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59" r:id="rId6"/>
    <p:sldId id="258" r:id="rId7"/>
  </p:sldIdLst>
  <p:sldSz cx="6858000" cy="9144000" type="screen4x3"/>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3018"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C6CD98-7730-461C-B098-2155066844F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11950128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6CD98-7730-461C-B098-2155066844F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224070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6CD98-7730-461C-B098-2155066844F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386901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6CD98-7730-461C-B098-2155066844F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23919308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C6CD98-7730-461C-B098-2155066844F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267119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C6CD98-7730-461C-B098-2155066844FD}"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312111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6CD98-7730-461C-B098-2155066844FD}"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368739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6CD98-7730-461C-B098-2155066844FD}"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229402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6CD98-7730-461C-B098-2155066844FD}"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107569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6CD98-7730-461C-B098-2155066844FD}"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236920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6CD98-7730-461C-B098-2155066844FD}"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B7C76-5476-4B26-945C-3D2722FC71DA}" type="slidenum">
              <a:rPr lang="en-US" smtClean="0"/>
              <a:t>‹#›</a:t>
            </a:fld>
            <a:endParaRPr lang="en-US"/>
          </a:p>
        </p:txBody>
      </p:sp>
    </p:spTree>
    <p:extLst>
      <p:ext uri="{BB962C8B-B14F-4D97-AF65-F5344CB8AC3E}">
        <p14:creationId xmlns:p14="http://schemas.microsoft.com/office/powerpoint/2010/main" val="326078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7C6CD98-7730-461C-B098-2155066844FD}" type="datetimeFigureOut">
              <a:rPr lang="en-US" smtClean="0"/>
              <a:t>4/21/2017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F5B7C76-5476-4B26-945C-3D2722FC71DA}" type="slidenum">
              <a:rPr lang="en-US" smtClean="0"/>
              <a:t>‹#›</a:t>
            </a:fld>
            <a:endParaRPr lang="en-US"/>
          </a:p>
        </p:txBody>
      </p:sp>
    </p:spTree>
    <p:extLst>
      <p:ext uri="{BB962C8B-B14F-4D97-AF65-F5344CB8AC3E}">
        <p14:creationId xmlns:p14="http://schemas.microsoft.com/office/powerpoint/2010/main" val="2062075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www.csag.uct.ac.za/climate-services/winter-school-2017/" TargetMode="Externa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4542312"/>
          </a:xfrm>
          <a:prstGeom prst="rect">
            <a:avLst/>
          </a:prstGeom>
        </p:spPr>
      </p:pic>
      <p:sp>
        <p:nvSpPr>
          <p:cNvPr id="6" name="Rectangle 5"/>
          <p:cNvSpPr/>
          <p:nvPr/>
        </p:nvSpPr>
        <p:spPr>
          <a:xfrm>
            <a:off x="0" y="4343400"/>
            <a:ext cx="6858000" cy="487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91984" y="4833931"/>
            <a:ext cx="3922816" cy="707886"/>
          </a:xfrm>
          <a:prstGeom prst="rect">
            <a:avLst/>
          </a:prstGeom>
          <a:noFill/>
        </p:spPr>
        <p:txBody>
          <a:bodyPr wrap="square" rtlCol="0">
            <a:spAutoFit/>
          </a:bodyPr>
          <a:lstStyle/>
          <a:p>
            <a:r>
              <a:rPr lang="en-US" sz="4000" dirty="0" smtClean="0">
                <a:solidFill>
                  <a:schemeClr val="bg1"/>
                </a:solidFill>
                <a:latin typeface="Century Gothic" pitchFamily="34" charset="0"/>
              </a:rPr>
              <a:t>Winter School</a:t>
            </a:r>
            <a:endParaRPr lang="en-US" sz="4000" dirty="0">
              <a:solidFill>
                <a:schemeClr val="bg1"/>
              </a:solidFill>
              <a:latin typeface="Century Gothic" pitchFamily="34" charset="0"/>
            </a:endParaRPr>
          </a:p>
        </p:txBody>
      </p:sp>
      <p:sp>
        <p:nvSpPr>
          <p:cNvPr id="21" name="Rectangle 20"/>
          <p:cNvSpPr/>
          <p:nvPr/>
        </p:nvSpPr>
        <p:spPr>
          <a:xfrm>
            <a:off x="0" y="8256664"/>
            <a:ext cx="6858000" cy="9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65766" y="8295283"/>
            <a:ext cx="6126467" cy="886297"/>
            <a:chOff x="-16823" y="7924800"/>
            <a:chExt cx="6963888" cy="1219200"/>
          </a:xfrm>
        </p:grpSpPr>
        <p:sp>
          <p:nvSpPr>
            <p:cNvPr id="19" name="Rectangle 18"/>
            <p:cNvSpPr/>
            <p:nvPr/>
          </p:nvSpPr>
          <p:spPr>
            <a:xfrm>
              <a:off x="0" y="7924800"/>
              <a:ext cx="6858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843733" y="8004212"/>
              <a:ext cx="1093343" cy="1055889"/>
              <a:chOff x="2362200" y="7839694"/>
              <a:chExt cx="1574982" cy="1288691"/>
            </a:xfrm>
          </p:grpSpPr>
          <p:sp>
            <p:nvSpPr>
              <p:cNvPr id="17" name="Rectangle 16"/>
              <p:cNvSpPr/>
              <p:nvPr/>
            </p:nvSpPr>
            <p:spPr>
              <a:xfrm>
                <a:off x="2362200" y="7839694"/>
                <a:ext cx="1574982" cy="1288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473" y="7929836"/>
                <a:ext cx="1136435" cy="1193644"/>
              </a:xfrm>
              <a:prstGeom prst="rect">
                <a:avLst/>
              </a:prstGeom>
            </p:spPr>
          </p:pic>
        </p:gr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754" r="4857"/>
            <a:stretch/>
          </p:blipFill>
          <p:spPr>
            <a:xfrm>
              <a:off x="-16823" y="8080969"/>
              <a:ext cx="2868630" cy="914399"/>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180" t="15506" r="1013" b="63077"/>
            <a:stretch/>
          </p:blipFill>
          <p:spPr>
            <a:xfrm>
              <a:off x="4114800" y="8195952"/>
              <a:ext cx="2832265" cy="676896"/>
            </a:xfrm>
            <a:prstGeom prst="rect">
              <a:avLst/>
            </a:prstGeom>
          </p:spPr>
        </p:pic>
      </p:grpSp>
      <p:sp>
        <p:nvSpPr>
          <p:cNvPr id="22" name="TextBox 21"/>
          <p:cNvSpPr txBox="1"/>
          <p:nvPr/>
        </p:nvSpPr>
        <p:spPr>
          <a:xfrm>
            <a:off x="191985" y="5638800"/>
            <a:ext cx="6300248" cy="1446550"/>
          </a:xfrm>
          <a:prstGeom prst="rect">
            <a:avLst/>
          </a:prstGeom>
          <a:noFill/>
        </p:spPr>
        <p:txBody>
          <a:bodyPr wrap="square" rtlCol="0">
            <a:spAutoFit/>
          </a:bodyPr>
          <a:lstStyle/>
          <a:p>
            <a:r>
              <a:rPr lang="en-US" sz="2000" b="1" dirty="0">
                <a:solidFill>
                  <a:schemeClr val="bg1"/>
                </a:solidFill>
                <a:latin typeface="Century Gothic" pitchFamily="34" charset="0"/>
              </a:rPr>
              <a:t>Using climate information for adaptation and policy </a:t>
            </a:r>
            <a:r>
              <a:rPr lang="en-US" sz="2000" b="1" dirty="0" smtClean="0">
                <a:solidFill>
                  <a:schemeClr val="bg1"/>
                </a:solidFill>
                <a:latin typeface="Century Gothic" pitchFamily="34" charset="0"/>
              </a:rPr>
              <a:t>development</a:t>
            </a:r>
          </a:p>
          <a:p>
            <a:endParaRPr lang="en-US" sz="1600" dirty="0" smtClean="0">
              <a:solidFill>
                <a:schemeClr val="bg1"/>
              </a:solidFill>
              <a:latin typeface="Century Gothic" pitchFamily="34" charset="0"/>
            </a:endParaRPr>
          </a:p>
          <a:p>
            <a:r>
              <a:rPr lang="en-US" sz="1600" dirty="0" smtClean="0">
                <a:solidFill>
                  <a:schemeClr val="bg1"/>
                </a:solidFill>
                <a:latin typeface="Century Gothic" pitchFamily="34" charset="0"/>
              </a:rPr>
              <a:t>An annual one week short course.</a:t>
            </a:r>
          </a:p>
          <a:p>
            <a:r>
              <a:rPr lang="en-US" sz="1600" dirty="0" smtClean="0">
                <a:solidFill>
                  <a:schemeClr val="bg1"/>
                </a:solidFill>
                <a:latin typeface="Century Gothic" pitchFamily="34" charset="0"/>
              </a:rPr>
              <a:t>Cape Town, South Africa</a:t>
            </a:r>
          </a:p>
        </p:txBody>
      </p:sp>
    </p:spTree>
    <p:extLst>
      <p:ext uri="{BB962C8B-B14F-4D97-AF65-F5344CB8AC3E}">
        <p14:creationId xmlns:p14="http://schemas.microsoft.com/office/powerpoint/2010/main" val="1829038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1143000"/>
          </a:xfrm>
        </p:spPr>
        <p:txBody>
          <a:bodyPr>
            <a:normAutofit/>
          </a:bodyPr>
          <a:lstStyle/>
          <a:p>
            <a:r>
              <a:rPr lang="en-US" sz="2000" b="1" dirty="0">
                <a:solidFill>
                  <a:schemeClr val="accent5"/>
                </a:solidFill>
                <a:latin typeface="Century Gothic" pitchFamily="34" charset="0"/>
              </a:rPr>
              <a:t>Using climate information for adaptation and policy development</a:t>
            </a:r>
            <a:endParaRPr lang="en-US" sz="2000" dirty="0">
              <a:solidFill>
                <a:schemeClr val="accent5"/>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667421361"/>
              </p:ext>
            </p:extLst>
          </p:nvPr>
        </p:nvGraphicFramePr>
        <p:xfrm>
          <a:off x="304800" y="1066800"/>
          <a:ext cx="6248400" cy="8880166"/>
        </p:xfrm>
        <a:graphic>
          <a:graphicData uri="http://schemas.openxmlformats.org/drawingml/2006/table">
            <a:tbl>
              <a:tblPr>
                <a:tableStyleId>{BDBED569-4797-4DF1-A0F4-6AAB3CD982D8}</a:tableStyleId>
              </a:tblPr>
              <a:tblGrid>
                <a:gridCol w="1447800"/>
                <a:gridCol w="2362200"/>
                <a:gridCol w="2438400"/>
              </a:tblGrid>
              <a:tr h="629939">
                <a:tc>
                  <a:txBody>
                    <a:bodyPr/>
                    <a:lstStyle/>
                    <a:p>
                      <a:r>
                        <a:rPr lang="en-US" sz="1200" dirty="0" smtClean="0">
                          <a:latin typeface="Century Gothic" pitchFamily="34" charset="0"/>
                        </a:rPr>
                        <a:t>Dates</a:t>
                      </a:r>
                      <a:endParaRPr lang="en-US" sz="1200" dirty="0">
                        <a:latin typeface="Century Gothic" pitchFamily="34" charset="0"/>
                      </a:endParaRPr>
                    </a:p>
                  </a:txBody>
                  <a:tcPr anchor="ctr">
                    <a:solidFill>
                      <a:schemeClr val="accent5">
                        <a:lumMod val="20000"/>
                        <a:lumOff val="80000"/>
                      </a:schemeClr>
                    </a:solidFill>
                  </a:tcPr>
                </a:tc>
                <a:tc gridSpan="2">
                  <a:txBody>
                    <a:bodyPr/>
                    <a:lstStyle/>
                    <a:p>
                      <a:r>
                        <a:rPr lang="en-US" sz="1200" dirty="0" smtClean="0">
                          <a:latin typeface="Century Gothic" pitchFamily="34" charset="0"/>
                        </a:rPr>
                        <a:t>Held annually during June – July</a:t>
                      </a:r>
                    </a:p>
                    <a:p>
                      <a:r>
                        <a:rPr lang="en-US" sz="1200" dirty="0" smtClean="0">
                          <a:latin typeface="Century Gothic" pitchFamily="34" charset="0"/>
                        </a:rPr>
                        <a:t>Dates</a:t>
                      </a:r>
                      <a:r>
                        <a:rPr lang="en-US" sz="1200" baseline="0" dirty="0" smtClean="0">
                          <a:latin typeface="Century Gothic" pitchFamily="34" charset="0"/>
                        </a:rPr>
                        <a:t> for 2017 are 24-28 July</a:t>
                      </a:r>
                      <a:endParaRPr lang="en-US" sz="1200" dirty="0">
                        <a:latin typeface="Century Gothic" pitchFamily="34" charset="0"/>
                      </a:endParaRPr>
                    </a:p>
                  </a:txBody>
                  <a:tcPr anchor="ctr"/>
                </a:tc>
                <a:tc hMerge="1">
                  <a:txBody>
                    <a:bodyPr/>
                    <a:lstStyle/>
                    <a:p>
                      <a:endParaRPr lang="en-US"/>
                    </a:p>
                  </a:txBody>
                  <a:tcPr/>
                </a:tc>
              </a:tr>
              <a:tr h="273388">
                <a:tc>
                  <a:txBody>
                    <a:bodyPr/>
                    <a:lstStyle/>
                    <a:p>
                      <a:r>
                        <a:rPr lang="en-US" sz="1200" dirty="0" smtClean="0">
                          <a:latin typeface="Century Gothic" pitchFamily="34" charset="0"/>
                        </a:rPr>
                        <a:t>Places</a:t>
                      </a:r>
                      <a:endParaRPr lang="en-US" sz="1200" dirty="0">
                        <a:latin typeface="Century Gothic" pitchFamily="34" charset="0"/>
                      </a:endParaRPr>
                    </a:p>
                  </a:txBody>
                  <a:tcPr anchor="ctr">
                    <a:solidFill>
                      <a:schemeClr val="accent5">
                        <a:lumMod val="20000"/>
                        <a:lumOff val="80000"/>
                      </a:schemeClr>
                    </a:solidFill>
                  </a:tcPr>
                </a:tc>
                <a:tc gridSpan="2">
                  <a:txBody>
                    <a:bodyPr/>
                    <a:lstStyle/>
                    <a:p>
                      <a:r>
                        <a:rPr lang="en-US" sz="1200" dirty="0" smtClean="0">
                          <a:latin typeface="Century Gothic" pitchFamily="34" charset="0"/>
                        </a:rPr>
                        <a:t>±23</a:t>
                      </a:r>
                      <a:endParaRPr lang="en-US" sz="1200" dirty="0">
                        <a:latin typeface="Century Gothic" pitchFamily="34" charset="0"/>
                      </a:endParaRPr>
                    </a:p>
                  </a:txBody>
                  <a:tcPr anchor="ctr"/>
                </a:tc>
                <a:tc hMerge="1">
                  <a:txBody>
                    <a:bodyPr/>
                    <a:lstStyle/>
                    <a:p>
                      <a:endParaRPr lang="en-US"/>
                    </a:p>
                  </a:txBody>
                  <a:tcPr/>
                </a:tc>
              </a:tr>
              <a:tr h="1174324">
                <a:tc rowSpan="2">
                  <a:txBody>
                    <a:bodyPr/>
                    <a:lstStyle/>
                    <a:p>
                      <a:r>
                        <a:rPr lang="en-US" sz="1200" dirty="0" smtClean="0">
                          <a:latin typeface="Century Gothic" pitchFamily="34" charset="0"/>
                        </a:rPr>
                        <a:t>Fees (2016)</a:t>
                      </a:r>
                    </a:p>
                    <a:p>
                      <a:endParaRPr lang="en-US" sz="1200" dirty="0">
                        <a:latin typeface="Century Gothic" pitchFamily="34" charset="0"/>
                      </a:endParaRPr>
                    </a:p>
                  </a:txBody>
                  <a:tcPr anchor="ctr">
                    <a:solidFill>
                      <a:schemeClr val="accent5">
                        <a:lumMod val="20000"/>
                        <a:lumOff val="80000"/>
                      </a:schemeClr>
                    </a:solidFill>
                  </a:tcPr>
                </a:tc>
                <a:tc>
                  <a:txBody>
                    <a:bodyPr/>
                    <a:lstStyle/>
                    <a:p>
                      <a:r>
                        <a:rPr lang="en-US" sz="1200" b="0" dirty="0" smtClean="0">
                          <a:latin typeface="Century Gothic" pitchFamily="34" charset="0"/>
                        </a:rPr>
                        <a:t>For</a:t>
                      </a:r>
                      <a:r>
                        <a:rPr lang="en-US" sz="1200" b="0" baseline="0" dirty="0" smtClean="0">
                          <a:latin typeface="Century Gothic" pitchFamily="34" charset="0"/>
                        </a:rPr>
                        <a:t> International Participants</a:t>
                      </a:r>
                    </a:p>
                    <a:p>
                      <a:endParaRPr lang="en-US" sz="1200" b="1" baseline="0" dirty="0" smtClean="0">
                        <a:latin typeface="Century Gothic" pitchFamily="34" charset="0"/>
                      </a:endParaRPr>
                    </a:p>
                    <a:p>
                      <a:r>
                        <a:rPr lang="en-US" sz="1200" b="0" i="0" kern="1200" dirty="0" smtClean="0">
                          <a:solidFill>
                            <a:schemeClr val="tx1"/>
                          </a:solidFill>
                          <a:effectLst/>
                          <a:latin typeface="Century Gothic" pitchFamily="34" charset="0"/>
                          <a:ea typeface="+mn-ea"/>
                          <a:cs typeface="+mn-cs"/>
                        </a:rPr>
                        <a:t>Full course fee =</a:t>
                      </a:r>
                      <a:r>
                        <a:rPr lang="en-US" sz="1200" b="0" i="0" kern="1200" baseline="0" dirty="0" smtClean="0">
                          <a:solidFill>
                            <a:schemeClr val="tx1"/>
                          </a:solidFill>
                          <a:effectLst/>
                          <a:latin typeface="Century Gothic" pitchFamily="34" charset="0"/>
                          <a:ea typeface="+mn-ea"/>
                          <a:cs typeface="+mn-cs"/>
                        </a:rPr>
                        <a:t> </a:t>
                      </a:r>
                      <a:r>
                        <a:rPr lang="en-US" sz="1200" b="0" i="0" kern="1200" dirty="0" smtClean="0">
                          <a:solidFill>
                            <a:schemeClr val="tx1"/>
                          </a:solidFill>
                          <a:effectLst/>
                          <a:latin typeface="Century Gothic" pitchFamily="34" charset="0"/>
                          <a:ea typeface="+mn-ea"/>
                          <a:cs typeface="+mn-cs"/>
                        </a:rPr>
                        <a:t>US$1,050 (increase due to Exchange Rate Fluctuation)</a:t>
                      </a:r>
                      <a:endParaRPr lang="en-US" sz="1200" dirty="0">
                        <a:latin typeface="Century Gothic" pitchFamily="34" charset="0"/>
                      </a:endParaRPr>
                    </a:p>
                  </a:txBody>
                  <a:tcPr anchor="ctr"/>
                </a:tc>
                <a:tc>
                  <a:txBody>
                    <a:bodyPr/>
                    <a:lstStyle/>
                    <a:p>
                      <a:r>
                        <a:rPr lang="en-US" sz="1200" b="0" i="0" kern="1200" dirty="0" smtClean="0">
                          <a:solidFill>
                            <a:schemeClr val="tx1"/>
                          </a:solidFill>
                          <a:effectLst/>
                          <a:latin typeface="Century Gothic" pitchFamily="34" charset="0"/>
                          <a:ea typeface="+mn-ea"/>
                          <a:cs typeface="+mn-cs"/>
                        </a:rPr>
                        <a:t>For South African Participants</a:t>
                      </a:r>
                    </a:p>
                    <a:p>
                      <a:endParaRPr lang="en-US" sz="1200" b="0" i="0" kern="1200" dirty="0" smtClean="0">
                        <a:solidFill>
                          <a:schemeClr val="tx1"/>
                        </a:solidFill>
                        <a:effectLst/>
                        <a:latin typeface="Century Gothic" pitchFamily="34" charset="0"/>
                        <a:ea typeface="+mn-ea"/>
                        <a:cs typeface="+mn-cs"/>
                      </a:endParaRPr>
                    </a:p>
                    <a:p>
                      <a:r>
                        <a:rPr lang="en-US" sz="1200" b="0" i="0" kern="1200" dirty="0" smtClean="0">
                          <a:solidFill>
                            <a:schemeClr val="tx1"/>
                          </a:solidFill>
                          <a:effectLst/>
                          <a:latin typeface="Century Gothic" pitchFamily="34" charset="0"/>
                          <a:ea typeface="+mn-ea"/>
                          <a:cs typeface="+mn-cs"/>
                        </a:rPr>
                        <a:t>Full course fee = </a:t>
                      </a:r>
                      <a:r>
                        <a:rPr lang="en-US" sz="1200" b="0" i="0" kern="1200" dirty="0" smtClean="0">
                          <a:solidFill>
                            <a:schemeClr val="tx1"/>
                          </a:solidFill>
                          <a:effectLst/>
                          <a:latin typeface="Century Gothic" pitchFamily="34" charset="0"/>
                          <a:ea typeface="+mn-ea"/>
                          <a:cs typeface="+mn-cs"/>
                        </a:rPr>
                        <a:t>R 13750 (the same as 2016)</a:t>
                      </a:r>
                      <a:endParaRPr lang="en-US" sz="1200" dirty="0">
                        <a:latin typeface="Century Gothic" pitchFamily="34" charset="0"/>
                      </a:endParaRPr>
                    </a:p>
                  </a:txBody>
                  <a:tcPr anchor="ctr"/>
                </a:tc>
              </a:tr>
              <a:tr h="1717020">
                <a:tc vMerge="1">
                  <a:txBody>
                    <a:bodyPr/>
                    <a:lstStyle/>
                    <a:p>
                      <a:endParaRPr lang="en-US"/>
                    </a:p>
                  </a:txBody>
                  <a:tcPr/>
                </a:tc>
                <a:tc gridSpan="2">
                  <a:txBody>
                    <a:bodyPr/>
                    <a:lstStyle/>
                    <a:p>
                      <a:r>
                        <a:rPr lang="en-US" sz="1200" dirty="0" smtClean="0">
                          <a:latin typeface="Century Gothic" pitchFamily="34" charset="0"/>
                        </a:rPr>
                        <a:t>The course fee includes all materials necessary for the course, and catering of lunches and teas during the course. Please note the fee does not include:</a:t>
                      </a:r>
                    </a:p>
                    <a:p>
                      <a:endParaRPr lang="en-US" sz="1200" dirty="0" smtClean="0">
                        <a:latin typeface="Century Gothic" pitchFamily="34" charset="0"/>
                      </a:endParaRPr>
                    </a:p>
                    <a:p>
                      <a:pPr marL="171450" indent="-171450">
                        <a:buFont typeface="Arial" panose="020B0604020202020204" pitchFamily="34" charset="0"/>
                        <a:buChar char="•"/>
                      </a:pPr>
                      <a:r>
                        <a:rPr lang="en-US" sz="1200" dirty="0" smtClean="0">
                          <a:latin typeface="Century Gothic" pitchFamily="34" charset="0"/>
                        </a:rPr>
                        <a:t>Airport transfers, other transportation needs or transport to and from the Winter School venue</a:t>
                      </a:r>
                    </a:p>
                    <a:p>
                      <a:pPr marL="171450" indent="-171450">
                        <a:buFont typeface="Arial" panose="020B0604020202020204" pitchFamily="34" charset="0"/>
                        <a:buChar char="•"/>
                      </a:pPr>
                      <a:r>
                        <a:rPr lang="en-US" sz="1200" dirty="0" smtClean="0">
                          <a:latin typeface="Century Gothic" pitchFamily="34" charset="0"/>
                        </a:rPr>
                        <a:t>Visas</a:t>
                      </a:r>
                    </a:p>
                    <a:p>
                      <a:pPr marL="171450" indent="-171450">
                        <a:buFont typeface="Arial" panose="020B0604020202020204" pitchFamily="34" charset="0"/>
                        <a:buChar char="•"/>
                      </a:pPr>
                      <a:r>
                        <a:rPr lang="en-US" sz="1200" dirty="0" smtClean="0">
                          <a:latin typeface="Century Gothic" pitchFamily="34" charset="0"/>
                        </a:rPr>
                        <a:t>Medical or travel insurance costs</a:t>
                      </a:r>
                    </a:p>
                    <a:p>
                      <a:pPr marL="0" indent="0">
                        <a:buFont typeface="Arial" panose="020B0604020202020204" pitchFamily="34" charset="0"/>
                        <a:buNone/>
                      </a:pPr>
                      <a:endParaRPr lang="en-US" sz="1200" dirty="0" smtClean="0">
                        <a:latin typeface="Century Gothic" pitchFamily="34" charset="0"/>
                      </a:endParaRPr>
                    </a:p>
                    <a:p>
                      <a:r>
                        <a:rPr lang="en-US" sz="1200" dirty="0" smtClean="0">
                          <a:latin typeface="Century Gothic" pitchFamily="34" charset="0"/>
                        </a:rPr>
                        <a:t>Participants are encouraged to make sure they are fully covered for these before traveling to South Africa.</a:t>
                      </a:r>
                      <a:endParaRPr lang="en-US" sz="1200" dirty="0">
                        <a:latin typeface="Century Gothic" pitchFamily="34" charset="0"/>
                      </a:endParaRPr>
                    </a:p>
                  </a:txBody>
                  <a:tcPr anchor="ctr"/>
                </a:tc>
                <a:tc hMerge="1">
                  <a:txBody>
                    <a:bodyPr/>
                    <a:lstStyle/>
                    <a:p>
                      <a:endParaRPr lang="en-US" sz="1200" dirty="0">
                        <a:latin typeface="Century Gothic" pitchFamily="34" charset="0"/>
                      </a:endParaRPr>
                    </a:p>
                  </a:txBody>
                  <a:tcPr/>
                </a:tc>
              </a:tr>
              <a:tr h="1259875">
                <a:tc>
                  <a:txBody>
                    <a:bodyPr/>
                    <a:lstStyle/>
                    <a:p>
                      <a:r>
                        <a:rPr lang="en-US" sz="1200" dirty="0" smtClean="0">
                          <a:latin typeface="Century Gothic" pitchFamily="34" charset="0"/>
                        </a:rPr>
                        <a:t>Funding</a:t>
                      </a:r>
                      <a:endParaRPr lang="en-US" sz="1200" dirty="0">
                        <a:latin typeface="Century Gothic" pitchFamily="34" charset="0"/>
                      </a:endParaRPr>
                    </a:p>
                  </a:txBody>
                  <a:tcPr anchor="ctr">
                    <a:solidFill>
                      <a:schemeClr val="accent5">
                        <a:lumMod val="20000"/>
                        <a:lumOff val="8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entury Gothic" pitchFamily="34" charset="0"/>
                        </a:rPr>
                        <a:t>The CSAG Winter School is not currently financially supported through any funded project.  It therefore has a course fee attached which is used to support it as well as raise funds for participants who are struggling to secure finance. Each year we offer a limited amount of scholarships for this purpose. These are primarily</a:t>
                      </a:r>
                      <a:r>
                        <a:rPr lang="en-US" sz="1200" baseline="0" dirty="0" smtClean="0">
                          <a:latin typeface="Century Gothic" pitchFamily="34" charset="0"/>
                        </a:rPr>
                        <a:t> for candidates from less developed countries, especially those from Africa.  </a:t>
                      </a:r>
                      <a:r>
                        <a:rPr lang="en-US" sz="1200" dirty="0" smtClean="0">
                          <a:latin typeface="Century Gothic" pitchFamily="34" charset="0"/>
                        </a:rPr>
                        <a:t>Please</a:t>
                      </a:r>
                      <a:r>
                        <a:rPr lang="en-US" sz="1200" baseline="0" dirty="0" smtClean="0">
                          <a:latin typeface="Century Gothic" pitchFamily="34" charset="0"/>
                        </a:rPr>
                        <a:t> note that the sponsorships will only cover tuition fees and all candidates are strongly advised to attempt to source their own funding. </a:t>
                      </a:r>
                      <a:r>
                        <a:rPr lang="en-US" sz="1200" dirty="0" smtClean="0">
                          <a:latin typeface="Century Gothic" pitchFamily="34" charset="0"/>
                        </a:rPr>
                        <a:t>Decisions on who will receive sponsorship is decided upon by the Winter School Committee.</a:t>
                      </a:r>
                    </a:p>
                  </a:txBody>
                  <a:tcPr anchor="ctr"/>
                </a:tc>
                <a:tc hMerge="1">
                  <a:txBody>
                    <a:bodyPr/>
                    <a:lstStyle/>
                    <a:p>
                      <a:endParaRPr lang="en-US"/>
                    </a:p>
                  </a:txBody>
                  <a:tcPr/>
                </a:tc>
              </a:tr>
              <a:tr h="705529">
                <a:tc>
                  <a:txBody>
                    <a:bodyPr/>
                    <a:lstStyle/>
                    <a:p>
                      <a:r>
                        <a:rPr lang="en-US" sz="1200" dirty="0" smtClean="0">
                          <a:latin typeface="Century Gothic" pitchFamily="34" charset="0"/>
                        </a:rPr>
                        <a:t>Language</a:t>
                      </a:r>
                      <a:endParaRPr lang="en-US" sz="1200" dirty="0">
                        <a:latin typeface="Century Gothic" pitchFamily="34" charset="0"/>
                      </a:endParaRPr>
                    </a:p>
                  </a:txBody>
                  <a:tcPr anchor="ctr">
                    <a:solidFill>
                      <a:schemeClr val="accent5">
                        <a:lumMod val="20000"/>
                        <a:lumOff val="80000"/>
                      </a:schemeClr>
                    </a:solidFill>
                  </a:tcPr>
                </a:tc>
                <a:tc gridSpan="2">
                  <a:txBody>
                    <a:bodyPr/>
                    <a:lstStyle/>
                    <a:p>
                      <a:r>
                        <a:rPr lang="en-US" sz="1200" dirty="0" smtClean="0">
                          <a:latin typeface="Century Gothic" pitchFamily="34" charset="0"/>
                        </a:rPr>
                        <a:t>The course is conducted in English. Full competence in English,</a:t>
                      </a:r>
                      <a:r>
                        <a:rPr lang="en-US" sz="1200" baseline="0" dirty="0" smtClean="0">
                          <a:latin typeface="Century Gothic" pitchFamily="34" charset="0"/>
                        </a:rPr>
                        <a:t> </a:t>
                      </a:r>
                      <a:r>
                        <a:rPr lang="en-US" sz="1200" dirty="0" smtClean="0">
                          <a:latin typeface="Century Gothic" pitchFamily="34" charset="0"/>
                        </a:rPr>
                        <a:t>written and spoken is an essential requirement</a:t>
                      </a:r>
                      <a:endParaRPr lang="en-US" sz="1200" dirty="0">
                        <a:latin typeface="Century Gothic" pitchFamily="34" charset="0"/>
                      </a:endParaRPr>
                    </a:p>
                  </a:txBody>
                  <a:tcPr anchor="ctr"/>
                </a:tc>
                <a:tc hMerge="1">
                  <a:txBody>
                    <a:bodyPr/>
                    <a:lstStyle/>
                    <a:p>
                      <a:endParaRPr lang="en-US"/>
                    </a:p>
                  </a:txBody>
                  <a:tcPr/>
                </a:tc>
              </a:tr>
              <a:tr h="1259875">
                <a:tc>
                  <a:txBody>
                    <a:bodyPr/>
                    <a:lstStyle/>
                    <a:p>
                      <a:r>
                        <a:rPr lang="en-US" sz="1200" dirty="0" smtClean="0">
                          <a:latin typeface="Century Gothic" pitchFamily="34" charset="0"/>
                        </a:rPr>
                        <a:t>Target Audience</a:t>
                      </a:r>
                      <a:endParaRPr lang="en-US" sz="1200" dirty="0">
                        <a:latin typeface="Century Gothic" pitchFamily="34" charset="0"/>
                      </a:endParaRPr>
                    </a:p>
                  </a:txBody>
                  <a:tcPr anchor="ctr">
                    <a:solidFill>
                      <a:schemeClr val="accent5">
                        <a:lumMod val="20000"/>
                        <a:lumOff val="80000"/>
                      </a:schemeClr>
                    </a:solidFill>
                  </a:tcPr>
                </a:tc>
                <a:tc gridSpan="2">
                  <a:txBody>
                    <a:bodyPr/>
                    <a:lstStyle/>
                    <a:p>
                      <a:r>
                        <a:rPr lang="en-US" sz="1200" dirty="0" smtClean="0">
                          <a:latin typeface="Century Gothic" pitchFamily="34" charset="0"/>
                        </a:rPr>
                        <a:t>Winter</a:t>
                      </a:r>
                      <a:r>
                        <a:rPr lang="en-US" sz="1200" baseline="0" dirty="0" smtClean="0">
                          <a:latin typeface="Century Gothic" pitchFamily="34" charset="0"/>
                        </a:rPr>
                        <a:t> school </a:t>
                      </a:r>
                      <a:r>
                        <a:rPr lang="en-US" sz="1200" dirty="0" smtClean="0">
                          <a:latin typeface="Century Gothic" pitchFamily="34" charset="0"/>
                        </a:rPr>
                        <a:t>is a one week intensive course aimed for mid-career professionals engaged in decision and policy development which may involve issues related to climate change and adaptation.</a:t>
                      </a:r>
                      <a:endParaRPr lang="en-US" sz="1200" dirty="0">
                        <a:latin typeface="Century Gothic" pitchFamily="34" charset="0"/>
                      </a:endParaRPr>
                    </a:p>
                  </a:txBody>
                  <a:tcPr anchor="ctr"/>
                </a:tc>
                <a:tc hMerge="1">
                  <a:txBody>
                    <a:bodyPr/>
                    <a:lstStyle/>
                    <a:p>
                      <a:endParaRPr lang="en-US"/>
                    </a:p>
                  </a:txBody>
                  <a:tcPr/>
                </a:tc>
              </a:tr>
              <a:tr h="629939">
                <a:tc>
                  <a:txBody>
                    <a:bodyPr/>
                    <a:lstStyle/>
                    <a:p>
                      <a:r>
                        <a:rPr lang="en-US" sz="1200" dirty="0" smtClean="0">
                          <a:latin typeface="Century Gothic" pitchFamily="34" charset="0"/>
                        </a:rPr>
                        <a:t>Location</a:t>
                      </a:r>
                      <a:endParaRPr lang="en-US" sz="1200" dirty="0">
                        <a:latin typeface="Century Gothic" pitchFamily="34" charset="0"/>
                      </a:endParaRPr>
                    </a:p>
                  </a:txBody>
                  <a:tcPr anchor="ctr">
                    <a:solidFill>
                      <a:schemeClr val="accent5">
                        <a:lumMod val="20000"/>
                        <a:lumOff val="80000"/>
                      </a:schemeClr>
                    </a:solidFill>
                  </a:tcPr>
                </a:tc>
                <a:tc gridSpan="2">
                  <a:txBody>
                    <a:bodyPr/>
                    <a:lstStyle/>
                    <a:p>
                      <a:r>
                        <a:rPr lang="en-US" sz="1200" dirty="0" smtClean="0">
                          <a:latin typeface="Century Gothic" pitchFamily="34" charset="0"/>
                        </a:rPr>
                        <a:t>University</a:t>
                      </a:r>
                      <a:r>
                        <a:rPr lang="en-US" sz="1200" baseline="0" dirty="0" smtClean="0">
                          <a:latin typeface="Century Gothic" pitchFamily="34" charset="0"/>
                        </a:rPr>
                        <a:t> of Cape Town, Cape Town, South Africa</a:t>
                      </a:r>
                      <a:endParaRPr lang="en-US" sz="1200" dirty="0">
                        <a:latin typeface="Century Gothic" pitchFamily="34" charset="0"/>
                      </a:endParaRPr>
                    </a:p>
                  </a:txBody>
                  <a:tcPr anchor="ctr"/>
                </a:tc>
                <a:tc hMerge="1">
                  <a:txBody>
                    <a:bodyPr/>
                    <a:lstStyle/>
                    <a:p>
                      <a:endParaRPr lang="en-US"/>
                    </a:p>
                  </a:txBody>
                  <a:tcPr/>
                </a:tc>
              </a:tr>
            </a:tbl>
          </a:graphicData>
        </a:graphic>
      </p:graphicFrame>
    </p:spTree>
    <p:extLst>
      <p:ext uri="{BB962C8B-B14F-4D97-AF65-F5344CB8AC3E}">
        <p14:creationId xmlns:p14="http://schemas.microsoft.com/office/powerpoint/2010/main" val="2574868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1219200"/>
          </a:xfr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l"/>
            <a:r>
              <a:rPr lang="en-US" sz="3200" dirty="0" smtClean="0">
                <a:latin typeface="Century Gothic" pitchFamily="34" charset="0"/>
              </a:rPr>
              <a:t>     Course Background</a:t>
            </a:r>
            <a:endParaRPr lang="en-US" sz="3200" dirty="0">
              <a:latin typeface="Century Gothic"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76799"/>
            <a:ext cx="6858000" cy="4286003"/>
          </a:xfrm>
          <a:prstGeom prst="rect">
            <a:avLst/>
          </a:prstGeom>
        </p:spPr>
      </p:pic>
      <p:sp>
        <p:nvSpPr>
          <p:cNvPr id="4" name="TextBox 3"/>
          <p:cNvSpPr txBox="1"/>
          <p:nvPr/>
        </p:nvSpPr>
        <p:spPr>
          <a:xfrm>
            <a:off x="514350" y="1654629"/>
            <a:ext cx="5829300" cy="3970318"/>
          </a:xfrm>
          <a:prstGeom prst="rect">
            <a:avLst/>
          </a:prstGeom>
          <a:noFill/>
        </p:spPr>
        <p:txBody>
          <a:bodyPr wrap="square" rtlCol="0">
            <a:spAutoFit/>
          </a:bodyPr>
          <a:lstStyle/>
          <a:p>
            <a:r>
              <a:rPr lang="en-US" dirty="0">
                <a:latin typeface="Century Gothic" pitchFamily="34" charset="0"/>
              </a:rPr>
              <a:t>The CSAG Winter School started in 2009 through a UNITAR funded initiative. As part of a larger C3D+ project, this capacity building training course was undertaken with financial support for three </a:t>
            </a:r>
            <a:r>
              <a:rPr lang="en-US" dirty="0" smtClean="0">
                <a:latin typeface="Century Gothic" pitchFamily="34" charset="0"/>
              </a:rPr>
              <a:t>years. The </a:t>
            </a:r>
            <a:r>
              <a:rPr lang="en-US" dirty="0">
                <a:latin typeface="Century Gothic" pitchFamily="34" charset="0"/>
              </a:rPr>
              <a:t>initial phase of the project involved a large part in developing all the course curriculum and teaching materials. There needed to be a balance between the basic theory, data analysis and practical case studies. The course is very focused on the needs of developing countries especially in Africa, and case studies are based around these. The course aims to address the needs of participants from these countries and understand some of their constraints.</a:t>
            </a:r>
          </a:p>
        </p:txBody>
      </p:sp>
    </p:spTree>
    <p:extLst>
      <p:ext uri="{BB962C8B-B14F-4D97-AF65-F5344CB8AC3E}">
        <p14:creationId xmlns:p14="http://schemas.microsoft.com/office/powerpoint/2010/main" val="2950260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6622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a:solidFill>
                <a:schemeClr val="bg1"/>
              </a:solidFill>
            </a:endParaRPr>
          </a:p>
          <a:p>
            <a:endParaRPr lang="en-US" dirty="0"/>
          </a:p>
        </p:txBody>
      </p:sp>
      <p:sp>
        <p:nvSpPr>
          <p:cNvPr id="8" name="TextBox 7"/>
          <p:cNvSpPr txBox="1"/>
          <p:nvPr/>
        </p:nvSpPr>
        <p:spPr>
          <a:xfrm>
            <a:off x="30678" y="167329"/>
            <a:ext cx="6477000" cy="584775"/>
          </a:xfrm>
          <a:prstGeom prst="rect">
            <a:avLst/>
          </a:prstGeom>
          <a:noFill/>
        </p:spPr>
        <p:txBody>
          <a:bodyPr wrap="square" rtlCol="0">
            <a:spAutoFit/>
          </a:bodyPr>
          <a:lstStyle/>
          <a:p>
            <a:r>
              <a:rPr lang="en-US" sz="3200" dirty="0" smtClean="0">
                <a:solidFill>
                  <a:schemeClr val="bg1"/>
                </a:solidFill>
                <a:latin typeface="Century Gothic" pitchFamily="34" charset="0"/>
              </a:rPr>
              <a:t> Trainers and Facilitators</a:t>
            </a:r>
            <a:endParaRPr lang="en-US" sz="3200" dirty="0">
              <a:solidFill>
                <a:schemeClr val="bg1"/>
              </a:solidFill>
              <a:latin typeface="Century Gothic" pitchFamily="34" charset="0"/>
            </a:endParaRPr>
          </a:p>
        </p:txBody>
      </p:sp>
      <p:sp>
        <p:nvSpPr>
          <p:cNvPr id="9" name="TextBox 8"/>
          <p:cNvSpPr txBox="1"/>
          <p:nvPr/>
        </p:nvSpPr>
        <p:spPr>
          <a:xfrm>
            <a:off x="84117" y="1066800"/>
            <a:ext cx="6019800" cy="2862322"/>
          </a:xfrm>
          <a:prstGeom prst="rect">
            <a:avLst/>
          </a:prstGeom>
          <a:noFill/>
        </p:spPr>
        <p:txBody>
          <a:bodyPr wrap="square" rtlCol="0">
            <a:spAutoFit/>
          </a:bodyPr>
          <a:lstStyle/>
          <a:p>
            <a:r>
              <a:rPr lang="en-US" dirty="0" smtClean="0">
                <a:solidFill>
                  <a:schemeClr val="bg1"/>
                </a:solidFill>
              </a:rPr>
              <a:t>The course facilitators are a mix of CSAG staff and researchers and specialist from other institutions including the Stockholm Environmental Institute (SEI), South African National Botanical Institution (SANBI), Council for Scientific and Industrial Research (CSIR) and the City of Cape Town. A large portion of the course is presented through a mixture of formal presentations and direct interaction with the participants. In this way the course is </a:t>
            </a:r>
            <a:r>
              <a:rPr lang="en-US" dirty="0" err="1" smtClean="0">
                <a:solidFill>
                  <a:schemeClr val="bg1"/>
                </a:solidFill>
              </a:rPr>
              <a:t>moulded</a:t>
            </a:r>
            <a:r>
              <a:rPr lang="en-US" dirty="0" smtClean="0">
                <a:solidFill>
                  <a:schemeClr val="bg1"/>
                </a:solidFill>
              </a:rPr>
              <a:t> to the needs of the participants rather than being strictly scripted. </a:t>
            </a:r>
          </a:p>
          <a:p>
            <a:endParaRPr lang="en-US" dirty="0"/>
          </a:p>
        </p:txBody>
      </p:sp>
      <p:sp>
        <p:nvSpPr>
          <p:cNvPr id="7" name="Rectangle 6"/>
          <p:cNvSpPr/>
          <p:nvPr/>
        </p:nvSpPr>
        <p:spPr>
          <a:xfrm>
            <a:off x="0" y="3864226"/>
            <a:ext cx="4908964" cy="2150226"/>
          </a:xfrm>
          <a:prstGeom prst="rect">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accent5">
                    <a:lumMod val="50000"/>
                  </a:schemeClr>
                </a:solidFill>
              </a:rPr>
              <a:t>   Recent Contributors Include:</a:t>
            </a:r>
          </a:p>
          <a:p>
            <a:endParaRPr lang="en-US" sz="1400" dirty="0">
              <a:solidFill>
                <a:schemeClr val="accent5">
                  <a:lumMod val="50000"/>
                </a:schemeClr>
              </a:solidFill>
            </a:endParaRPr>
          </a:p>
          <a:p>
            <a:r>
              <a:rPr lang="en-US" sz="1400" dirty="0" smtClean="0">
                <a:solidFill>
                  <a:schemeClr val="accent5">
                    <a:lumMod val="50000"/>
                  </a:schemeClr>
                </a:solidFill>
              </a:rPr>
              <a:t>Professor Bruce Hewitson, Dr Chris Lennard, Kate Kloppers, Anna Steynor, Katinka </a:t>
            </a:r>
            <a:r>
              <a:rPr lang="en-US" sz="1400" dirty="0" err="1" smtClean="0">
                <a:solidFill>
                  <a:schemeClr val="accent5">
                    <a:lumMod val="50000"/>
                  </a:schemeClr>
                </a:solidFill>
              </a:rPr>
              <a:t>Waagsaether</a:t>
            </a:r>
            <a:r>
              <a:rPr lang="en-US" sz="1400" dirty="0" smtClean="0">
                <a:solidFill>
                  <a:schemeClr val="accent5">
                    <a:lumMod val="50000"/>
                  </a:schemeClr>
                </a:solidFill>
              </a:rPr>
              <a:t>, Dr Olivier Crespo, Dr Jane Battersby-Lennard, Dr Mark Tadross, Professor Mark New, Leonie Joubert, Bettina Koelle, Dr Chris Jack, Dr Peter </a:t>
            </a:r>
            <a:r>
              <a:rPr lang="en-US" sz="1400" dirty="0">
                <a:solidFill>
                  <a:schemeClr val="accent5">
                    <a:lumMod val="50000"/>
                  </a:schemeClr>
                </a:solidFill>
              </a:rPr>
              <a:t>Johnston and Michael Boulle. </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1253" r="14988"/>
          <a:stretch/>
        </p:blipFill>
        <p:spPr>
          <a:xfrm>
            <a:off x="0" y="6014452"/>
            <a:ext cx="4877295" cy="3129548"/>
          </a:xfrm>
          <a:prstGeom prst="rect">
            <a:avLst/>
          </a:prstGeom>
        </p:spPr>
      </p:pic>
      <p:sp>
        <p:nvSpPr>
          <p:cNvPr id="6" name="Rectangle 5"/>
          <p:cNvSpPr/>
          <p:nvPr/>
        </p:nvSpPr>
        <p:spPr>
          <a:xfrm>
            <a:off x="5029200" y="3842549"/>
            <a:ext cx="1828800" cy="5301451"/>
          </a:xfrm>
          <a:prstGeom prst="rect">
            <a:avLst/>
          </a:prstGeom>
          <a:solidFill>
            <a:schemeClr val="bg1"/>
          </a:solidFill>
        </p:spPr>
        <p:txBody>
          <a:bodyPr wrap="square" anchor="ctr">
            <a:spAutoFit/>
          </a:bodyPr>
          <a:lstStyle/>
          <a:p>
            <a:pPr>
              <a:lnSpc>
                <a:spcPct val="150000"/>
              </a:lnSpc>
            </a:pPr>
            <a:r>
              <a:rPr lang="en-US" sz="1600" i="1" dirty="0" smtClean="0">
                <a:solidFill>
                  <a:schemeClr val="bg2">
                    <a:lumMod val="10000"/>
                  </a:schemeClr>
                </a:solidFill>
                <a:latin typeface="Century Gothic" pitchFamily="34" charset="0"/>
              </a:rPr>
              <a:t> ''The trainers and facilitators at Winter School were a great mix! Academics and practitioners bringing on board diverse perspectives in the climate change field.''</a:t>
            </a:r>
          </a:p>
          <a:p>
            <a:pPr algn="r"/>
            <a:r>
              <a:rPr lang="en-US" sz="2000" b="1" dirty="0" smtClean="0">
                <a:solidFill>
                  <a:schemeClr val="bg2">
                    <a:lumMod val="10000"/>
                  </a:schemeClr>
                </a:solidFill>
              </a:rPr>
              <a:t>                                                                                  </a:t>
            </a:r>
            <a:r>
              <a:rPr lang="en-US" sz="2000" dirty="0" smtClean="0">
                <a:solidFill>
                  <a:schemeClr val="bg2">
                    <a:lumMod val="10000"/>
                  </a:schemeClr>
                </a:solidFill>
              </a:rPr>
              <a:t>-</a:t>
            </a:r>
            <a:r>
              <a:rPr lang="en-US" sz="1050" dirty="0" smtClean="0">
                <a:solidFill>
                  <a:schemeClr val="bg2">
                    <a:lumMod val="10000"/>
                  </a:schemeClr>
                </a:solidFill>
              </a:rPr>
              <a:t>Winter School 2013 participant </a:t>
            </a:r>
            <a:endParaRPr lang="en-US" sz="1050" dirty="0">
              <a:solidFill>
                <a:schemeClr val="bg2">
                  <a:lumMod val="10000"/>
                </a:schemeClr>
              </a:solidFill>
            </a:endParaRPr>
          </a:p>
        </p:txBody>
      </p:sp>
      <p:cxnSp>
        <p:nvCxnSpPr>
          <p:cNvPr id="17" name="Straight Connector 16"/>
          <p:cNvCxnSpPr/>
          <p:nvPr/>
        </p:nvCxnSpPr>
        <p:spPr>
          <a:xfrm>
            <a:off x="4877295" y="3864226"/>
            <a:ext cx="19807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77295" y="3864226"/>
            <a:ext cx="151905" cy="5279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250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6858000" cy="1524000"/>
          </a:xfrm>
        </p:spPr>
        <p:txBody>
          <a:bodyPr>
            <a:normAutofit/>
          </a:bodyPr>
          <a:lstStyle/>
          <a:p>
            <a:pPr marL="0" indent="0">
              <a:buNone/>
            </a:pPr>
            <a:r>
              <a:rPr lang="en-US" dirty="0" smtClean="0">
                <a:solidFill>
                  <a:schemeClr val="accent5">
                    <a:lumMod val="75000"/>
                  </a:schemeClr>
                </a:solidFill>
                <a:latin typeface="Century Gothic" pitchFamily="34" charset="0"/>
              </a:rPr>
              <a:t>Course content and Structure</a:t>
            </a:r>
            <a:endParaRPr lang="en-US" dirty="0">
              <a:solidFill>
                <a:schemeClr val="accent5">
                  <a:lumMod val="75000"/>
                </a:schemeClr>
              </a:solidFill>
              <a:latin typeface="Century Gothic" pitchFamily="34" charset="0"/>
            </a:endParaRPr>
          </a:p>
        </p:txBody>
      </p:sp>
      <p:sp>
        <p:nvSpPr>
          <p:cNvPr id="6" name="Rectangle 5"/>
          <p:cNvSpPr/>
          <p:nvPr/>
        </p:nvSpPr>
        <p:spPr>
          <a:xfrm>
            <a:off x="457200" y="1143000"/>
            <a:ext cx="5202382" cy="5355312"/>
          </a:xfrm>
          <a:prstGeom prst="rect">
            <a:avLst/>
          </a:prstGeom>
        </p:spPr>
        <p:txBody>
          <a:bodyPr wrap="square">
            <a:spAutoFit/>
          </a:bodyPr>
          <a:lstStyle/>
          <a:p>
            <a:r>
              <a:rPr lang="en-US" b="0" i="0" dirty="0" smtClean="0">
                <a:solidFill>
                  <a:srgbClr val="333333"/>
                </a:solidFill>
                <a:effectLst/>
                <a:latin typeface="Century Gothic" pitchFamily="34" charset="0"/>
              </a:rPr>
              <a:t>The Winter School course aims to take participants through the full spectrum of climate and climate change related topics. These include:</a:t>
            </a:r>
          </a:p>
          <a:p>
            <a:endParaRPr lang="en-US" b="0" i="0" dirty="0" smtClean="0">
              <a:solidFill>
                <a:srgbClr val="333333"/>
              </a:solidFill>
              <a:effectLst/>
              <a:latin typeface="Century Gothic" pitchFamily="34" charset="0"/>
            </a:endParaRPr>
          </a:p>
          <a:p>
            <a:pPr>
              <a:buFont typeface="Arial"/>
              <a:buChar char="•"/>
            </a:pPr>
            <a:r>
              <a:rPr lang="en-US" b="0" i="0" dirty="0" smtClean="0">
                <a:solidFill>
                  <a:srgbClr val="333333"/>
                </a:solidFill>
                <a:effectLst/>
                <a:latin typeface="Century Gothic" pitchFamily="34" charset="0"/>
              </a:rPr>
              <a:t> 	Climate dynamics</a:t>
            </a:r>
          </a:p>
          <a:p>
            <a:pPr>
              <a:buFont typeface="Arial"/>
              <a:buChar char="•"/>
            </a:pPr>
            <a:r>
              <a:rPr lang="en-US" b="0" i="0" dirty="0" smtClean="0">
                <a:solidFill>
                  <a:srgbClr val="333333"/>
                </a:solidFill>
                <a:effectLst/>
                <a:latin typeface="Century Gothic" pitchFamily="34" charset="0"/>
              </a:rPr>
              <a:t> 	Risk and vulnerability framing</a:t>
            </a:r>
          </a:p>
          <a:p>
            <a:pPr>
              <a:buFont typeface="Arial"/>
              <a:buChar char="•"/>
            </a:pPr>
            <a:r>
              <a:rPr lang="en-US" b="0" i="0" dirty="0" smtClean="0">
                <a:solidFill>
                  <a:srgbClr val="333333"/>
                </a:solidFill>
                <a:effectLst/>
                <a:latin typeface="Century Gothic" pitchFamily="34" charset="0"/>
              </a:rPr>
              <a:t> 	An introduction to climate modeling</a:t>
            </a:r>
          </a:p>
          <a:p>
            <a:pPr>
              <a:buFont typeface="Arial"/>
              <a:buChar char="•"/>
            </a:pPr>
            <a:r>
              <a:rPr lang="en-US" b="0" i="0" dirty="0" smtClean="0">
                <a:solidFill>
                  <a:srgbClr val="333333"/>
                </a:solidFill>
                <a:effectLst/>
                <a:latin typeface="Century Gothic" pitchFamily="34" charset="0"/>
              </a:rPr>
              <a:t> 	Climate change scenarios</a:t>
            </a:r>
          </a:p>
          <a:p>
            <a:pPr>
              <a:buFont typeface="Arial"/>
              <a:buChar char="•"/>
            </a:pPr>
            <a:r>
              <a:rPr lang="en-US" b="0" i="0" dirty="0" smtClean="0">
                <a:solidFill>
                  <a:srgbClr val="333333"/>
                </a:solidFill>
                <a:effectLst/>
                <a:latin typeface="Century Gothic" pitchFamily="34" charset="0"/>
              </a:rPr>
              <a:t> 	Climate adaptation frameworks</a:t>
            </a:r>
          </a:p>
          <a:p>
            <a:pPr>
              <a:buFont typeface="Arial"/>
              <a:buChar char="•"/>
            </a:pPr>
            <a:r>
              <a:rPr lang="en-US" b="0" i="0" dirty="0" smtClean="0">
                <a:solidFill>
                  <a:srgbClr val="333333"/>
                </a:solidFill>
                <a:effectLst/>
                <a:latin typeface="Century Gothic" pitchFamily="34" charset="0"/>
              </a:rPr>
              <a:t> 	Downscaling methods</a:t>
            </a:r>
          </a:p>
          <a:p>
            <a:pPr>
              <a:buFont typeface="Arial"/>
              <a:buChar char="•"/>
            </a:pPr>
            <a:r>
              <a:rPr lang="en-US" b="0" i="0" dirty="0" smtClean="0">
                <a:solidFill>
                  <a:srgbClr val="333333"/>
                </a:solidFill>
                <a:effectLst/>
                <a:latin typeface="Century Gothic" pitchFamily="34" charset="0"/>
              </a:rPr>
              <a:t> 	Adaptation planning, policy and 	decision making</a:t>
            </a:r>
          </a:p>
          <a:p>
            <a:endParaRPr lang="en-US" b="0" i="0" dirty="0" smtClean="0">
              <a:solidFill>
                <a:srgbClr val="333333"/>
              </a:solidFill>
              <a:effectLst/>
              <a:latin typeface="Century Gothic" pitchFamily="34" charset="0"/>
            </a:endParaRPr>
          </a:p>
          <a:p>
            <a:r>
              <a:rPr lang="en-US" b="0" i="0" dirty="0" smtClean="0">
                <a:solidFill>
                  <a:srgbClr val="333333"/>
                </a:solidFill>
                <a:effectLst/>
                <a:latin typeface="Century Gothic" pitchFamily="34" charset="0"/>
              </a:rPr>
              <a:t>The course is structured around an equal mix of interactive lecture input and case study based group work. This structure has proven to be a dynamic, effective and fun one week.</a:t>
            </a:r>
            <a:endParaRPr lang="en-US" b="0" i="0" dirty="0">
              <a:solidFill>
                <a:srgbClr val="333333"/>
              </a:solidFill>
              <a:effectLst/>
              <a:latin typeface="Century Gothic" pitchFamily="34" charset="0"/>
            </a:endParaRPr>
          </a:p>
        </p:txBody>
      </p:sp>
      <p:cxnSp>
        <p:nvCxnSpPr>
          <p:cNvPr id="14" name="Straight Connector 13"/>
          <p:cNvCxnSpPr/>
          <p:nvPr/>
        </p:nvCxnSpPr>
        <p:spPr>
          <a:xfrm>
            <a:off x="-3048" y="7325106"/>
            <a:ext cx="68610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0" y="7325106"/>
            <a:ext cx="6861048" cy="1828038"/>
            <a:chOff x="0" y="7325106"/>
            <a:chExt cx="6861048" cy="1828038"/>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48" y="7325106"/>
              <a:ext cx="2362200" cy="182803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5792" y="7325106"/>
              <a:ext cx="2386584" cy="182803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0267" t="22503" r="7687"/>
            <a:stretch/>
          </p:blipFill>
          <p:spPr>
            <a:xfrm>
              <a:off x="0" y="7325106"/>
              <a:ext cx="2265996" cy="1828038"/>
            </a:xfrm>
            <a:prstGeom prst="rect">
              <a:avLst/>
            </a:prstGeom>
          </p:spPr>
        </p:pic>
        <p:cxnSp>
          <p:nvCxnSpPr>
            <p:cNvPr id="16" name="Straight Connector 15"/>
            <p:cNvCxnSpPr/>
            <p:nvPr/>
          </p:nvCxnSpPr>
          <p:spPr>
            <a:xfrm>
              <a:off x="2285232" y="7325106"/>
              <a:ext cx="0" cy="18280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43032" y="7325106"/>
              <a:ext cx="0" cy="18280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2755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316" y="1597231"/>
            <a:ext cx="6469083" cy="1754326"/>
          </a:xfrm>
          <a:prstGeom prst="rect">
            <a:avLst/>
          </a:prstGeom>
          <a:noFill/>
        </p:spPr>
        <p:txBody>
          <a:bodyPr wrap="square" rtlCol="0">
            <a:spAutoFit/>
          </a:bodyPr>
          <a:lstStyle/>
          <a:p>
            <a:r>
              <a:rPr lang="en-US" dirty="0" smtClean="0"/>
              <a:t>To apply, please visit our website, </a:t>
            </a:r>
            <a:r>
              <a:rPr lang="en-US" dirty="0">
                <a:hlinkClick r:id="rId2"/>
              </a:rPr>
              <a:t>http://www.csag.uct.ac.za/climate-services/winter-school-2017</a:t>
            </a:r>
            <a:r>
              <a:rPr lang="en-US" dirty="0" smtClean="0">
                <a:hlinkClick r:id="rId2"/>
              </a:rPr>
              <a:t>/</a:t>
            </a:r>
            <a:r>
              <a:rPr lang="en-US" dirty="0" smtClean="0"/>
              <a:t> and complete our Winter School online application form which will be available from mid April.  </a:t>
            </a:r>
          </a:p>
          <a:p>
            <a:r>
              <a:rPr lang="en-US" dirty="0" smtClean="0"/>
              <a:t>For </a:t>
            </a:r>
            <a:r>
              <a:rPr lang="en-US" dirty="0"/>
              <a:t>more information or </a:t>
            </a:r>
            <a:r>
              <a:rPr lang="en-US" dirty="0" smtClean="0"/>
              <a:t>assistance, please email Kate Kloppers at winterschool@csag.uct.ac.za.</a:t>
            </a:r>
            <a:endParaRPr lang="en-US" dirty="0"/>
          </a:p>
        </p:txBody>
      </p:sp>
      <p:sp>
        <p:nvSpPr>
          <p:cNvPr id="5" name="Rectangle 4"/>
          <p:cNvSpPr/>
          <p:nvPr/>
        </p:nvSpPr>
        <p:spPr>
          <a:xfrm>
            <a:off x="0" y="3581400"/>
            <a:ext cx="6858000" cy="5562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18803" y="152400"/>
            <a:ext cx="6057900" cy="1081616"/>
          </a:xfrm>
        </p:spPr>
        <p:txBody>
          <a:bodyPr/>
          <a:lstStyle/>
          <a:p>
            <a:pPr algn="l"/>
            <a:r>
              <a:rPr lang="en-US" dirty="0" smtClean="0"/>
              <a:t> </a:t>
            </a:r>
            <a:r>
              <a:rPr lang="en-US" dirty="0" smtClean="0">
                <a:solidFill>
                  <a:schemeClr val="accent5"/>
                </a:solidFill>
                <a:latin typeface="Century Gothic" pitchFamily="34" charset="0"/>
              </a:rPr>
              <a:t>How to apply</a:t>
            </a:r>
            <a:endParaRPr lang="en-US" dirty="0">
              <a:solidFill>
                <a:schemeClr val="accent5"/>
              </a:solidFill>
              <a:latin typeface="Century Gothic" pitchFamily="34" charset="0"/>
            </a:endParaRPr>
          </a:p>
        </p:txBody>
      </p:sp>
      <p:sp>
        <p:nvSpPr>
          <p:cNvPr id="7" name="Rectangle 6"/>
          <p:cNvSpPr/>
          <p:nvPr/>
        </p:nvSpPr>
        <p:spPr>
          <a:xfrm>
            <a:off x="0" y="8208703"/>
            <a:ext cx="6858000" cy="9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8232" y="4648200"/>
            <a:ext cx="6003535" cy="2031325"/>
          </a:xfrm>
          <a:prstGeom prst="rect">
            <a:avLst/>
          </a:prstGeom>
          <a:noFill/>
        </p:spPr>
        <p:txBody>
          <a:bodyPr wrap="square" rtlCol="0">
            <a:spAutoFit/>
          </a:bodyPr>
          <a:lstStyle/>
          <a:p>
            <a:r>
              <a:rPr lang="en-US" b="1" dirty="0" smtClean="0">
                <a:solidFill>
                  <a:schemeClr val="bg1"/>
                </a:solidFill>
              </a:rPr>
              <a:t>Postal </a:t>
            </a:r>
            <a:r>
              <a:rPr lang="en-US" b="1" dirty="0">
                <a:solidFill>
                  <a:schemeClr val="bg1"/>
                </a:solidFill>
              </a:rPr>
              <a:t>Address:</a:t>
            </a:r>
            <a:r>
              <a:rPr lang="en-US" dirty="0">
                <a:solidFill>
                  <a:schemeClr val="bg1"/>
                </a:solidFill>
              </a:rPr>
              <a:t> </a:t>
            </a:r>
            <a:r>
              <a:rPr lang="en-US" dirty="0" smtClean="0">
                <a:solidFill>
                  <a:schemeClr val="bg1"/>
                </a:solidFill>
              </a:rPr>
              <a:t>CSAG, Environmental and Geographical Science </a:t>
            </a:r>
            <a:r>
              <a:rPr lang="en-US" dirty="0">
                <a:solidFill>
                  <a:schemeClr val="bg1"/>
                </a:solidFill>
              </a:rPr>
              <a:t>dept., University of Cape Town, Private Bag X3, Rondebosch 7701, South </a:t>
            </a:r>
            <a:r>
              <a:rPr lang="en-US" dirty="0" smtClean="0">
                <a:solidFill>
                  <a:schemeClr val="bg1"/>
                </a:solidFill>
              </a:rPr>
              <a:t>Africa</a:t>
            </a:r>
          </a:p>
          <a:p>
            <a:endParaRPr lang="en-US" dirty="0" smtClean="0">
              <a:solidFill>
                <a:schemeClr val="bg1"/>
              </a:solidFill>
            </a:endParaRPr>
          </a:p>
          <a:p>
            <a:r>
              <a:rPr lang="en-US" b="1" dirty="0" smtClean="0">
                <a:solidFill>
                  <a:schemeClr val="bg1"/>
                </a:solidFill>
              </a:rPr>
              <a:t>Phone</a:t>
            </a:r>
            <a:r>
              <a:rPr lang="en-US" b="1" dirty="0">
                <a:solidFill>
                  <a:schemeClr val="bg1"/>
                </a:solidFill>
              </a:rPr>
              <a:t>:</a:t>
            </a:r>
            <a:r>
              <a:rPr lang="en-US" dirty="0">
                <a:solidFill>
                  <a:schemeClr val="bg1"/>
                </a:solidFill>
              </a:rPr>
              <a:t> +27 21 650 </a:t>
            </a:r>
            <a:r>
              <a:rPr lang="en-US" dirty="0" smtClean="0">
                <a:solidFill>
                  <a:schemeClr val="bg1"/>
                </a:solidFill>
              </a:rPr>
              <a:t>2784</a:t>
            </a:r>
          </a:p>
          <a:p>
            <a:r>
              <a:rPr lang="fr-FR" b="1" dirty="0" smtClean="0">
                <a:solidFill>
                  <a:schemeClr val="bg1"/>
                </a:solidFill>
              </a:rPr>
              <a:t>Fax</a:t>
            </a:r>
            <a:r>
              <a:rPr lang="fr-FR" b="1" dirty="0">
                <a:solidFill>
                  <a:schemeClr val="bg1"/>
                </a:solidFill>
              </a:rPr>
              <a:t>:</a:t>
            </a:r>
            <a:r>
              <a:rPr lang="fr-FR" dirty="0">
                <a:solidFill>
                  <a:schemeClr val="bg1"/>
                </a:solidFill>
              </a:rPr>
              <a:t> +27 21 650 </a:t>
            </a:r>
            <a:r>
              <a:rPr lang="fr-FR" dirty="0" smtClean="0">
                <a:solidFill>
                  <a:schemeClr val="bg1"/>
                </a:solidFill>
              </a:rPr>
              <a:t>5773</a:t>
            </a:r>
          </a:p>
          <a:p>
            <a:r>
              <a:rPr lang="en-US" b="1" dirty="0" smtClean="0">
                <a:solidFill>
                  <a:schemeClr val="bg1"/>
                </a:solidFill>
              </a:rPr>
              <a:t>Email</a:t>
            </a:r>
            <a:r>
              <a:rPr lang="en-US" dirty="0">
                <a:solidFill>
                  <a:schemeClr val="bg1"/>
                </a:solidFill>
              </a:rPr>
              <a:t>: </a:t>
            </a:r>
            <a:r>
              <a:rPr lang="en-US" dirty="0" smtClean="0">
                <a:solidFill>
                  <a:schemeClr val="bg1"/>
                </a:solidFill>
              </a:rPr>
              <a:t>winterschool@csag.uct.ac.za</a:t>
            </a:r>
            <a:endParaRPr lang="en-US" dirty="0">
              <a:solidFill>
                <a:schemeClr val="bg1"/>
              </a:solidFill>
            </a:endParaRPr>
          </a:p>
        </p:txBody>
      </p:sp>
      <p:grpSp>
        <p:nvGrpSpPr>
          <p:cNvPr id="14" name="Group 13"/>
          <p:cNvGrpSpPr/>
          <p:nvPr/>
        </p:nvGrpSpPr>
        <p:grpSpPr>
          <a:xfrm>
            <a:off x="365766" y="8208719"/>
            <a:ext cx="6126467" cy="886297"/>
            <a:chOff x="-16823" y="7924800"/>
            <a:chExt cx="6963888" cy="1219200"/>
          </a:xfrm>
        </p:grpSpPr>
        <p:sp>
          <p:nvSpPr>
            <p:cNvPr id="16" name="Rectangle 15"/>
            <p:cNvSpPr/>
            <p:nvPr/>
          </p:nvSpPr>
          <p:spPr>
            <a:xfrm>
              <a:off x="0" y="7924800"/>
              <a:ext cx="6858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843733" y="8004212"/>
              <a:ext cx="1093343" cy="1055889"/>
              <a:chOff x="2362200" y="7839694"/>
              <a:chExt cx="1574982" cy="1288691"/>
            </a:xfrm>
          </p:grpSpPr>
          <p:sp>
            <p:nvSpPr>
              <p:cNvPr id="20" name="Rectangle 19"/>
              <p:cNvSpPr/>
              <p:nvPr/>
            </p:nvSpPr>
            <p:spPr>
              <a:xfrm>
                <a:off x="2362200" y="7839694"/>
                <a:ext cx="1574982" cy="1288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473" y="7929836"/>
                <a:ext cx="1136435" cy="1193644"/>
              </a:xfrm>
              <a:prstGeom prst="rect">
                <a:avLst/>
              </a:prstGeom>
            </p:spPr>
          </p:pic>
        </p:gr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5754" r="4857"/>
            <a:stretch/>
          </p:blipFill>
          <p:spPr>
            <a:xfrm>
              <a:off x="-16823" y="8080969"/>
              <a:ext cx="2868630" cy="914399"/>
            </a:xfrm>
            <a:prstGeom prst="rect">
              <a:avLst/>
            </a:prstGeom>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3180" t="15506" r="1013" b="63077"/>
            <a:stretch/>
          </p:blipFill>
          <p:spPr>
            <a:xfrm>
              <a:off x="4114800" y="8195952"/>
              <a:ext cx="2832265" cy="676896"/>
            </a:xfrm>
            <a:prstGeom prst="rect">
              <a:avLst/>
            </a:prstGeom>
          </p:spPr>
        </p:pic>
      </p:grpSp>
    </p:spTree>
    <p:extLst>
      <p:ext uri="{BB962C8B-B14F-4D97-AF65-F5344CB8AC3E}">
        <p14:creationId xmlns:p14="http://schemas.microsoft.com/office/powerpoint/2010/main" val="5976179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ac825626a7c01f94dad1cbb6f3e4f115249ee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697</Words>
  <Application>Microsoft Office PowerPoint</Application>
  <PresentationFormat>On-screen Show (4:3)</PresentationFormat>
  <Paragraphs>65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Office Theme</vt:lpstr>
      <vt:lpstr>PowerPoint Presentation</vt:lpstr>
      <vt:lpstr>Using climate information for adaptation and policy development</vt:lpstr>
      <vt:lpstr>     Course Background</vt:lpstr>
      <vt:lpstr>PowerPoint Presentation</vt:lpstr>
      <vt:lpstr>PowerPoint Presentation</vt:lpstr>
      <vt:lpstr> How to apply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dc:creator>
  <cp:lastModifiedBy>kate</cp:lastModifiedBy>
  <cp:revision>43</cp:revision>
  <dcterms:created xsi:type="dcterms:W3CDTF">2013-08-16T08:08:34Z</dcterms:created>
  <dcterms:modified xsi:type="dcterms:W3CDTF">2017-04-21T12:49:29Z</dcterms:modified>
</cp:coreProperties>
</file>