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  <p:sldMasterId id="2147483698" r:id="rId3"/>
    <p:sldMasterId id="2147483711" r:id="rId4"/>
    <p:sldMasterId id="2147483724" r:id="rId5"/>
  </p:sldMasterIdLst>
  <p:sldIdLst>
    <p:sldId id="256" r:id="rId6"/>
    <p:sldId id="258" r:id="rId7"/>
    <p:sldId id="259" r:id="rId8"/>
    <p:sldId id="260" r:id="rId9"/>
    <p:sldId id="262" r:id="rId10"/>
    <p:sldId id="261" r:id="rId11"/>
    <p:sldId id="257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35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7" name="Picture 13" descr="front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4" name="Picture 11" descr="SMHI Logotype_svart_ne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293688"/>
            <a:ext cx="11858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9113" y="2962275"/>
            <a:ext cx="8226425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3000" smtClean="0"/>
            </a:lvl1pPr>
          </a:lstStyle>
          <a:p>
            <a:pPr lvl="0"/>
            <a:r>
              <a:rPr lang="sv-SE" noProof="0" smtClean="0"/>
              <a:t>Klicka här för att ändra format</a:t>
            </a:r>
            <a:endParaRPr lang="sv-SE" noProof="0" smtClean="0"/>
          </a:p>
        </p:txBody>
      </p:sp>
      <p:sp>
        <p:nvSpPr>
          <p:cNvPr id="36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1813" y="2338388"/>
            <a:ext cx="8213725" cy="5619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0" indent="0">
              <a:buFont typeface="Wingdings" pitchFamily="2" charset="2"/>
              <a:buNone/>
              <a:defRPr sz="1200" smtClean="0">
                <a:latin typeface="Arial Black" pitchFamily="34" charset="0"/>
              </a:defRPr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  <a:endParaRPr lang="sv-SE" noProof="0" smtClean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1923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83350" y="828675"/>
            <a:ext cx="1908175" cy="53800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7238" y="828675"/>
            <a:ext cx="5573712" cy="53800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459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5"/>
            <a:ext cx="7634287" cy="817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9484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2" name="Picture 14" descr="fron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8" name="Picture 5" descr="SMHI Logotype_white_ne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93688"/>
            <a:ext cx="119062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9113" y="2962275"/>
            <a:ext cx="8226425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30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1813" y="2338388"/>
            <a:ext cx="8213725" cy="5619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0" indent="0">
              <a:buFont typeface="Wingdings" pitchFamily="2" charset="2"/>
              <a:buNone/>
              <a:defRPr sz="1200" smtClean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</a:p>
        </p:txBody>
      </p:sp>
    </p:spTree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DCE4B-3FB5-40D5-A1A1-C5287EDCB7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71668-C997-4848-8157-F7BC85107F2A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24767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3E81D-3B29-4F00-84DB-51A370229D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0C93C5-136A-44BC-9E8B-21D608924048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51925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7238" y="1722438"/>
            <a:ext cx="3740150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378B9-1247-4C7F-A1B9-B098BC675A9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FEA4-DB22-4626-8FFC-EB01539D7D82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704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2E64C-0883-4B22-8E7E-A50EE59C38A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C74490-842F-4C9A-BE5F-EAD00145F661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3706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F87C2-5DF1-4524-A288-64893B8E7AC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EC938-8167-44FA-884A-A715EA914D40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17779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D5DF0-2651-46E1-9AD3-7DC3ED30AEB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653BDA-11B3-4263-9602-1E09A044A5C5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6388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8610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1C0DD-7980-4C28-9F69-E9B87DA23E9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4E89E3-4AD0-40BD-B899-81ADB1C7C661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46380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E1A7D-D3E1-4B7F-8C40-8F7A4D75FBA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C0236-D46E-4F1F-8FA0-31761CE636B4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3470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813FA-E0B2-4DF1-B40E-84D5725B45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49C5C6-5542-454F-916A-2670A0D93C95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513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83350" y="828675"/>
            <a:ext cx="1908175" cy="529748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7238" y="828675"/>
            <a:ext cx="5573712" cy="529748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5603A-526D-4563-B1F4-5BD52AE695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3342E1-51F8-40B3-9897-A7C1D4DF958D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410488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5"/>
            <a:ext cx="7634287" cy="817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>
          <a:xfrm>
            <a:off x="431800" y="568325"/>
            <a:ext cx="6858000" cy="10795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>
          <a:xfrm>
            <a:off x="8234363" y="6548438"/>
            <a:ext cx="511175" cy="107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6301B-971C-4865-ADC1-277655B2485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2"/>
          </p:nvPr>
        </p:nvSpPr>
        <p:spPr>
          <a:xfrm>
            <a:off x="431800" y="431800"/>
            <a:ext cx="2133600" cy="107950"/>
          </a:xfrm>
        </p:spPr>
        <p:txBody>
          <a:bodyPr/>
          <a:lstStyle>
            <a:lvl1pPr>
              <a:defRPr/>
            </a:lvl1pPr>
          </a:lstStyle>
          <a:p>
            <a:fld id="{9529641F-83AB-4E9D-BAC6-48AB68F2E59B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1511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7" name="Picture 13" descr="front_wh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874" name="Picture 11" descr="SMHI Logotype_svart_ne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293688"/>
            <a:ext cx="11858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9113" y="2962275"/>
            <a:ext cx="8226425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3000" smtClean="0"/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  <p:sp>
        <p:nvSpPr>
          <p:cNvPr id="368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1813" y="2338388"/>
            <a:ext cx="8213725" cy="5619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0" indent="0">
              <a:buFont typeface="Wingdings" pitchFamily="2" charset="2"/>
              <a:buNone/>
              <a:defRPr sz="1200" smtClean="0">
                <a:latin typeface="Arial Black" pitchFamily="34" charset="0"/>
              </a:defRPr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</a:p>
        </p:txBody>
      </p:sp>
      <p:pic>
        <p:nvPicPr>
          <p:cNvPr id="6" name="Picture 13" descr="front_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14288"/>
            <a:ext cx="9182100" cy="6886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1" descr="SMHI Logotype_svart_new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293688"/>
            <a:ext cx="11858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hf sldNum="0"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B99D5-E59A-444C-BD10-52EA5CDCFCF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09E285-8C5F-4F90-A746-E99902CAF33B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4986108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B4E01-B607-4627-96BD-879611A956D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E6777-E126-4123-8A01-0D08418C9B72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89129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D8817C-5447-4384-AE96-F064ACCCC36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BAC10-2457-43DB-BB62-9D08F5FD11D3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3126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88E30-EA9E-47C5-B1E4-159EC579DC0D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F61FD1-E8F9-4C2B-BB3E-515BC36455ED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42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89129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CAD83-103D-4CE9-928B-52F863B1BC49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5F327-38FF-498B-AE62-B55E07C7F10A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2966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10211-B8E2-4EB0-B03D-6DFACE2A9D1A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BBC6A4-A7A4-475E-8F37-C7212F325AA7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76706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DB49F-5A01-4F87-9865-B16ED5D9F78A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5BC4AF-8631-4BF2-851B-3939AEF0F89C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38591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F91B13-CD46-4A6E-A33C-76E8E99E5A40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548ED4-0602-4A45-A0EB-BD14189ED3F6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7877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3F777-BB1B-45A8-BA87-DD5B1299A953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D0050-9FCF-409A-AA2C-C171E67A4CC6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192341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83350" y="828675"/>
            <a:ext cx="1908175" cy="53800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7238" y="828675"/>
            <a:ext cx="5573712" cy="53800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1C6CF-2A45-467C-9946-BDF329A529DB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1ADA1C-2D84-4893-B334-53C29827B070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645916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5"/>
            <a:ext cx="7634287" cy="817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67B01-7F18-422B-9401-A833AD048036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9485AE-1910-47FD-9A0C-9CBE92B287B1}" type="datetime1">
              <a:rPr lang="sv-SE" smtClean="0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9484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902" name="Picture 14" descr="fron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898" name="Picture 5" descr="SMHI Logotype_white_ne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93688"/>
            <a:ext cx="1190625" cy="47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0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9113" y="2962275"/>
            <a:ext cx="8226425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3000" smtClean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  <p:sp>
        <p:nvSpPr>
          <p:cNvPr id="37891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1813" y="2338388"/>
            <a:ext cx="8213725" cy="56197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marL="0" indent="0">
              <a:buFont typeface="Wingdings" pitchFamily="2" charset="2"/>
              <a:buNone/>
              <a:defRPr sz="1200" smtClean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pPr lvl="0"/>
            <a:r>
              <a:rPr lang="sv-SE" noProof="0" smtClean="0"/>
              <a:t>Klicka här för att ändra format på underrubrik i bakgrunden</a:t>
            </a:r>
          </a:p>
        </p:txBody>
      </p:sp>
    </p:spTree>
  </p:cSld>
  <p:clrMapOvr>
    <a:masterClrMapping/>
  </p:clrMapOvr>
  <p:hf sldNum="0" hd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DCE4B-3FB5-40D5-A1A1-C5287EDCB786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071668-C997-4848-8157-F7BC85107F2A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24767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3E81D-3B29-4F00-84DB-51A370229DD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0C93C5-136A-44BC-9E8B-21D608924048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519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3126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7238" y="1722438"/>
            <a:ext cx="3740150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03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E378B9-1247-4C7F-A1B9-B098BC675A9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89FEA4-DB22-4626-8FFC-EB01539D7D82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17044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2E64C-0883-4B22-8E7E-A50EE59C38A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C74490-842F-4C9A-BE5F-EAD00145F661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43706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EF87C2-5DF1-4524-A288-64893B8E7AC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9EC938-8167-44FA-884A-A715EA914D40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17779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D5DF0-2651-46E1-9AD3-7DC3ED30AEB4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653BDA-11B3-4263-9602-1E09A044A5C5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638827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1C0DD-7980-4C28-9F69-E9B87DA23E9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4E89E3-4AD0-40BD-B899-81ADB1C7C661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6463800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E1A7D-D3E1-4B7F-8C40-8F7A4D75FBA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C0236-D46E-4F1F-8FA0-31761CE636B4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13470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D813FA-E0B2-4DF1-B40E-84D5725B45F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49C5C6-5542-454F-916A-2670A0D93C95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55138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83350" y="828675"/>
            <a:ext cx="1908175" cy="529748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7238" y="828675"/>
            <a:ext cx="5573712" cy="529748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5603A-526D-4563-B1F4-5BD52AE6958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3342E1-51F8-40B3-9897-A7C1D4DF958D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410488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5"/>
            <a:ext cx="7634287" cy="817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>
          <a:xfrm>
            <a:off x="431800" y="568325"/>
            <a:ext cx="6858000" cy="10795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1"/>
          </p:nvPr>
        </p:nvSpPr>
        <p:spPr>
          <a:xfrm>
            <a:off x="8234363" y="6548438"/>
            <a:ext cx="511175" cy="1079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6301B-971C-4865-ADC1-277655B2485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2"/>
          </p:nvPr>
        </p:nvSpPr>
        <p:spPr>
          <a:xfrm>
            <a:off x="431800" y="431800"/>
            <a:ext cx="2133600" cy="107950"/>
          </a:xfrm>
        </p:spPr>
        <p:txBody>
          <a:bodyPr/>
          <a:lstStyle>
            <a:lvl1pPr>
              <a:defRPr/>
            </a:lvl1pPr>
          </a:lstStyle>
          <a:p>
            <a:fld id="{9529641F-83AB-4E9D-BAC6-48AB68F2E59B}" type="datetime1">
              <a:rPr lang="sv-SE"/>
              <a:pPr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151129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74" name="Picture 11" descr="SMHI Logotype_svart_new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4763" y="293688"/>
            <a:ext cx="1185862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19113" y="2962275"/>
            <a:ext cx="8226425" cy="14700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 sz="3000" smtClean="0"/>
            </a:lvl1pPr>
          </a:lstStyle>
          <a:p>
            <a:pPr lvl="0"/>
            <a:r>
              <a:rPr lang="sv-SE" noProof="0" smtClean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404509149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442200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290945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5882328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76094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017026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892951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45445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3034403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147427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97750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483350" y="828675"/>
            <a:ext cx="1908175" cy="53800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57238" y="828675"/>
            <a:ext cx="5573712" cy="53800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499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329664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57238" y="828675"/>
            <a:ext cx="7634287" cy="817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757238" y="1722438"/>
            <a:ext cx="3740150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9788" y="1722438"/>
            <a:ext cx="3741737" cy="4486275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7706117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Rubrik och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71513" y="-57150"/>
            <a:ext cx="7634287" cy="817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abel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780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7670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3859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 smtClean="0"/>
              <a:t>Klicka på ikonen för att lägga till en bild</a:t>
            </a:r>
            <a:endParaRPr lang="sv-SE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5787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828675"/>
            <a:ext cx="76342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format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22438"/>
            <a:ext cx="76342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sv-SE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568325"/>
            <a:ext cx="6858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4363" y="6548438"/>
            <a:ext cx="511175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 smtClean="0">
                <a:latin typeface="+mj-lt"/>
              </a:defRPr>
            </a:lvl1pPr>
          </a:lstStyle>
          <a:p>
            <a:fld id="{E560AB44-2D2E-436A-A514-8534E37AF1DB}" type="slidenum">
              <a:rPr lang="sv-SE" smtClean="0"/>
              <a:t>‹#›</a:t>
            </a:fld>
            <a:endParaRPr lang="sv-S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800" y="698500"/>
            <a:ext cx="8278813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pic>
        <p:nvPicPr>
          <p:cNvPr id="2056" name="Picture 10" descr="SMHI Logotype_svart_ne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29051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431800"/>
            <a:ext cx="2133600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fld id="{59011377-C0B4-4013-A1B3-4A1478B18CF0}" type="datetimeFigureOut">
              <a:rPr lang="sv-SE" smtClean="0"/>
              <a:t>2017-12-05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828675"/>
            <a:ext cx="76342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format</a:t>
            </a:r>
          </a:p>
        </p:txBody>
      </p:sp>
      <p:sp>
        <p:nvSpPr>
          <p:cNvPr id="30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22438"/>
            <a:ext cx="76342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sv-SE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568325"/>
            <a:ext cx="6858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4363" y="6548438"/>
            <a:ext cx="511175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 smtClean="0">
                <a:latin typeface="+mj-lt"/>
              </a:defRPr>
            </a:lvl1pPr>
          </a:lstStyle>
          <a:p>
            <a:pPr>
              <a:defRPr/>
            </a:pPr>
            <a:fld id="{7C9E22D8-29E0-499F-8B90-CBB46DC0050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800" y="698500"/>
            <a:ext cx="8278813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pic>
        <p:nvPicPr>
          <p:cNvPr id="3093" name="Picture 10" descr="SMHI Logotype_svart_ne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29051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431800"/>
            <a:ext cx="2133600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fld id="{910FAA7C-B237-4748-BE38-63A50014E226}" type="datetime1">
              <a:rPr lang="sv-SE"/>
              <a:pPr/>
              <a:t>2017-12-05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828675"/>
            <a:ext cx="76342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format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22438"/>
            <a:ext cx="76342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sv-SE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568325"/>
            <a:ext cx="6858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r>
              <a:rPr lang="sv-SE" smtClean="0"/>
              <a:t>Exempel på sidhuvud - ÅÅÅÅ MM DD (Välj Visa, Sidhuvud sidfot för att ändra)</a:t>
            </a: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4363" y="6548438"/>
            <a:ext cx="511175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 smtClean="0">
                <a:latin typeface="+mj-lt"/>
              </a:defRPr>
            </a:lvl1pPr>
          </a:lstStyle>
          <a:p>
            <a:pPr>
              <a:defRPr/>
            </a:pPr>
            <a:fld id="{B0ADAB9D-4F8E-44CC-8A1D-FBA0F8C55705}" type="slidenum">
              <a:rPr lang="sv-SE" smtClean="0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800" y="698500"/>
            <a:ext cx="8278813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pic>
        <p:nvPicPr>
          <p:cNvPr id="2056" name="Picture 10" descr="SMHI Logotype_svart_ne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29051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431800"/>
            <a:ext cx="2133600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fld id="{6E5B0D3A-C5F8-4F42-8499-51B6D631382B}" type="datetime1">
              <a:rPr lang="sv-SE" smtClean="0"/>
              <a:pPr/>
              <a:t>2017-12-05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7238" y="828675"/>
            <a:ext cx="76342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format</a:t>
            </a:r>
          </a:p>
        </p:txBody>
      </p:sp>
      <p:sp>
        <p:nvSpPr>
          <p:cNvPr id="30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22438"/>
            <a:ext cx="7634287" cy="448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en-GB" smtClean="0"/>
          </a:p>
          <a:p>
            <a:pPr lvl="4"/>
            <a:endParaRPr lang="sv-SE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800" y="568325"/>
            <a:ext cx="6858000" cy="10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r>
              <a:rPr lang="sv-SE"/>
              <a:t>Exempel på sidhuvud - ÅÅÅÅ MM DD (Välj Visa, Sidhuvud sidfot för att ändra)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34363" y="6548438"/>
            <a:ext cx="511175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700" smtClean="0">
                <a:latin typeface="+mj-lt"/>
              </a:defRPr>
            </a:lvl1pPr>
          </a:lstStyle>
          <a:p>
            <a:pPr>
              <a:defRPr/>
            </a:pPr>
            <a:fld id="{7C9E22D8-29E0-499F-8B90-CBB46DC0050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800" y="698500"/>
            <a:ext cx="8278813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v-SE"/>
          </a:p>
        </p:txBody>
      </p:sp>
      <p:pic>
        <p:nvPicPr>
          <p:cNvPr id="3093" name="Picture 10" descr="SMHI Logotype_svart_ne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29051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431800"/>
            <a:ext cx="2133600" cy="107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700">
                <a:latin typeface="Arial Black" pitchFamily="34" charset="0"/>
              </a:defRPr>
            </a:lvl1pPr>
          </a:lstStyle>
          <a:p>
            <a:fld id="{910FAA7C-B237-4748-BE38-63A50014E226}" type="datetime1">
              <a:rPr lang="sv-SE"/>
              <a:pPr/>
              <a:t>2017-12-05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bg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-57150"/>
            <a:ext cx="7634287" cy="81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format</a:t>
            </a: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431800" y="803275"/>
            <a:ext cx="8278813" cy="7143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v-SE">
              <a:solidFill>
                <a:srgbClr val="000000"/>
              </a:solidFill>
            </a:endParaRPr>
          </a:p>
        </p:txBody>
      </p:sp>
      <p:pic>
        <p:nvPicPr>
          <p:cNvPr id="2056" name="Picture 10" descr="SMHI Logotype_svart_new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3513" y="290513"/>
            <a:ext cx="914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4239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20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90000"/>
        <a:buFont typeface="Wingdings" pitchFamily="2" charset="2"/>
        <a:defRPr sz="2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How</a:t>
            </a:r>
            <a:r>
              <a:rPr lang="sv-SE" dirty="0" smtClean="0"/>
              <a:t> I </a:t>
            </a:r>
            <a:r>
              <a:rPr lang="sv-SE" dirty="0" err="1" smtClean="0"/>
              <a:t>write</a:t>
            </a:r>
            <a:r>
              <a:rPr lang="sv-SE" dirty="0" smtClean="0"/>
              <a:t> a paper</a:t>
            </a:r>
            <a:br>
              <a:rPr lang="sv-SE" dirty="0" smtClean="0"/>
            </a:br>
            <a:r>
              <a:rPr lang="sv-SE" sz="1800" dirty="0" smtClean="0"/>
              <a:t>Erik Kjellström</a:t>
            </a:r>
            <a:br>
              <a:rPr lang="sv-SE" sz="1800" dirty="0" smtClean="0"/>
            </a:br>
            <a:endParaRPr lang="sv-SE" sz="1800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24329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7634287" cy="817563"/>
          </a:xfrm>
        </p:spPr>
        <p:txBody>
          <a:bodyPr/>
          <a:lstStyle/>
          <a:p>
            <a:r>
              <a:rPr lang="sv-SE" dirty="0" err="1" smtClean="0"/>
              <a:t>Some</a:t>
            </a:r>
            <a:r>
              <a:rPr lang="sv-SE" dirty="0" smtClean="0"/>
              <a:t> general </a:t>
            </a:r>
            <a:r>
              <a:rPr lang="sv-SE" dirty="0" err="1" smtClean="0"/>
              <a:t>considerations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836712"/>
            <a:ext cx="8568952" cy="4486275"/>
          </a:xfrm>
        </p:spPr>
        <p:txBody>
          <a:bodyPr/>
          <a:lstStyle/>
          <a:p>
            <a:pPr marL="446088" lvl="1" indent="-358775" defTabSz="457200">
              <a:spcBef>
                <a:spcPct val="0"/>
              </a:spcBef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marL="446088" lvl="1" indent="-358775" defTabSz="457200">
              <a:spcBef>
                <a:spcPct val="0"/>
              </a:spcBef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Formulate a good title</a:t>
            </a:r>
          </a:p>
          <a:p>
            <a:pPr marL="446088" lvl="1" indent="-358775" defTabSz="457200">
              <a:spcBef>
                <a:spcPct val="0"/>
              </a:spcBef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Define </a:t>
            </a:r>
            <a:r>
              <a:rPr lang="en-US" sz="2800" b="1" dirty="0">
                <a:solidFill>
                  <a:srgbClr val="000000"/>
                </a:solidFill>
              </a:rPr>
              <a:t>goals with the paper and formulate research questions</a:t>
            </a:r>
          </a:p>
          <a:p>
            <a:pPr marL="446088" lvl="1" indent="-358775" defTabSz="457200">
              <a:spcBef>
                <a:spcPct val="0"/>
              </a:spcBef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2800" b="1" dirty="0">
                <a:solidFill>
                  <a:srgbClr val="000000"/>
                </a:solidFill>
              </a:rPr>
              <a:t>Make sure </a:t>
            </a:r>
            <a:r>
              <a:rPr lang="en-US" sz="2800" b="1" dirty="0" smtClean="0">
                <a:solidFill>
                  <a:srgbClr val="000000"/>
                </a:solidFill>
              </a:rPr>
              <a:t>to </a:t>
            </a:r>
            <a:r>
              <a:rPr lang="en-US" sz="2800" b="1" dirty="0">
                <a:solidFill>
                  <a:srgbClr val="000000"/>
                </a:solidFill>
              </a:rPr>
              <a:t>attempt to answer the </a:t>
            </a:r>
            <a:r>
              <a:rPr lang="en-US" sz="2800" b="1" dirty="0" smtClean="0">
                <a:solidFill>
                  <a:srgbClr val="000000"/>
                </a:solidFill>
              </a:rPr>
              <a:t>questions – should be reflected in conclusions</a:t>
            </a:r>
          </a:p>
          <a:p>
            <a:pPr marL="446088" lvl="1" indent="-358775" defTabSz="457200">
              <a:spcBef>
                <a:spcPct val="0"/>
              </a:spcBef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Be open and upfront with assumptions and limitations</a:t>
            </a:r>
          </a:p>
          <a:p>
            <a:pPr marL="446088" lvl="1" indent="-358775" defTabSz="457200">
              <a:spcBef>
                <a:spcPct val="0"/>
              </a:spcBef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Don’t omit important details, a study should be </a:t>
            </a:r>
            <a:r>
              <a:rPr lang="en-US" sz="2800" b="1" dirty="0" err="1" smtClean="0">
                <a:solidFill>
                  <a:srgbClr val="000000"/>
                </a:solidFill>
              </a:rPr>
              <a:t>reproducable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5088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8113" y="-171400"/>
            <a:ext cx="7634287" cy="817563"/>
          </a:xfrm>
        </p:spPr>
        <p:txBody>
          <a:bodyPr/>
          <a:lstStyle/>
          <a:p>
            <a:r>
              <a:rPr lang="sv-SE" dirty="0" smtClean="0"/>
              <a:t>For </a:t>
            </a:r>
            <a:r>
              <a:rPr lang="sv-SE" dirty="0" err="1" smtClean="0"/>
              <a:t>whom</a:t>
            </a:r>
            <a:r>
              <a:rPr lang="sv-SE" dirty="0" smtClean="0"/>
              <a:t>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980728"/>
            <a:ext cx="8280920" cy="4486275"/>
          </a:xfrm>
        </p:spPr>
        <p:txBody>
          <a:bodyPr/>
          <a:lstStyle/>
          <a:p>
            <a:r>
              <a:rPr lang="sv-SE" sz="2800" b="1" dirty="0" err="1" smtClean="0"/>
              <a:t>Yourself</a:t>
            </a:r>
            <a:r>
              <a:rPr lang="sv-SE" sz="2800" b="1" dirty="0" smtClean="0"/>
              <a:t> – </a:t>
            </a:r>
            <a:r>
              <a:rPr lang="sv-SE" sz="2800" b="1" dirty="0" err="1" smtClean="0"/>
              <a:t>good</a:t>
            </a:r>
            <a:r>
              <a:rPr lang="sv-SE" sz="2800" b="1" dirty="0" smtClean="0"/>
              <a:t> for </a:t>
            </a:r>
            <a:r>
              <a:rPr lang="sv-SE" sz="2800" b="1" dirty="0" err="1" smtClean="0"/>
              <a:t>your</a:t>
            </a:r>
            <a:r>
              <a:rPr lang="sv-SE" sz="2800" b="1" dirty="0" smtClean="0"/>
              <a:t> CV/</a:t>
            </a:r>
            <a:r>
              <a:rPr lang="sv-SE" sz="2800" b="1" dirty="0" err="1" smtClean="0"/>
              <a:t>career</a:t>
            </a:r>
            <a:r>
              <a:rPr lang="sv-SE" sz="2800" b="1" dirty="0" smtClean="0"/>
              <a:t>!</a:t>
            </a:r>
          </a:p>
          <a:p>
            <a:r>
              <a:rPr lang="sv-SE" sz="2800" b="1" dirty="0" err="1" smtClean="0"/>
              <a:t>Your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organization</a:t>
            </a:r>
            <a:r>
              <a:rPr lang="sv-SE" sz="2800" b="1" dirty="0"/>
              <a:t> </a:t>
            </a:r>
            <a:r>
              <a:rPr lang="sv-SE" sz="2800" b="1" dirty="0" smtClean="0"/>
              <a:t>– </a:t>
            </a:r>
            <a:r>
              <a:rPr lang="sv-SE" sz="2800" b="1" dirty="0" err="1" smtClean="0"/>
              <a:t>your</a:t>
            </a:r>
            <a:r>
              <a:rPr lang="sv-SE" sz="2800" b="1" dirty="0" smtClean="0"/>
              <a:t> boss </a:t>
            </a:r>
            <a:r>
              <a:rPr lang="sv-SE" sz="2800" b="1" dirty="0" err="1" smtClean="0"/>
              <a:t>want’s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to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see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results</a:t>
            </a:r>
            <a:r>
              <a:rPr lang="sv-SE" sz="2800" b="1" dirty="0" smtClean="0"/>
              <a:t>!</a:t>
            </a:r>
          </a:p>
          <a:p>
            <a:r>
              <a:rPr lang="sv-SE" sz="2800" b="1" dirty="0" err="1" smtClean="0"/>
              <a:t>Your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funding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agency</a:t>
            </a:r>
            <a:r>
              <a:rPr lang="sv-SE" sz="2800" b="1" dirty="0" smtClean="0"/>
              <a:t> – </a:t>
            </a:r>
            <a:r>
              <a:rPr lang="sv-SE" sz="2800" b="1" dirty="0" err="1" smtClean="0"/>
              <a:t>they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are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paying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you</a:t>
            </a:r>
            <a:r>
              <a:rPr lang="sv-SE" sz="2800" b="1" dirty="0" smtClean="0"/>
              <a:t>!</a:t>
            </a:r>
          </a:p>
          <a:p>
            <a:r>
              <a:rPr lang="sv-SE" sz="2800" b="1" dirty="0" err="1" smtClean="0"/>
              <a:t>Your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coauthors</a:t>
            </a:r>
            <a:r>
              <a:rPr lang="sv-SE" sz="2800" b="1" dirty="0" smtClean="0"/>
              <a:t> – </a:t>
            </a:r>
            <a:r>
              <a:rPr lang="sv-SE" sz="2800" b="1" dirty="0" err="1" smtClean="0"/>
              <a:t>they</a:t>
            </a:r>
            <a:r>
              <a:rPr lang="sv-SE" sz="2800" b="1" dirty="0" smtClean="0"/>
              <a:t> trust </a:t>
            </a:r>
            <a:r>
              <a:rPr lang="sv-SE" sz="2800" b="1" dirty="0" err="1" smtClean="0"/>
              <a:t>you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to</a:t>
            </a:r>
            <a:r>
              <a:rPr lang="sv-SE" sz="2800" b="1" dirty="0" smtClean="0"/>
              <a:t> do a </a:t>
            </a:r>
            <a:r>
              <a:rPr lang="sv-SE" sz="2800" b="1" dirty="0" err="1" smtClean="0"/>
              <a:t>good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job</a:t>
            </a:r>
            <a:r>
              <a:rPr lang="sv-SE" sz="2800" b="1" dirty="0" smtClean="0"/>
              <a:t>!</a:t>
            </a:r>
          </a:p>
          <a:p>
            <a:r>
              <a:rPr lang="sv-SE" sz="2800" b="1" dirty="0" err="1" smtClean="0"/>
              <a:t>Other</a:t>
            </a:r>
            <a:r>
              <a:rPr lang="sv-SE" sz="2800" b="1" dirty="0" smtClean="0"/>
              <a:t> researchers – </a:t>
            </a:r>
            <a:r>
              <a:rPr lang="sv-SE" sz="2800" b="1" dirty="0" err="1" smtClean="0"/>
              <a:t>this</a:t>
            </a:r>
            <a:r>
              <a:rPr lang="sv-SE" sz="2800" b="1" dirty="0" smtClean="0"/>
              <a:t> is </a:t>
            </a:r>
            <a:r>
              <a:rPr lang="sv-SE" sz="2800" b="1" dirty="0" err="1" smtClean="0"/>
              <a:t>where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your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findings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will</a:t>
            </a:r>
            <a:r>
              <a:rPr lang="sv-SE" sz="2800" b="1" dirty="0" smtClean="0"/>
              <a:t> be </a:t>
            </a:r>
            <a:r>
              <a:rPr lang="sv-SE" sz="2800" b="1" u="sng" dirty="0" err="1" smtClean="0"/>
              <a:t>tested</a:t>
            </a:r>
            <a:r>
              <a:rPr lang="sv-SE" sz="2800" b="1" u="sng" dirty="0" smtClean="0"/>
              <a:t> and </a:t>
            </a:r>
            <a:r>
              <a:rPr lang="sv-SE" sz="2800" b="1" u="sng" dirty="0" err="1" smtClean="0"/>
              <a:t>questioned</a:t>
            </a:r>
            <a:r>
              <a:rPr lang="sv-SE" sz="2800" b="1" dirty="0" smtClean="0"/>
              <a:t>!</a:t>
            </a:r>
          </a:p>
          <a:p>
            <a:r>
              <a:rPr lang="sv-SE" sz="2800" b="1" dirty="0" smtClean="0"/>
              <a:t>A </a:t>
            </a:r>
            <a:r>
              <a:rPr lang="sv-SE" sz="2800" b="1" dirty="0" err="1" smtClean="0"/>
              <a:t>broader</a:t>
            </a:r>
            <a:r>
              <a:rPr lang="sv-SE" sz="2800" b="1" dirty="0" smtClean="0"/>
              <a:t> ”</a:t>
            </a:r>
            <a:r>
              <a:rPr lang="sv-SE" sz="2800" b="1" dirty="0" err="1" smtClean="0"/>
              <a:t>user</a:t>
            </a:r>
            <a:r>
              <a:rPr lang="sv-SE" sz="2800" b="1" dirty="0" smtClean="0"/>
              <a:t>” </a:t>
            </a:r>
            <a:r>
              <a:rPr lang="sv-SE" sz="2800" b="1" dirty="0" err="1" smtClean="0"/>
              <a:t>community</a:t>
            </a:r>
            <a:r>
              <a:rPr lang="sv-SE" sz="2800" b="1" dirty="0" smtClean="0"/>
              <a:t>? – </a:t>
            </a:r>
            <a:r>
              <a:rPr lang="sv-SE" sz="2800" b="1" dirty="0" err="1" smtClean="0"/>
              <a:t>this</a:t>
            </a:r>
            <a:r>
              <a:rPr lang="sv-SE" sz="2800" b="1" dirty="0" smtClean="0"/>
              <a:t> is </a:t>
            </a:r>
            <a:r>
              <a:rPr lang="sv-SE" sz="2800" b="1" dirty="0" err="1" smtClean="0"/>
              <a:t>where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your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findings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possibly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will</a:t>
            </a:r>
            <a:r>
              <a:rPr lang="sv-SE" sz="2800" b="1" dirty="0" smtClean="0"/>
              <a:t> be </a:t>
            </a:r>
            <a:r>
              <a:rPr lang="sv-SE" sz="2800" b="1" u="sng" dirty="0" err="1" smtClean="0"/>
              <a:t>used</a:t>
            </a:r>
            <a:r>
              <a:rPr lang="sv-SE" sz="2800" b="1" dirty="0" smtClean="0"/>
              <a:t>!</a:t>
            </a:r>
          </a:p>
          <a:p>
            <a:r>
              <a:rPr lang="sv-SE" sz="2800" b="1" dirty="0" smtClean="0"/>
              <a:t>(The </a:t>
            </a:r>
            <a:r>
              <a:rPr lang="sv-SE" sz="2800" b="1" dirty="0" err="1" smtClean="0"/>
              <a:t>greater</a:t>
            </a:r>
            <a:r>
              <a:rPr lang="sv-SE" sz="2800" b="1" dirty="0" smtClean="0"/>
              <a:t> public – </a:t>
            </a:r>
            <a:r>
              <a:rPr lang="sv-SE" sz="2800" b="1" dirty="0" err="1" smtClean="0"/>
              <a:t>probably</a:t>
            </a:r>
            <a:r>
              <a:rPr lang="sv-SE" sz="2800" b="1" dirty="0" smtClean="0"/>
              <a:t> not </a:t>
            </a:r>
            <a:r>
              <a:rPr lang="sv-SE" sz="2800" b="1" dirty="0" err="1" smtClean="0"/>
              <a:t>directly</a:t>
            </a:r>
            <a:r>
              <a:rPr lang="sv-SE" sz="2800" b="1" dirty="0" smtClean="0"/>
              <a:t>…)</a:t>
            </a: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159504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7634287" cy="817563"/>
          </a:xfrm>
        </p:spPr>
        <p:txBody>
          <a:bodyPr/>
          <a:lstStyle/>
          <a:p>
            <a:pPr marL="628650" indent="-628650"/>
            <a:r>
              <a:rPr lang="sv-SE" dirty="0" err="1" smtClean="0"/>
              <a:t>Why</a:t>
            </a:r>
            <a:r>
              <a:rPr lang="sv-SE" dirty="0" smtClean="0"/>
              <a:t> </a:t>
            </a:r>
            <a:r>
              <a:rPr lang="sv-SE" dirty="0" err="1" smtClean="0"/>
              <a:t>would</a:t>
            </a:r>
            <a:r>
              <a:rPr lang="sv-SE" dirty="0" smtClean="0"/>
              <a:t> </a:t>
            </a:r>
            <a:r>
              <a:rPr lang="sv-SE" dirty="0" err="1" smtClean="0"/>
              <a:t>anyone</a:t>
            </a:r>
            <a:r>
              <a:rPr lang="sv-SE" dirty="0" smtClean="0"/>
              <a:t> read </a:t>
            </a:r>
            <a:r>
              <a:rPr lang="sv-SE" dirty="0" err="1" smtClean="0"/>
              <a:t>your</a:t>
            </a:r>
            <a:r>
              <a:rPr lang="sv-SE" dirty="0" smtClean="0"/>
              <a:t> paper?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7504" y="908720"/>
            <a:ext cx="8892480" cy="4486275"/>
          </a:xfrm>
        </p:spPr>
        <p:txBody>
          <a:bodyPr/>
          <a:lstStyle/>
          <a:p>
            <a:pPr marL="0" indent="0">
              <a:buNone/>
            </a:pPr>
            <a:r>
              <a:rPr lang="sv-SE" sz="2800" b="1" dirty="0" smtClean="0"/>
              <a:t>It is not </a:t>
            </a:r>
            <a:r>
              <a:rPr lang="sv-SE" sz="2800" b="1" dirty="0" err="1" smtClean="0"/>
              <a:t>enough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that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people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are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interested</a:t>
            </a:r>
            <a:r>
              <a:rPr lang="sv-SE" sz="2800" b="1" dirty="0" smtClean="0"/>
              <a:t> in </a:t>
            </a:r>
            <a:r>
              <a:rPr lang="sv-SE" sz="2800" b="1" dirty="0" err="1" smtClean="0"/>
              <a:t>your</a:t>
            </a:r>
            <a:r>
              <a:rPr lang="sv-SE" sz="2800" b="1" dirty="0" smtClean="0"/>
              <a:t> research area / </a:t>
            </a:r>
            <a:r>
              <a:rPr lang="sv-SE" sz="2800" b="1" dirty="0" err="1" smtClean="0"/>
              <a:t>subject</a:t>
            </a:r>
            <a:r>
              <a:rPr lang="sv-SE" sz="2800" b="1" dirty="0" smtClean="0"/>
              <a:t>:</a:t>
            </a:r>
          </a:p>
          <a:p>
            <a:r>
              <a:rPr lang="sv-SE" sz="2800" b="1" dirty="0"/>
              <a:t>	</a:t>
            </a:r>
            <a:r>
              <a:rPr lang="sv-SE" sz="2800" b="1" dirty="0" err="1" smtClean="0"/>
              <a:t>you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need</a:t>
            </a:r>
            <a:r>
              <a:rPr lang="sv-SE" sz="2800" b="1" dirty="0" smtClean="0"/>
              <a:t> a </a:t>
            </a:r>
            <a:r>
              <a:rPr lang="sv-SE" sz="2800" b="1" dirty="0" err="1" smtClean="0"/>
              <a:t>good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title</a:t>
            </a:r>
            <a:r>
              <a:rPr lang="sv-SE" sz="2800" b="1" dirty="0" smtClean="0"/>
              <a:t> + </a:t>
            </a:r>
            <a:r>
              <a:rPr lang="sv-SE" sz="2800" b="1" dirty="0" err="1" smtClean="0"/>
              <a:t>keyword</a:t>
            </a:r>
            <a:endParaRPr lang="sv-SE" sz="2800" b="1" dirty="0"/>
          </a:p>
          <a:p>
            <a:pPr marL="895350" indent="-895350"/>
            <a:r>
              <a:rPr lang="sv-SE" sz="2800" b="1" dirty="0" err="1" smtClean="0"/>
              <a:t>write</a:t>
            </a:r>
            <a:r>
              <a:rPr lang="sv-SE" sz="2800" b="1" dirty="0" smtClean="0"/>
              <a:t> a </a:t>
            </a:r>
            <a:r>
              <a:rPr lang="sv-SE" sz="2800" b="1" dirty="0" err="1" smtClean="0"/>
              <a:t>good</a:t>
            </a:r>
            <a:r>
              <a:rPr lang="sv-SE" sz="2800" b="1" dirty="0" smtClean="0"/>
              <a:t> abstract</a:t>
            </a:r>
            <a:endParaRPr lang="sv-SE" sz="2800" b="1" dirty="0"/>
          </a:p>
          <a:p>
            <a:pPr marL="895350" indent="-895350"/>
            <a:r>
              <a:rPr lang="sv-SE" sz="2800" b="1" dirty="0" smtClean="0"/>
              <a:t>the </a:t>
            </a:r>
            <a:r>
              <a:rPr lang="sv-SE" sz="2800" b="1" dirty="0"/>
              <a:t>paper </a:t>
            </a:r>
            <a:r>
              <a:rPr lang="sv-SE" sz="2800" b="1" dirty="0" err="1"/>
              <a:t>should</a:t>
            </a:r>
            <a:r>
              <a:rPr lang="sv-SE" sz="2800" b="1" dirty="0"/>
              <a:t> be original – not just </a:t>
            </a:r>
            <a:r>
              <a:rPr lang="sv-SE" sz="2800" b="1" dirty="0" err="1"/>
              <a:t>one</a:t>
            </a:r>
            <a:r>
              <a:rPr lang="sv-SE" sz="2800" b="1" dirty="0"/>
              <a:t> 	</a:t>
            </a:r>
            <a:r>
              <a:rPr lang="sv-SE" sz="2800" b="1" dirty="0" err="1"/>
              <a:t>among</a:t>
            </a:r>
            <a:r>
              <a:rPr lang="sv-SE" sz="2800" b="1" dirty="0"/>
              <a:t> </a:t>
            </a:r>
            <a:r>
              <a:rPr lang="sv-SE" sz="2800" b="1" dirty="0" err="1"/>
              <a:t>many</a:t>
            </a:r>
            <a:r>
              <a:rPr lang="sv-SE" sz="2800" b="1" dirty="0"/>
              <a:t> </a:t>
            </a:r>
            <a:r>
              <a:rPr lang="sv-SE" sz="2800" b="1" dirty="0" err="1"/>
              <a:t>others</a:t>
            </a:r>
            <a:endParaRPr lang="sv-SE" sz="2800" b="1" dirty="0" smtClean="0"/>
          </a:p>
          <a:p>
            <a:r>
              <a:rPr lang="sv-SE" sz="2800" b="1" dirty="0"/>
              <a:t>	</a:t>
            </a:r>
            <a:r>
              <a:rPr lang="sv-SE" sz="2800" b="1" dirty="0" err="1" smtClean="0"/>
              <a:t>when</a:t>
            </a:r>
            <a:r>
              <a:rPr lang="sv-SE" sz="2800" b="1" dirty="0" smtClean="0"/>
              <a:t> the paper is </a:t>
            </a:r>
            <a:r>
              <a:rPr lang="sv-SE" sz="2800" b="1" dirty="0" err="1" smtClean="0"/>
              <a:t>published</a:t>
            </a:r>
            <a:r>
              <a:rPr lang="sv-SE" sz="2800" b="1" dirty="0" smtClean="0"/>
              <a:t> it </a:t>
            </a:r>
            <a:r>
              <a:rPr lang="sv-SE" sz="2800" b="1" dirty="0" err="1" smtClean="0"/>
              <a:t>needs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to</a:t>
            </a:r>
            <a:r>
              <a:rPr lang="sv-SE" sz="2800" b="1" dirty="0" smtClean="0"/>
              <a:t> be 	promoted</a:t>
            </a:r>
          </a:p>
          <a:p>
            <a:endParaRPr lang="sv-SE" sz="2800" b="1" dirty="0"/>
          </a:p>
          <a:p>
            <a:pPr marL="0" indent="0">
              <a:buNone/>
            </a:pPr>
            <a:endParaRPr lang="sv-SE" sz="2800" b="1" dirty="0" smtClean="0"/>
          </a:p>
          <a:p>
            <a:pPr marL="0" indent="0">
              <a:buNone/>
            </a:pPr>
            <a:r>
              <a:rPr lang="sv-SE" sz="2800" b="1" dirty="0"/>
              <a:t>	</a:t>
            </a:r>
            <a:endParaRPr lang="sv-SE" sz="2800" b="1" dirty="0" smtClean="0"/>
          </a:p>
          <a:p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107919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-52859"/>
            <a:ext cx="7634287" cy="817563"/>
          </a:xfrm>
        </p:spPr>
        <p:txBody>
          <a:bodyPr/>
          <a:lstStyle/>
          <a:p>
            <a:r>
              <a:rPr lang="sv-SE" dirty="0" smtClean="0"/>
              <a:t>Promotion – </a:t>
            </a:r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learn</a:t>
            </a:r>
            <a:r>
              <a:rPr lang="sv-SE" dirty="0" smtClean="0"/>
              <a:t> from journalists?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1052736"/>
            <a:ext cx="7634287" cy="4486275"/>
          </a:xfrm>
        </p:spPr>
        <p:txBody>
          <a:bodyPr/>
          <a:lstStyle/>
          <a:p>
            <a:pPr marL="0" indent="0">
              <a:buNone/>
            </a:pPr>
            <a:r>
              <a:rPr lang="sv-SE" sz="2800" b="1" dirty="0" smtClean="0"/>
              <a:t>Most </a:t>
            </a:r>
            <a:r>
              <a:rPr lang="sv-SE" sz="2800" b="1" dirty="0" err="1" smtClean="0"/>
              <a:t>important</a:t>
            </a:r>
            <a:r>
              <a:rPr lang="sv-SE" sz="2800" b="1" dirty="0" smtClean="0"/>
              <a:t> for a journalist is a </a:t>
            </a:r>
            <a:r>
              <a:rPr lang="sv-SE" sz="2800" b="1" dirty="0" err="1" smtClean="0"/>
              <a:t>good</a:t>
            </a:r>
            <a:r>
              <a:rPr lang="sv-SE" sz="2800" b="1" dirty="0" smtClean="0"/>
              <a:t> hook! The </a:t>
            </a:r>
            <a:r>
              <a:rPr lang="sv-SE" sz="2800" b="1" dirty="0" err="1" smtClean="0"/>
              <a:t>first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one-two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sentences</a:t>
            </a:r>
            <a:r>
              <a:rPr lang="sv-SE" sz="2800" b="1" dirty="0" smtClean="0"/>
              <a:t> gives the </a:t>
            </a:r>
            <a:r>
              <a:rPr lang="sv-SE" sz="2800" b="1" dirty="0" err="1" smtClean="0"/>
              <a:t>essence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of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their</a:t>
            </a:r>
            <a:r>
              <a:rPr lang="sv-SE" sz="2800" b="1" dirty="0" smtClean="0"/>
              <a:t> story </a:t>
            </a:r>
          </a:p>
          <a:p>
            <a:pPr marL="0" indent="0">
              <a:buNone/>
            </a:pPr>
            <a:r>
              <a:rPr lang="sv-SE" sz="2800" b="1" dirty="0" smtClean="0"/>
              <a:t>-	As a scientist </a:t>
            </a:r>
            <a:r>
              <a:rPr lang="sv-SE" sz="2800" b="1" dirty="0" err="1" smtClean="0"/>
              <a:t>you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can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work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with</a:t>
            </a:r>
            <a:r>
              <a:rPr lang="sv-SE" sz="2800" b="1" dirty="0" smtClean="0"/>
              <a:t> the 	</a:t>
            </a:r>
            <a:r>
              <a:rPr lang="sv-SE" sz="2800" b="1" dirty="0" err="1" smtClean="0"/>
              <a:t>title</a:t>
            </a:r>
            <a:r>
              <a:rPr lang="sv-SE" sz="2800" b="1" dirty="0" smtClean="0"/>
              <a:t> and abstract</a:t>
            </a:r>
          </a:p>
          <a:p>
            <a:pPr marL="0" indent="0">
              <a:buNone/>
            </a:pPr>
            <a:endParaRPr lang="sv-SE" sz="2800" b="1" dirty="0" smtClean="0"/>
          </a:p>
          <a:p>
            <a:pPr marL="0" indent="0">
              <a:buNone/>
            </a:pPr>
            <a:r>
              <a:rPr lang="sv-SE" sz="2800" b="1" dirty="0" smtClean="0"/>
              <a:t>A </a:t>
            </a:r>
            <a:r>
              <a:rPr lang="sv-SE" sz="2800" b="1" dirty="0"/>
              <a:t>journalist </a:t>
            </a:r>
            <a:r>
              <a:rPr lang="sv-SE" sz="2800" b="1" dirty="0" err="1"/>
              <a:t>think</a:t>
            </a:r>
            <a:r>
              <a:rPr lang="sv-SE" sz="2800" b="1" dirty="0"/>
              <a:t> </a:t>
            </a:r>
            <a:r>
              <a:rPr lang="sv-SE" sz="2800" b="1" dirty="0" err="1"/>
              <a:t>about</a:t>
            </a:r>
            <a:r>
              <a:rPr lang="sv-SE" sz="2800" b="1" dirty="0"/>
              <a:t> </a:t>
            </a:r>
            <a:r>
              <a:rPr lang="en-US" sz="2800" b="1" dirty="0"/>
              <a:t>the 5 </a:t>
            </a:r>
            <a:r>
              <a:rPr lang="en-US" sz="2800" b="1" dirty="0" err="1"/>
              <a:t>Ws</a:t>
            </a:r>
            <a:r>
              <a:rPr lang="en-US" sz="2800" b="1" dirty="0"/>
              <a:t>: Who, What, When, Where, Why (plus the sixth unofficial W: Why should I care</a:t>
            </a:r>
            <a:r>
              <a:rPr lang="en-US" sz="2800" b="1" dirty="0" smtClean="0"/>
              <a:t>?).</a:t>
            </a:r>
          </a:p>
          <a:p>
            <a:pPr marL="0" indent="0">
              <a:buNone/>
            </a:pPr>
            <a:endParaRPr lang="sv-SE" sz="2800" b="1" dirty="0"/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681589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7634287" cy="817563"/>
          </a:xfrm>
        </p:spPr>
        <p:txBody>
          <a:bodyPr/>
          <a:lstStyle/>
          <a:p>
            <a:r>
              <a:rPr lang="sv-SE" dirty="0" err="1" smtClean="0"/>
              <a:t>Details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7544" y="836712"/>
            <a:ext cx="7634287" cy="4486275"/>
          </a:xfrm>
        </p:spPr>
        <p:txBody>
          <a:bodyPr/>
          <a:lstStyle/>
          <a:p>
            <a:r>
              <a:rPr lang="sv-SE" sz="2800" b="1" dirty="0" err="1" smtClean="0"/>
              <a:t>Keep</a:t>
            </a:r>
            <a:r>
              <a:rPr lang="sv-SE" sz="2800" b="1" dirty="0" smtClean="0"/>
              <a:t> the </a:t>
            </a:r>
            <a:r>
              <a:rPr lang="sv-SE" sz="2800" b="1" dirty="0" err="1" smtClean="0"/>
              <a:t>language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strict</a:t>
            </a:r>
            <a:r>
              <a:rPr lang="sv-SE" sz="2800" b="1" dirty="0" smtClean="0"/>
              <a:t> and </a:t>
            </a:r>
            <a:r>
              <a:rPr lang="sv-SE" sz="2800" b="1" dirty="0" err="1" smtClean="0"/>
              <a:t>to</a:t>
            </a:r>
            <a:r>
              <a:rPr lang="sv-SE" sz="2800" b="1" dirty="0" smtClean="0"/>
              <a:t> the </a:t>
            </a:r>
            <a:r>
              <a:rPr lang="sv-SE" sz="2800" b="1" dirty="0" err="1" smtClean="0"/>
              <a:t>point</a:t>
            </a:r>
            <a:endParaRPr lang="sv-SE" sz="2800" b="1" dirty="0" smtClean="0"/>
          </a:p>
          <a:p>
            <a:r>
              <a:rPr lang="sv-SE" sz="2800" b="1" dirty="0" err="1" smtClean="0"/>
              <a:t>Take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care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when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producing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figures</a:t>
            </a:r>
            <a:r>
              <a:rPr lang="sv-SE" sz="2800" b="1" dirty="0" smtClean="0"/>
              <a:t> and </a:t>
            </a:r>
            <a:r>
              <a:rPr lang="sv-SE" sz="2800" b="1" dirty="0" err="1" smtClean="0"/>
              <a:t>tables</a:t>
            </a:r>
            <a:r>
              <a:rPr lang="sv-SE" sz="2800" b="1" dirty="0" smtClean="0"/>
              <a:t> – </a:t>
            </a:r>
            <a:r>
              <a:rPr lang="sv-SE" sz="2800" b="1" dirty="0" err="1" smtClean="0"/>
              <a:t>they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should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help</a:t>
            </a:r>
            <a:r>
              <a:rPr lang="sv-SE" sz="2800" b="1" dirty="0"/>
              <a:t> </a:t>
            </a:r>
            <a:r>
              <a:rPr lang="sv-SE" sz="2800" b="1" dirty="0" err="1" smtClean="0"/>
              <a:t>you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conveying</a:t>
            </a:r>
            <a:r>
              <a:rPr lang="sv-SE" sz="2800" b="1" dirty="0" smtClean="0"/>
              <a:t> a </a:t>
            </a:r>
            <a:r>
              <a:rPr lang="sv-SE" sz="2800" b="1" dirty="0" err="1" smtClean="0"/>
              <a:t>message</a:t>
            </a:r>
            <a:r>
              <a:rPr lang="sv-SE" sz="2800" b="1" dirty="0" smtClean="0"/>
              <a:t> (not </a:t>
            </a:r>
            <a:r>
              <a:rPr lang="sv-SE" sz="2800" b="1" dirty="0" err="1" smtClean="0"/>
              <a:t>too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complicated</a:t>
            </a:r>
            <a:r>
              <a:rPr lang="sv-SE" sz="2800" b="1" dirty="0" smtClean="0"/>
              <a:t>! </a:t>
            </a:r>
            <a:r>
              <a:rPr lang="sv-SE" sz="2800" b="1" dirty="0" err="1" smtClean="0"/>
              <a:t>well-structured</a:t>
            </a:r>
            <a:r>
              <a:rPr lang="sv-SE" sz="2800" b="1" dirty="0" smtClean="0"/>
              <a:t>! </a:t>
            </a:r>
            <a:r>
              <a:rPr lang="sv-SE" sz="2800" b="1" dirty="0" err="1" smtClean="0"/>
              <a:t>Use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large</a:t>
            </a:r>
            <a:r>
              <a:rPr lang="sv-SE" sz="2800" b="1" dirty="0" smtClean="0"/>
              <a:t> fonts! </a:t>
            </a:r>
            <a:r>
              <a:rPr lang="sv-SE" sz="2800" b="1" dirty="0" err="1" smtClean="0"/>
              <a:t>Use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readable</a:t>
            </a:r>
            <a:r>
              <a:rPr lang="sv-SE" sz="2800" b="1" dirty="0" smtClean="0"/>
              <a:t> colors! Not </a:t>
            </a:r>
            <a:r>
              <a:rPr lang="sv-SE" sz="2800" b="1" dirty="0" err="1" smtClean="0"/>
              <a:t>too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much</a:t>
            </a:r>
            <a:r>
              <a:rPr lang="sv-SE" sz="2800" b="1" dirty="0" smtClean="0"/>
              <a:t> information! </a:t>
            </a:r>
            <a:r>
              <a:rPr lang="sv-SE" sz="2800" b="1" dirty="0" err="1" smtClean="0"/>
              <a:t>Good</a:t>
            </a:r>
            <a:r>
              <a:rPr lang="sv-SE" sz="2800" b="1" dirty="0" smtClean="0"/>
              <a:t> </a:t>
            </a:r>
            <a:r>
              <a:rPr lang="sv-SE" sz="2800" b="1" dirty="0" err="1" smtClean="0"/>
              <a:t>captions</a:t>
            </a:r>
            <a:r>
              <a:rPr lang="sv-SE" sz="2800" b="1" dirty="0" smtClean="0"/>
              <a:t>)</a:t>
            </a:r>
          </a:p>
          <a:p>
            <a:r>
              <a:rPr lang="sv-SE" sz="2800" b="1" dirty="0" err="1" smtClean="0"/>
              <a:t>Include</a:t>
            </a:r>
            <a:r>
              <a:rPr lang="sv-SE" sz="2800" b="1" dirty="0" smtClean="0"/>
              <a:t> relevant </a:t>
            </a:r>
            <a:r>
              <a:rPr lang="sv-SE" sz="2800" b="1" dirty="0" err="1" smtClean="0"/>
              <a:t>references</a:t>
            </a:r>
            <a:endParaRPr lang="sv-SE" sz="2800" b="1" dirty="0" smtClean="0"/>
          </a:p>
          <a:p>
            <a:r>
              <a:rPr lang="sv-SE" sz="2800" b="1" dirty="0" smtClean="0"/>
              <a:t>Be </a:t>
            </a:r>
            <a:r>
              <a:rPr lang="sv-SE" sz="2800" b="1" dirty="0" err="1" smtClean="0"/>
              <a:t>meticulous</a:t>
            </a:r>
            <a:r>
              <a:rPr lang="sv-SE" sz="2800" b="1" dirty="0" smtClean="0"/>
              <a:t>!</a:t>
            </a:r>
            <a:endParaRPr lang="sv-SE" sz="2800" b="1" dirty="0"/>
          </a:p>
        </p:txBody>
      </p:sp>
    </p:spTree>
    <p:extLst>
      <p:ext uri="{BB962C8B-B14F-4D97-AF65-F5344CB8AC3E}">
        <p14:creationId xmlns:p14="http://schemas.microsoft.com/office/powerpoint/2010/main" val="2784090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0"/>
            <a:ext cx="7634287" cy="817563"/>
          </a:xfrm>
        </p:spPr>
        <p:txBody>
          <a:bodyPr/>
          <a:lstStyle/>
          <a:p>
            <a:r>
              <a:rPr lang="sv-SE" dirty="0" err="1" smtClean="0"/>
              <a:t>Contentwise</a:t>
            </a:r>
            <a:r>
              <a:rPr lang="sv-SE" dirty="0" smtClean="0"/>
              <a:t> - </a:t>
            </a: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take</a:t>
            </a:r>
            <a:r>
              <a:rPr lang="sv-SE" dirty="0" smtClean="0"/>
              <a:t> </a:t>
            </a:r>
            <a:r>
              <a:rPr lang="sv-SE" dirty="0" err="1" smtClean="0"/>
              <a:t>home</a:t>
            </a:r>
            <a:r>
              <a:rPr lang="sv-SE" dirty="0" smtClean="0"/>
              <a:t> </a:t>
            </a:r>
            <a:r>
              <a:rPr lang="sv-SE" dirty="0" smtClean="0"/>
              <a:t>messages from </a:t>
            </a:r>
            <a:r>
              <a:rPr lang="sv-SE" dirty="0" err="1" smtClean="0"/>
              <a:t>yesterday’s</a:t>
            </a:r>
            <a:r>
              <a:rPr lang="sv-SE" dirty="0" smtClean="0"/>
              <a:t> </a:t>
            </a:r>
            <a:r>
              <a:rPr lang="sv-SE" dirty="0" err="1" smtClean="0"/>
              <a:t>three</a:t>
            </a:r>
            <a:r>
              <a:rPr lang="sv-SE" dirty="0" smtClean="0"/>
              <a:t> </a:t>
            </a:r>
            <a:r>
              <a:rPr lang="sv-SE" smtClean="0"/>
              <a:t>papers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" y="688622"/>
            <a:ext cx="9143999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446088" lvl="1" indent="-358775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endParaRPr lang="en-US" sz="2800" b="1" dirty="0" smtClean="0">
              <a:solidFill>
                <a:srgbClr val="000000"/>
              </a:solidFill>
            </a:endParaRPr>
          </a:p>
          <a:p>
            <a:pPr marL="446088" lvl="1" indent="-358775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Do not just address one index/measure of CC without assessing full PDF:s</a:t>
            </a:r>
          </a:p>
          <a:p>
            <a:pPr marL="446088" lvl="1" indent="-358775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Investigate/discuss </a:t>
            </a:r>
            <a:r>
              <a:rPr lang="en-US" sz="2800" b="1" dirty="0" smtClean="0">
                <a:solidFill>
                  <a:srgbClr val="000000"/>
                </a:solidFill>
              </a:rPr>
              <a:t>which processes that may lie behind a certain CC signal</a:t>
            </a:r>
          </a:p>
          <a:p>
            <a:pPr marL="446088" lvl="1" indent="-358775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What are the key </a:t>
            </a:r>
            <a:r>
              <a:rPr lang="en-US" sz="2800" b="1" dirty="0" smtClean="0">
                <a:solidFill>
                  <a:srgbClr val="000000"/>
                </a:solidFill>
              </a:rPr>
              <a:t>uncertainties in CC pertinent to your question?</a:t>
            </a:r>
            <a:endParaRPr lang="en-US" sz="2800" b="1" dirty="0" smtClean="0">
              <a:solidFill>
                <a:srgbClr val="000000"/>
              </a:solidFill>
            </a:endParaRPr>
          </a:p>
          <a:p>
            <a:pPr marL="446088" lvl="1" indent="-358775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Is it expected that a CC signal is </a:t>
            </a:r>
            <a:r>
              <a:rPr lang="en-US" sz="2800" b="1" dirty="0" smtClean="0">
                <a:solidFill>
                  <a:srgbClr val="000000"/>
                </a:solidFill>
              </a:rPr>
              <a:t>detectable – or are you just looking at noise?</a:t>
            </a:r>
            <a:endParaRPr lang="en-US" sz="2800" b="1" dirty="0" smtClean="0">
              <a:solidFill>
                <a:srgbClr val="000000"/>
              </a:solidFill>
            </a:endParaRPr>
          </a:p>
          <a:p>
            <a:pPr marL="446088" lvl="1" indent="-358775" defTabSz="457200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US" sz="2800" b="1" dirty="0" smtClean="0">
                <a:solidFill>
                  <a:srgbClr val="000000"/>
                </a:solidFill>
              </a:rPr>
              <a:t>Put your results into a wider perspective (e.g. CORDEX vs. CMIP)</a:t>
            </a:r>
            <a:endParaRPr lang="en-US" sz="2800" b="1" dirty="0">
              <a:solidFill>
                <a:srgbClr val="000000"/>
              </a:solidFill>
            </a:endParaRPr>
          </a:p>
          <a:p>
            <a:pPr defTabSz="457200" fontAlgn="base">
              <a:spcBef>
                <a:spcPct val="0"/>
              </a:spcBef>
              <a:spcAft>
                <a:spcPct val="0"/>
              </a:spcAft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endParaRPr lang="sv-SE" sz="2800" b="1" dirty="0" smtClean="0">
              <a:solidFill>
                <a:srgbClr val="000000"/>
              </a:solidFill>
            </a:endParaRPr>
          </a:p>
          <a:p>
            <a:pPr marL="457200" indent="-457200" defTabSz="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endParaRPr lang="sv-SE" sz="2800" b="1" dirty="0">
              <a:solidFill>
                <a:srgbClr val="000000"/>
              </a:solidFill>
            </a:endParaRPr>
          </a:p>
          <a:p>
            <a:pPr marL="457200" indent="-457200" defTabSz="4572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endParaRPr lang="sv-SE" sz="28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7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SMH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B9CDF"/>
      </a:accent1>
      <a:accent2>
        <a:srgbClr val="72CA34"/>
      </a:accent2>
      <a:accent3>
        <a:srgbClr val="FDEB1B"/>
      </a:accent3>
      <a:accent4>
        <a:srgbClr val="F82B37"/>
      </a:accent4>
      <a:accent5>
        <a:srgbClr val="000000"/>
      </a:accent5>
      <a:accent6>
        <a:srgbClr val="7F7F7F"/>
      </a:accent6>
      <a:hlink>
        <a:srgbClr val="0000FF"/>
      </a:hlink>
      <a:folHlink>
        <a:srgbClr val="800080"/>
      </a:folHlink>
    </a:clrScheme>
    <a:fontScheme name="SMHI - Vi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HI - 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2">
        <a:dk1>
          <a:srgbClr val="000000"/>
        </a:dk1>
        <a:lt1>
          <a:srgbClr val="FFFFFF"/>
        </a:lt1>
        <a:dk2>
          <a:srgbClr val="C4E1F5"/>
        </a:dk2>
        <a:lt2>
          <a:srgbClr val="B1D7F2"/>
        </a:lt2>
        <a:accent1>
          <a:srgbClr val="3B9CDF"/>
        </a:accent1>
        <a:accent2>
          <a:srgbClr val="62B0E5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589FCF"/>
        </a:accent6>
        <a:hlink>
          <a:srgbClr val="76BAE9"/>
        </a:hlink>
        <a:folHlink>
          <a:srgbClr val="89C4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3">
        <a:dk1>
          <a:srgbClr val="000000"/>
        </a:dk1>
        <a:lt1>
          <a:srgbClr val="FFFFFF"/>
        </a:lt1>
        <a:dk2>
          <a:srgbClr val="D4EFC2"/>
        </a:dk2>
        <a:lt2>
          <a:srgbClr val="C7EAAE"/>
        </a:lt2>
        <a:accent1>
          <a:srgbClr val="72CA34"/>
        </a:accent1>
        <a:accent2>
          <a:srgbClr val="8ED55D"/>
        </a:accent2>
        <a:accent3>
          <a:srgbClr val="FFFFFF"/>
        </a:accent3>
        <a:accent4>
          <a:srgbClr val="000000"/>
        </a:accent4>
        <a:accent5>
          <a:srgbClr val="BCE1AE"/>
        </a:accent5>
        <a:accent6>
          <a:srgbClr val="80C153"/>
        </a:accent6>
        <a:hlink>
          <a:srgbClr val="9DDA71"/>
        </a:hlink>
        <a:folHlink>
          <a:srgbClr val="AADF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4">
        <a:dk1>
          <a:srgbClr val="000000"/>
        </a:dk1>
        <a:lt1>
          <a:srgbClr val="FFFFFF"/>
        </a:lt1>
        <a:dk2>
          <a:srgbClr val="FEF9BA"/>
        </a:dk2>
        <a:lt2>
          <a:srgbClr val="FEF7A4"/>
        </a:lt2>
        <a:accent1>
          <a:srgbClr val="FDEB1B"/>
        </a:accent1>
        <a:accent2>
          <a:srgbClr val="FDEF49"/>
        </a:accent2>
        <a:accent3>
          <a:srgbClr val="FFFFFF"/>
        </a:accent3>
        <a:accent4>
          <a:srgbClr val="000000"/>
        </a:accent4>
        <a:accent5>
          <a:srgbClr val="FEF3AB"/>
        </a:accent5>
        <a:accent6>
          <a:srgbClr val="E5D941"/>
        </a:accent6>
        <a:hlink>
          <a:srgbClr val="FEF160"/>
        </a:hlink>
        <a:folHlink>
          <a:srgbClr val="FEF3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5">
        <a:dk1>
          <a:srgbClr val="000000"/>
        </a:dk1>
        <a:lt1>
          <a:srgbClr val="FFFFFF"/>
        </a:lt1>
        <a:dk2>
          <a:srgbClr val="FAC2C5"/>
        </a:dk2>
        <a:lt2>
          <a:srgbClr val="F8AEB2"/>
        </a:lt2>
        <a:accent1>
          <a:srgbClr val="EE343F"/>
        </a:accent1>
        <a:accent2>
          <a:srgbClr val="F15D65"/>
        </a:accent2>
        <a:accent3>
          <a:srgbClr val="FFFFFF"/>
        </a:accent3>
        <a:accent4>
          <a:srgbClr val="000000"/>
        </a:accent4>
        <a:accent5>
          <a:srgbClr val="F5AEAF"/>
        </a:accent5>
        <a:accent6>
          <a:srgbClr val="DA535B"/>
        </a:accent6>
        <a:hlink>
          <a:srgbClr val="F37179"/>
        </a:hlink>
        <a:folHlink>
          <a:srgbClr val="F585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MHI - Svart">
  <a:themeElements>
    <a:clrScheme name="SMHI - Sva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B9CDF"/>
      </a:accent1>
      <a:accent2>
        <a:srgbClr val="72CA34"/>
      </a:accent2>
      <a:accent3>
        <a:srgbClr val="FFFFFF"/>
      </a:accent3>
      <a:accent4>
        <a:srgbClr val="000000"/>
      </a:accent4>
      <a:accent5>
        <a:srgbClr val="AFCBEC"/>
      </a:accent5>
      <a:accent6>
        <a:srgbClr val="67B72E"/>
      </a:accent6>
      <a:hlink>
        <a:srgbClr val="FDEB1B"/>
      </a:hlink>
      <a:folHlink>
        <a:srgbClr val="F82B37"/>
      </a:folHlink>
    </a:clrScheme>
    <a:fontScheme name="SMHI - Svar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HI - Sva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2">
        <a:dk1>
          <a:srgbClr val="000000"/>
        </a:dk1>
        <a:lt1>
          <a:srgbClr val="FFFFFF"/>
        </a:lt1>
        <a:dk2>
          <a:srgbClr val="C4E1F5"/>
        </a:dk2>
        <a:lt2>
          <a:srgbClr val="B1D7F2"/>
        </a:lt2>
        <a:accent1>
          <a:srgbClr val="3B9CDF"/>
        </a:accent1>
        <a:accent2>
          <a:srgbClr val="62B0E5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589FCF"/>
        </a:accent6>
        <a:hlink>
          <a:srgbClr val="76BAE9"/>
        </a:hlink>
        <a:folHlink>
          <a:srgbClr val="89C4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3">
        <a:dk1>
          <a:srgbClr val="000000"/>
        </a:dk1>
        <a:lt1>
          <a:srgbClr val="FFFFFF"/>
        </a:lt1>
        <a:dk2>
          <a:srgbClr val="D4EFC2"/>
        </a:dk2>
        <a:lt2>
          <a:srgbClr val="C7EAAE"/>
        </a:lt2>
        <a:accent1>
          <a:srgbClr val="72CA34"/>
        </a:accent1>
        <a:accent2>
          <a:srgbClr val="8ED55D"/>
        </a:accent2>
        <a:accent3>
          <a:srgbClr val="FFFFFF"/>
        </a:accent3>
        <a:accent4>
          <a:srgbClr val="000000"/>
        </a:accent4>
        <a:accent5>
          <a:srgbClr val="BCE1AE"/>
        </a:accent5>
        <a:accent6>
          <a:srgbClr val="80C153"/>
        </a:accent6>
        <a:hlink>
          <a:srgbClr val="9DDA71"/>
        </a:hlink>
        <a:folHlink>
          <a:srgbClr val="AADF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4">
        <a:dk1>
          <a:srgbClr val="000000"/>
        </a:dk1>
        <a:lt1>
          <a:srgbClr val="FFFFFF"/>
        </a:lt1>
        <a:dk2>
          <a:srgbClr val="FEF9BA"/>
        </a:dk2>
        <a:lt2>
          <a:srgbClr val="FEF7A4"/>
        </a:lt2>
        <a:accent1>
          <a:srgbClr val="FDEB1B"/>
        </a:accent1>
        <a:accent2>
          <a:srgbClr val="FDEF49"/>
        </a:accent2>
        <a:accent3>
          <a:srgbClr val="FFFFFF"/>
        </a:accent3>
        <a:accent4>
          <a:srgbClr val="000000"/>
        </a:accent4>
        <a:accent5>
          <a:srgbClr val="FEF3AB"/>
        </a:accent5>
        <a:accent6>
          <a:srgbClr val="E5D941"/>
        </a:accent6>
        <a:hlink>
          <a:srgbClr val="FEF160"/>
        </a:hlink>
        <a:folHlink>
          <a:srgbClr val="FEF3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5">
        <a:dk1>
          <a:srgbClr val="000000"/>
        </a:dk1>
        <a:lt1>
          <a:srgbClr val="FFFFFF"/>
        </a:lt1>
        <a:dk2>
          <a:srgbClr val="FAC2C5"/>
        </a:dk2>
        <a:lt2>
          <a:srgbClr val="F8AEB2"/>
        </a:lt2>
        <a:accent1>
          <a:srgbClr val="EE343F"/>
        </a:accent1>
        <a:accent2>
          <a:srgbClr val="F15D65"/>
        </a:accent2>
        <a:accent3>
          <a:srgbClr val="FFFFFF"/>
        </a:accent3>
        <a:accent4>
          <a:srgbClr val="000000"/>
        </a:accent4>
        <a:accent5>
          <a:srgbClr val="F5AEAF"/>
        </a:accent5>
        <a:accent6>
          <a:srgbClr val="DA535B"/>
        </a:accent6>
        <a:hlink>
          <a:srgbClr val="F37179"/>
        </a:hlink>
        <a:folHlink>
          <a:srgbClr val="F585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MHI-PPT-vit">
  <a:themeElements>
    <a:clrScheme name="SMHI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3B9CDF"/>
      </a:accent1>
      <a:accent2>
        <a:srgbClr val="72CA34"/>
      </a:accent2>
      <a:accent3>
        <a:srgbClr val="FDEB1B"/>
      </a:accent3>
      <a:accent4>
        <a:srgbClr val="F82B37"/>
      </a:accent4>
      <a:accent5>
        <a:srgbClr val="000000"/>
      </a:accent5>
      <a:accent6>
        <a:srgbClr val="7F7F7F"/>
      </a:accent6>
      <a:hlink>
        <a:srgbClr val="0000FF"/>
      </a:hlink>
      <a:folHlink>
        <a:srgbClr val="800080"/>
      </a:folHlink>
    </a:clrScheme>
    <a:fontScheme name="SMHI - Vi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HI - 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2">
        <a:dk1>
          <a:srgbClr val="000000"/>
        </a:dk1>
        <a:lt1>
          <a:srgbClr val="FFFFFF"/>
        </a:lt1>
        <a:dk2>
          <a:srgbClr val="C4E1F5"/>
        </a:dk2>
        <a:lt2>
          <a:srgbClr val="B1D7F2"/>
        </a:lt2>
        <a:accent1>
          <a:srgbClr val="3B9CDF"/>
        </a:accent1>
        <a:accent2>
          <a:srgbClr val="62B0E5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589FCF"/>
        </a:accent6>
        <a:hlink>
          <a:srgbClr val="76BAE9"/>
        </a:hlink>
        <a:folHlink>
          <a:srgbClr val="89C4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3">
        <a:dk1>
          <a:srgbClr val="000000"/>
        </a:dk1>
        <a:lt1>
          <a:srgbClr val="FFFFFF"/>
        </a:lt1>
        <a:dk2>
          <a:srgbClr val="D4EFC2"/>
        </a:dk2>
        <a:lt2>
          <a:srgbClr val="C7EAAE"/>
        </a:lt2>
        <a:accent1>
          <a:srgbClr val="72CA34"/>
        </a:accent1>
        <a:accent2>
          <a:srgbClr val="8ED55D"/>
        </a:accent2>
        <a:accent3>
          <a:srgbClr val="FFFFFF"/>
        </a:accent3>
        <a:accent4>
          <a:srgbClr val="000000"/>
        </a:accent4>
        <a:accent5>
          <a:srgbClr val="BCE1AE"/>
        </a:accent5>
        <a:accent6>
          <a:srgbClr val="80C153"/>
        </a:accent6>
        <a:hlink>
          <a:srgbClr val="9DDA71"/>
        </a:hlink>
        <a:folHlink>
          <a:srgbClr val="AADF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4">
        <a:dk1>
          <a:srgbClr val="000000"/>
        </a:dk1>
        <a:lt1>
          <a:srgbClr val="FFFFFF"/>
        </a:lt1>
        <a:dk2>
          <a:srgbClr val="FEF9BA"/>
        </a:dk2>
        <a:lt2>
          <a:srgbClr val="FEF7A4"/>
        </a:lt2>
        <a:accent1>
          <a:srgbClr val="FDEB1B"/>
        </a:accent1>
        <a:accent2>
          <a:srgbClr val="FDEF49"/>
        </a:accent2>
        <a:accent3>
          <a:srgbClr val="FFFFFF"/>
        </a:accent3>
        <a:accent4>
          <a:srgbClr val="000000"/>
        </a:accent4>
        <a:accent5>
          <a:srgbClr val="FEF3AB"/>
        </a:accent5>
        <a:accent6>
          <a:srgbClr val="E5D941"/>
        </a:accent6>
        <a:hlink>
          <a:srgbClr val="FEF160"/>
        </a:hlink>
        <a:folHlink>
          <a:srgbClr val="FEF3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5">
        <a:dk1>
          <a:srgbClr val="000000"/>
        </a:dk1>
        <a:lt1>
          <a:srgbClr val="FFFFFF"/>
        </a:lt1>
        <a:dk2>
          <a:srgbClr val="FAC2C5"/>
        </a:dk2>
        <a:lt2>
          <a:srgbClr val="F8AEB2"/>
        </a:lt2>
        <a:accent1>
          <a:srgbClr val="EE343F"/>
        </a:accent1>
        <a:accent2>
          <a:srgbClr val="F15D65"/>
        </a:accent2>
        <a:accent3>
          <a:srgbClr val="FFFFFF"/>
        </a:accent3>
        <a:accent4>
          <a:srgbClr val="000000"/>
        </a:accent4>
        <a:accent5>
          <a:srgbClr val="F5AEAF"/>
        </a:accent5>
        <a:accent6>
          <a:srgbClr val="DA535B"/>
        </a:accent6>
        <a:hlink>
          <a:srgbClr val="F37179"/>
        </a:hlink>
        <a:folHlink>
          <a:srgbClr val="F585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SMHI - Svart">
  <a:themeElements>
    <a:clrScheme name="SMHI - Sva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B9CDF"/>
      </a:accent1>
      <a:accent2>
        <a:srgbClr val="72CA34"/>
      </a:accent2>
      <a:accent3>
        <a:srgbClr val="FFFFFF"/>
      </a:accent3>
      <a:accent4>
        <a:srgbClr val="000000"/>
      </a:accent4>
      <a:accent5>
        <a:srgbClr val="AFCBEC"/>
      </a:accent5>
      <a:accent6>
        <a:srgbClr val="67B72E"/>
      </a:accent6>
      <a:hlink>
        <a:srgbClr val="FDEB1B"/>
      </a:hlink>
      <a:folHlink>
        <a:srgbClr val="F82B37"/>
      </a:folHlink>
    </a:clrScheme>
    <a:fontScheme name="SMHI - Svar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HI - Sva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2">
        <a:dk1>
          <a:srgbClr val="000000"/>
        </a:dk1>
        <a:lt1>
          <a:srgbClr val="FFFFFF"/>
        </a:lt1>
        <a:dk2>
          <a:srgbClr val="C4E1F5"/>
        </a:dk2>
        <a:lt2>
          <a:srgbClr val="B1D7F2"/>
        </a:lt2>
        <a:accent1>
          <a:srgbClr val="3B9CDF"/>
        </a:accent1>
        <a:accent2>
          <a:srgbClr val="62B0E5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589FCF"/>
        </a:accent6>
        <a:hlink>
          <a:srgbClr val="76BAE9"/>
        </a:hlink>
        <a:folHlink>
          <a:srgbClr val="89C4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3">
        <a:dk1>
          <a:srgbClr val="000000"/>
        </a:dk1>
        <a:lt1>
          <a:srgbClr val="FFFFFF"/>
        </a:lt1>
        <a:dk2>
          <a:srgbClr val="D4EFC2"/>
        </a:dk2>
        <a:lt2>
          <a:srgbClr val="C7EAAE"/>
        </a:lt2>
        <a:accent1>
          <a:srgbClr val="72CA34"/>
        </a:accent1>
        <a:accent2>
          <a:srgbClr val="8ED55D"/>
        </a:accent2>
        <a:accent3>
          <a:srgbClr val="FFFFFF"/>
        </a:accent3>
        <a:accent4>
          <a:srgbClr val="000000"/>
        </a:accent4>
        <a:accent5>
          <a:srgbClr val="BCE1AE"/>
        </a:accent5>
        <a:accent6>
          <a:srgbClr val="80C153"/>
        </a:accent6>
        <a:hlink>
          <a:srgbClr val="9DDA71"/>
        </a:hlink>
        <a:folHlink>
          <a:srgbClr val="AADF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4">
        <a:dk1>
          <a:srgbClr val="000000"/>
        </a:dk1>
        <a:lt1>
          <a:srgbClr val="FFFFFF"/>
        </a:lt1>
        <a:dk2>
          <a:srgbClr val="FEF9BA"/>
        </a:dk2>
        <a:lt2>
          <a:srgbClr val="FEF7A4"/>
        </a:lt2>
        <a:accent1>
          <a:srgbClr val="FDEB1B"/>
        </a:accent1>
        <a:accent2>
          <a:srgbClr val="FDEF49"/>
        </a:accent2>
        <a:accent3>
          <a:srgbClr val="FFFFFF"/>
        </a:accent3>
        <a:accent4>
          <a:srgbClr val="000000"/>
        </a:accent4>
        <a:accent5>
          <a:srgbClr val="FEF3AB"/>
        </a:accent5>
        <a:accent6>
          <a:srgbClr val="E5D941"/>
        </a:accent6>
        <a:hlink>
          <a:srgbClr val="FEF160"/>
        </a:hlink>
        <a:folHlink>
          <a:srgbClr val="FEF3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Svart 5">
        <a:dk1>
          <a:srgbClr val="000000"/>
        </a:dk1>
        <a:lt1>
          <a:srgbClr val="FFFFFF"/>
        </a:lt1>
        <a:dk2>
          <a:srgbClr val="FAC2C5"/>
        </a:dk2>
        <a:lt2>
          <a:srgbClr val="F8AEB2"/>
        </a:lt2>
        <a:accent1>
          <a:srgbClr val="EE343F"/>
        </a:accent1>
        <a:accent2>
          <a:srgbClr val="F15D65"/>
        </a:accent2>
        <a:accent3>
          <a:srgbClr val="FFFFFF"/>
        </a:accent3>
        <a:accent4>
          <a:srgbClr val="000000"/>
        </a:accent4>
        <a:accent5>
          <a:srgbClr val="F5AEAF"/>
        </a:accent5>
        <a:accent6>
          <a:srgbClr val="DA535B"/>
        </a:accent6>
        <a:hlink>
          <a:srgbClr val="F37179"/>
        </a:hlink>
        <a:folHlink>
          <a:srgbClr val="F585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SMHI - Vit">
  <a:themeElements>
    <a:clrScheme name="SMHI - Vi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B9CDF"/>
      </a:accent1>
      <a:accent2>
        <a:srgbClr val="72CA34"/>
      </a:accent2>
      <a:accent3>
        <a:srgbClr val="FFFFFF"/>
      </a:accent3>
      <a:accent4>
        <a:srgbClr val="000000"/>
      </a:accent4>
      <a:accent5>
        <a:srgbClr val="AFCBEC"/>
      </a:accent5>
      <a:accent6>
        <a:srgbClr val="67B72E"/>
      </a:accent6>
      <a:hlink>
        <a:srgbClr val="FDEB1B"/>
      </a:hlink>
      <a:folHlink>
        <a:srgbClr val="F82B37"/>
      </a:folHlink>
    </a:clrScheme>
    <a:fontScheme name="SMHI - Vi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HI - 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B9CDF"/>
        </a:accent1>
        <a:accent2>
          <a:srgbClr val="72CA34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67B72E"/>
        </a:accent6>
        <a:hlink>
          <a:srgbClr val="FDEB1B"/>
        </a:hlink>
        <a:folHlink>
          <a:srgbClr val="F82B3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2">
        <a:dk1>
          <a:srgbClr val="000000"/>
        </a:dk1>
        <a:lt1>
          <a:srgbClr val="FFFFFF"/>
        </a:lt1>
        <a:dk2>
          <a:srgbClr val="C4E1F5"/>
        </a:dk2>
        <a:lt2>
          <a:srgbClr val="B1D7F2"/>
        </a:lt2>
        <a:accent1>
          <a:srgbClr val="3B9CDF"/>
        </a:accent1>
        <a:accent2>
          <a:srgbClr val="62B0E5"/>
        </a:accent2>
        <a:accent3>
          <a:srgbClr val="FFFFFF"/>
        </a:accent3>
        <a:accent4>
          <a:srgbClr val="000000"/>
        </a:accent4>
        <a:accent5>
          <a:srgbClr val="AFCBEC"/>
        </a:accent5>
        <a:accent6>
          <a:srgbClr val="589FCF"/>
        </a:accent6>
        <a:hlink>
          <a:srgbClr val="76BAE9"/>
        </a:hlink>
        <a:folHlink>
          <a:srgbClr val="89C4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3">
        <a:dk1>
          <a:srgbClr val="000000"/>
        </a:dk1>
        <a:lt1>
          <a:srgbClr val="FFFFFF"/>
        </a:lt1>
        <a:dk2>
          <a:srgbClr val="D4EFC2"/>
        </a:dk2>
        <a:lt2>
          <a:srgbClr val="C7EAAE"/>
        </a:lt2>
        <a:accent1>
          <a:srgbClr val="72CA34"/>
        </a:accent1>
        <a:accent2>
          <a:srgbClr val="8ED55D"/>
        </a:accent2>
        <a:accent3>
          <a:srgbClr val="FFFFFF"/>
        </a:accent3>
        <a:accent4>
          <a:srgbClr val="000000"/>
        </a:accent4>
        <a:accent5>
          <a:srgbClr val="BCE1AE"/>
        </a:accent5>
        <a:accent6>
          <a:srgbClr val="80C153"/>
        </a:accent6>
        <a:hlink>
          <a:srgbClr val="9DDA71"/>
        </a:hlink>
        <a:folHlink>
          <a:srgbClr val="AADF8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4">
        <a:dk1>
          <a:srgbClr val="000000"/>
        </a:dk1>
        <a:lt1>
          <a:srgbClr val="FFFFFF"/>
        </a:lt1>
        <a:dk2>
          <a:srgbClr val="FEF9BA"/>
        </a:dk2>
        <a:lt2>
          <a:srgbClr val="FEF7A4"/>
        </a:lt2>
        <a:accent1>
          <a:srgbClr val="FDEB1B"/>
        </a:accent1>
        <a:accent2>
          <a:srgbClr val="FDEF49"/>
        </a:accent2>
        <a:accent3>
          <a:srgbClr val="FFFFFF"/>
        </a:accent3>
        <a:accent4>
          <a:srgbClr val="000000"/>
        </a:accent4>
        <a:accent5>
          <a:srgbClr val="FEF3AB"/>
        </a:accent5>
        <a:accent6>
          <a:srgbClr val="E5D941"/>
        </a:accent6>
        <a:hlink>
          <a:srgbClr val="FEF160"/>
        </a:hlink>
        <a:folHlink>
          <a:srgbClr val="FEF37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I - Vit 5">
        <a:dk1>
          <a:srgbClr val="000000"/>
        </a:dk1>
        <a:lt1>
          <a:srgbClr val="FFFFFF"/>
        </a:lt1>
        <a:dk2>
          <a:srgbClr val="FAC2C5"/>
        </a:dk2>
        <a:lt2>
          <a:srgbClr val="F8AEB2"/>
        </a:lt2>
        <a:accent1>
          <a:srgbClr val="EE343F"/>
        </a:accent1>
        <a:accent2>
          <a:srgbClr val="F15D65"/>
        </a:accent2>
        <a:accent3>
          <a:srgbClr val="FFFFFF"/>
        </a:accent3>
        <a:accent4>
          <a:srgbClr val="000000"/>
        </a:accent4>
        <a:accent5>
          <a:srgbClr val="F5AEAF"/>
        </a:accent5>
        <a:accent6>
          <a:srgbClr val="DA535B"/>
        </a:accent6>
        <a:hlink>
          <a:srgbClr val="F37179"/>
        </a:hlink>
        <a:folHlink>
          <a:srgbClr val="F585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840</TotalTime>
  <Words>318</Words>
  <Application>Microsoft Office PowerPoint</Application>
  <PresentationFormat>Bildspel på skärmen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Bildrubriker</vt:lpstr>
      </vt:variant>
      <vt:variant>
        <vt:i4>7</vt:i4>
      </vt:variant>
    </vt:vector>
  </HeadingPairs>
  <TitlesOfParts>
    <vt:vector size="12" baseType="lpstr">
      <vt:lpstr>Default Theme</vt:lpstr>
      <vt:lpstr>SMHI - Svart</vt:lpstr>
      <vt:lpstr>SMHI-PPT-vit</vt:lpstr>
      <vt:lpstr>1_SMHI - Svart</vt:lpstr>
      <vt:lpstr>SMHI - Vit</vt:lpstr>
      <vt:lpstr>How I write a paper Erik Kjellström </vt:lpstr>
      <vt:lpstr>Some general considerations</vt:lpstr>
      <vt:lpstr>For whom?</vt:lpstr>
      <vt:lpstr>Why would anyone read your paper?</vt:lpstr>
      <vt:lpstr>Promotion – What can we learn from journalists?</vt:lpstr>
      <vt:lpstr>Details</vt:lpstr>
      <vt:lpstr>Contentwise - some take home messages from yesterday’s three papers</vt:lpstr>
    </vt:vector>
  </TitlesOfParts>
  <Company>SMHI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 write a paper Erik Kjellström </dc:title>
  <dc:creator>Kjellström Erik</dc:creator>
  <cp:lastModifiedBy>Kjellström Erik</cp:lastModifiedBy>
  <cp:revision>9</cp:revision>
  <dcterms:created xsi:type="dcterms:W3CDTF">2017-12-05T17:01:08Z</dcterms:created>
  <dcterms:modified xsi:type="dcterms:W3CDTF">2017-12-06T07:01:50Z</dcterms:modified>
</cp:coreProperties>
</file>