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  <p:sldMasterId id="2147483711" r:id="rId4"/>
    <p:sldMasterId id="2147483724" r:id="rId5"/>
  </p:sldMasterIdLst>
  <p:sldIdLst>
    <p:sldId id="256" r:id="rId6"/>
    <p:sldId id="258" r:id="rId7"/>
    <p:sldId id="259" r:id="rId8"/>
    <p:sldId id="260" r:id="rId9"/>
    <p:sldId id="262" r:id="rId10"/>
    <p:sldId id="261" r:id="rId11"/>
    <p:sldId id="257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smtClean="0"/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9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45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4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CE4B-3FB5-40D5-A1A1-C5287EDCB7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71668-C997-4848-8157-F7BC85107F2A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47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E81D-3B29-4F00-84DB-51A370229D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C93C5-136A-44BC-9E8B-21D608924048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192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78B9-1247-4C7F-A1B9-B098BC675A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FEA4-DB22-4626-8FFC-EB01539D7D82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04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E64C-0883-4B22-8E7E-A50EE59C38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74490-842F-4C9A-BE5F-EAD00145F661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7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87C2-5DF1-4524-A288-64893B8E7A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EC938-8167-44FA-884A-A715EA914D40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777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5DF0-2651-46E1-9AD3-7DC3ED30AE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53BDA-11B3-4263-9602-1E09A044A5C5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3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61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C0DD-7980-4C28-9F69-E9B87DA23E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E89E3-4AD0-40BD-B899-81ADB1C7C661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638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1A7D-D3E1-4B7F-8C40-8F7A4D75FB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C0236-D46E-4F1F-8FA0-31761CE636B4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347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3FA-E0B2-4DF1-B40E-84D5725B45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9C5C6-5542-454F-916A-2670A0D93C95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51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603A-526D-4563-B1F4-5BD52AE695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342E1-51F8-40B3-9897-A7C1D4DF958D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104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234363" y="6548438"/>
            <a:ext cx="511175" cy="107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301B-971C-4865-ADC1-277655B24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</p:spPr>
        <p:txBody>
          <a:bodyPr/>
          <a:lstStyle>
            <a:lvl1pPr>
              <a:defRPr/>
            </a:lvl1pPr>
          </a:lstStyle>
          <a:p>
            <a:fld id="{9529641F-83AB-4E9D-BAC6-48AB68F2E59B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511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6" name="Picture 13" descr="front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SMHI Logotype_svart_ne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9E285-8C5F-4F90-A746-E99902CAF33B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61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4E01-B607-4627-96BD-879611A956D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E6777-E126-4123-8A01-0D08418C9B72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912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817C-5447-4384-AE96-F064ACCCC36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BAC10-2457-43DB-BB62-9D08F5FD11D3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312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88E30-EA9E-47C5-B1E4-159EC579DC0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61FD1-E8F9-4C2B-BB3E-515BC36455ED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4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9129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AD83-103D-4CE9-928B-52F863B1BC49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5F327-38FF-498B-AE62-B55E07C7F10A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296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0211-B8E2-4EB0-B03D-6DFACE2A9D1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BC6A4-A7A4-475E-8F37-C7212F325AA7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670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B49F-5A01-4F87-9865-B16ED5D9F78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BC4AF-8631-4BF2-851B-3939AEF0F89C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59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1B13-CD46-4A6E-A33C-76E8E99E5A4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48ED4-0602-4A45-A0EB-BD14189ED3F6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787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F777-BB1B-45A8-BA87-DD5B1299A95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D0050-9FCF-409A-AA2C-C171E67A4CC6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9234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1C6CF-2A45-467C-9946-BDF329A529DB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ADA1C-2D84-4893-B334-53C29827B070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4591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7B01-7F18-422B-9401-A833AD04803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485AE-1910-47FD-9A0C-9CBE92B287B1}" type="datetime1">
              <a:rPr lang="sv-SE" smtClean="0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484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CE4B-3FB5-40D5-A1A1-C5287EDCB7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71668-C997-4848-8157-F7BC85107F2A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4767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E81D-3B29-4F00-84DB-51A370229D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C93C5-136A-44BC-9E8B-21D608924048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19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3126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78B9-1247-4C7F-A1B9-B098BC675A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9FEA4-DB22-4626-8FFC-EB01539D7D82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044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E64C-0883-4B22-8E7E-A50EE59C38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74490-842F-4C9A-BE5F-EAD00145F661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706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87C2-5DF1-4524-A288-64893B8E7A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EC938-8167-44FA-884A-A715EA914D40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7779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5DF0-2651-46E1-9AD3-7DC3ED30AE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53BDA-11B3-4263-9602-1E09A044A5C5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3882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C0DD-7980-4C28-9F69-E9B87DA23E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E89E3-4AD0-40BD-B899-81ADB1C7C661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6380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1A7D-D3E1-4B7F-8C40-8F7A4D75FB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C0236-D46E-4F1F-8FA0-31761CE636B4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347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3FA-E0B2-4DF1-B40E-84D5725B45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9C5C6-5542-454F-916A-2670A0D93C95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5138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603A-526D-4563-B1F4-5BD52AE695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342E1-51F8-40B3-9897-A7C1D4DF958D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104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234363" y="6548438"/>
            <a:ext cx="511175" cy="107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301B-971C-4865-ADC1-277655B24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</p:spPr>
        <p:txBody>
          <a:bodyPr/>
          <a:lstStyle>
            <a:lvl1pPr>
              <a:defRPr/>
            </a:lvl1pPr>
          </a:lstStyle>
          <a:p>
            <a:fld id="{9529641F-83AB-4E9D-BAC6-48AB68F2E59B}" type="datetime1">
              <a:rPr lang="sv-SE"/>
              <a:pPr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5112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1" descr="SMHI Logotype_svart_ne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40450914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4220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094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588232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6094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1702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9295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4544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034403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14742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7750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99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2966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0611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1513" y="-57150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8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67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7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fld id="{E560AB44-2D2E-436A-A514-8534E37AF1DB}" type="slidenum">
              <a:rPr lang="sv-SE" smtClean="0"/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59011377-C0B4-4013-A1B3-4A1478B18CF0}" type="datetimeFigureOut">
              <a:rPr lang="sv-SE" smtClean="0"/>
              <a:t>2017-12-05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7C9E22D8-29E0-499F-8B90-CBB46DC005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910FAA7C-B237-4748-BE38-63A50014E226}" type="datetime1">
              <a:rPr lang="sv-SE"/>
              <a:pPr/>
              <a:t>2017-12-05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sv-SE" smtClean="0"/>
              <a:t>Exempel på sidhuvud - ÅÅÅÅ MM DD (Välj Visa, Sidhuvud sidfot för att ändra)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B0ADAB9D-4F8E-44CC-8A1D-FBA0F8C55705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6E5B0D3A-C5F8-4F42-8499-51B6D631382B}" type="datetime1">
              <a:rPr lang="sv-SE" smtClean="0"/>
              <a:pPr/>
              <a:t>2017-12-05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sv-SE"/>
              <a:t>Exempel på sidhuvud - ÅÅÅÅ MM DD (Välj Visa, Sidhuvud sidfot för att ändra)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7C9E22D8-29E0-499F-8B90-CBB46DC005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910FAA7C-B237-4748-BE38-63A50014E226}" type="datetime1">
              <a:rPr lang="sv-SE"/>
              <a:pPr/>
              <a:t>2017-12-05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-57150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803275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23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I </a:t>
            </a:r>
            <a:r>
              <a:rPr lang="sv-SE" dirty="0" err="1" smtClean="0"/>
              <a:t>write</a:t>
            </a:r>
            <a:r>
              <a:rPr lang="sv-SE" dirty="0" smtClean="0"/>
              <a:t> a paper</a:t>
            </a:r>
            <a:br>
              <a:rPr lang="sv-SE" dirty="0" smtClean="0"/>
            </a:br>
            <a:r>
              <a:rPr lang="sv-SE" sz="1800" dirty="0" smtClean="0"/>
              <a:t>Erik Kjellström</a:t>
            </a:r>
            <a:br>
              <a:rPr lang="sv-SE" sz="1800" dirty="0" smtClean="0"/>
            </a:br>
            <a:endParaRPr lang="sv-SE" sz="1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32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634287" cy="817563"/>
          </a:xfrm>
        </p:spPr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general </a:t>
            </a:r>
            <a:r>
              <a:rPr lang="sv-SE" dirty="0" err="1" smtClean="0"/>
              <a:t>considerations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4486275"/>
          </a:xfrm>
        </p:spPr>
        <p:txBody>
          <a:bodyPr/>
          <a:lstStyle/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Formulate a good title</a:t>
            </a:r>
          </a:p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Define </a:t>
            </a:r>
            <a:r>
              <a:rPr lang="en-US" sz="2800" b="1" dirty="0">
                <a:solidFill>
                  <a:srgbClr val="000000"/>
                </a:solidFill>
              </a:rPr>
              <a:t>goals with the paper and formulate research questions</a:t>
            </a:r>
          </a:p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Make sure </a:t>
            </a:r>
            <a:r>
              <a:rPr lang="en-US" sz="2800" b="1" dirty="0" smtClean="0">
                <a:solidFill>
                  <a:srgbClr val="000000"/>
                </a:solidFill>
              </a:rPr>
              <a:t>to </a:t>
            </a:r>
            <a:r>
              <a:rPr lang="en-US" sz="2800" b="1" dirty="0">
                <a:solidFill>
                  <a:srgbClr val="000000"/>
                </a:solidFill>
              </a:rPr>
              <a:t>attempt to answer the </a:t>
            </a:r>
            <a:r>
              <a:rPr lang="en-US" sz="2800" b="1" dirty="0" smtClean="0">
                <a:solidFill>
                  <a:srgbClr val="000000"/>
                </a:solidFill>
              </a:rPr>
              <a:t>questions – should be reflected in conclusions</a:t>
            </a:r>
          </a:p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Be open and upfront with assumptions and limitations</a:t>
            </a:r>
          </a:p>
          <a:p>
            <a:pPr marL="446088" lvl="1" indent="-358775" defTabSz="457200">
              <a:spcBef>
                <a:spcPct val="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Don’t omit important details, a study should be </a:t>
            </a:r>
            <a:r>
              <a:rPr lang="en-US" sz="2800" b="1" dirty="0" err="1" smtClean="0">
                <a:solidFill>
                  <a:srgbClr val="000000"/>
                </a:solidFill>
              </a:rPr>
              <a:t>reproducable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508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8113" y="-171400"/>
            <a:ext cx="7634287" cy="817563"/>
          </a:xfrm>
        </p:spPr>
        <p:txBody>
          <a:bodyPr/>
          <a:lstStyle/>
          <a:p>
            <a:r>
              <a:rPr lang="sv-SE" dirty="0" smtClean="0"/>
              <a:t>For </a:t>
            </a:r>
            <a:r>
              <a:rPr lang="sv-SE" dirty="0" err="1" smtClean="0"/>
              <a:t>whom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4486275"/>
          </a:xfrm>
        </p:spPr>
        <p:txBody>
          <a:bodyPr/>
          <a:lstStyle/>
          <a:p>
            <a:r>
              <a:rPr lang="sv-SE" sz="2800" b="1" dirty="0" err="1" smtClean="0"/>
              <a:t>Yourself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for </a:t>
            </a:r>
            <a:r>
              <a:rPr lang="sv-SE" sz="2800" b="1" dirty="0" err="1" smtClean="0"/>
              <a:t>your</a:t>
            </a:r>
            <a:r>
              <a:rPr lang="sv-SE" sz="2800" b="1" dirty="0" smtClean="0"/>
              <a:t> CV/</a:t>
            </a:r>
            <a:r>
              <a:rPr lang="sv-SE" sz="2800" b="1" dirty="0" err="1" smtClean="0"/>
              <a:t>career</a:t>
            </a:r>
            <a:r>
              <a:rPr lang="sv-SE" sz="2800" b="1" dirty="0" smtClean="0"/>
              <a:t>!</a:t>
            </a:r>
          </a:p>
          <a:p>
            <a:r>
              <a:rPr lang="sv-SE" sz="2800" b="1" dirty="0" err="1" smtClean="0"/>
              <a:t>Your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organization</a:t>
            </a:r>
            <a:r>
              <a:rPr lang="sv-SE" sz="2800" b="1" dirty="0"/>
              <a:t> </a:t>
            </a:r>
            <a:r>
              <a:rPr lang="sv-SE" sz="2800" b="1" dirty="0" smtClean="0"/>
              <a:t>– </a:t>
            </a:r>
            <a:r>
              <a:rPr lang="sv-SE" sz="2800" b="1" dirty="0" err="1" smtClean="0"/>
              <a:t>your</a:t>
            </a:r>
            <a:r>
              <a:rPr lang="sv-SE" sz="2800" b="1" dirty="0" smtClean="0"/>
              <a:t> boss </a:t>
            </a:r>
            <a:r>
              <a:rPr lang="sv-SE" sz="2800" b="1" dirty="0" err="1" smtClean="0"/>
              <a:t>want’s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see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results</a:t>
            </a:r>
            <a:r>
              <a:rPr lang="sv-SE" sz="2800" b="1" dirty="0" smtClean="0"/>
              <a:t>!</a:t>
            </a:r>
          </a:p>
          <a:p>
            <a:r>
              <a:rPr lang="sv-SE" sz="2800" b="1" dirty="0" err="1" smtClean="0"/>
              <a:t>Your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funding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agency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they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paying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you</a:t>
            </a:r>
            <a:r>
              <a:rPr lang="sv-SE" sz="2800" b="1" dirty="0" smtClean="0"/>
              <a:t>!</a:t>
            </a:r>
          </a:p>
          <a:p>
            <a:r>
              <a:rPr lang="sv-SE" sz="2800" b="1" dirty="0" err="1" smtClean="0"/>
              <a:t>Your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coauthors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they</a:t>
            </a:r>
            <a:r>
              <a:rPr lang="sv-SE" sz="2800" b="1" dirty="0" smtClean="0"/>
              <a:t> trust </a:t>
            </a:r>
            <a:r>
              <a:rPr lang="sv-SE" sz="2800" b="1" dirty="0" err="1" smtClean="0"/>
              <a:t>you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do a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job</a:t>
            </a:r>
            <a:r>
              <a:rPr lang="sv-SE" sz="2800" b="1" dirty="0" smtClean="0"/>
              <a:t>!</a:t>
            </a:r>
          </a:p>
          <a:p>
            <a:r>
              <a:rPr lang="sv-SE" sz="2800" b="1" dirty="0" err="1" smtClean="0"/>
              <a:t>Other</a:t>
            </a:r>
            <a:r>
              <a:rPr lang="sv-SE" sz="2800" b="1" dirty="0" smtClean="0"/>
              <a:t> researchers – </a:t>
            </a:r>
            <a:r>
              <a:rPr lang="sv-SE" sz="2800" b="1" dirty="0" err="1" smtClean="0"/>
              <a:t>this</a:t>
            </a:r>
            <a:r>
              <a:rPr lang="sv-SE" sz="2800" b="1" dirty="0" smtClean="0"/>
              <a:t> is </a:t>
            </a:r>
            <a:r>
              <a:rPr lang="sv-SE" sz="2800" b="1" dirty="0" err="1" smtClean="0"/>
              <a:t>where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your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findings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will</a:t>
            </a:r>
            <a:r>
              <a:rPr lang="sv-SE" sz="2800" b="1" dirty="0" smtClean="0"/>
              <a:t> be </a:t>
            </a:r>
            <a:r>
              <a:rPr lang="sv-SE" sz="2800" b="1" u="sng" dirty="0" err="1" smtClean="0"/>
              <a:t>tested</a:t>
            </a:r>
            <a:r>
              <a:rPr lang="sv-SE" sz="2800" b="1" u="sng" dirty="0" smtClean="0"/>
              <a:t> and </a:t>
            </a:r>
            <a:r>
              <a:rPr lang="sv-SE" sz="2800" b="1" u="sng" dirty="0" err="1" smtClean="0"/>
              <a:t>questioned</a:t>
            </a:r>
            <a:r>
              <a:rPr lang="sv-SE" sz="2800" b="1" dirty="0" smtClean="0"/>
              <a:t>!</a:t>
            </a:r>
          </a:p>
          <a:p>
            <a:r>
              <a:rPr lang="sv-SE" sz="2800" b="1" dirty="0" smtClean="0"/>
              <a:t>A </a:t>
            </a:r>
            <a:r>
              <a:rPr lang="sv-SE" sz="2800" b="1" dirty="0" err="1" smtClean="0"/>
              <a:t>broader</a:t>
            </a:r>
            <a:r>
              <a:rPr lang="sv-SE" sz="2800" b="1" dirty="0" smtClean="0"/>
              <a:t> ”</a:t>
            </a:r>
            <a:r>
              <a:rPr lang="sv-SE" sz="2800" b="1" dirty="0" err="1" smtClean="0"/>
              <a:t>user</a:t>
            </a:r>
            <a:r>
              <a:rPr lang="sv-SE" sz="2800" b="1" dirty="0" smtClean="0"/>
              <a:t>” </a:t>
            </a:r>
            <a:r>
              <a:rPr lang="sv-SE" sz="2800" b="1" dirty="0" err="1" smtClean="0"/>
              <a:t>community</a:t>
            </a:r>
            <a:r>
              <a:rPr lang="sv-SE" sz="2800" b="1" dirty="0" smtClean="0"/>
              <a:t>? – </a:t>
            </a:r>
            <a:r>
              <a:rPr lang="sv-SE" sz="2800" b="1" dirty="0" err="1" smtClean="0"/>
              <a:t>this</a:t>
            </a:r>
            <a:r>
              <a:rPr lang="sv-SE" sz="2800" b="1" dirty="0" smtClean="0"/>
              <a:t> is </a:t>
            </a:r>
            <a:r>
              <a:rPr lang="sv-SE" sz="2800" b="1" dirty="0" err="1" smtClean="0"/>
              <a:t>where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your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findings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possibly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will</a:t>
            </a:r>
            <a:r>
              <a:rPr lang="sv-SE" sz="2800" b="1" dirty="0" smtClean="0"/>
              <a:t> be </a:t>
            </a:r>
            <a:r>
              <a:rPr lang="sv-SE" sz="2800" b="1" u="sng" dirty="0" err="1" smtClean="0"/>
              <a:t>used</a:t>
            </a:r>
            <a:r>
              <a:rPr lang="sv-SE" sz="2800" b="1" dirty="0" smtClean="0"/>
              <a:t>!</a:t>
            </a:r>
          </a:p>
          <a:p>
            <a:r>
              <a:rPr lang="sv-SE" sz="2800" b="1" dirty="0" smtClean="0"/>
              <a:t>(The </a:t>
            </a:r>
            <a:r>
              <a:rPr lang="sv-SE" sz="2800" b="1" dirty="0" err="1" smtClean="0"/>
              <a:t>greater</a:t>
            </a:r>
            <a:r>
              <a:rPr lang="sv-SE" sz="2800" b="1" dirty="0" smtClean="0"/>
              <a:t> public – </a:t>
            </a:r>
            <a:r>
              <a:rPr lang="sv-SE" sz="2800" b="1" dirty="0" err="1" smtClean="0"/>
              <a:t>probably</a:t>
            </a:r>
            <a:r>
              <a:rPr lang="sv-SE" sz="2800" b="1" dirty="0" smtClean="0"/>
              <a:t> not </a:t>
            </a:r>
            <a:r>
              <a:rPr lang="sv-SE" sz="2800" b="1" dirty="0" err="1" smtClean="0"/>
              <a:t>directly</a:t>
            </a:r>
            <a:r>
              <a:rPr lang="sv-SE" sz="2800" b="1" dirty="0" smtClean="0"/>
              <a:t>…)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950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634287" cy="817563"/>
          </a:xfrm>
        </p:spPr>
        <p:txBody>
          <a:bodyPr/>
          <a:lstStyle/>
          <a:p>
            <a:pPr marL="628650" indent="-628650"/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anyone</a:t>
            </a:r>
            <a:r>
              <a:rPr lang="sv-SE" dirty="0" smtClean="0"/>
              <a:t> read </a:t>
            </a:r>
            <a:r>
              <a:rPr lang="sv-SE" dirty="0" err="1" smtClean="0"/>
              <a:t>your</a:t>
            </a:r>
            <a:r>
              <a:rPr lang="sv-SE" dirty="0" smtClean="0"/>
              <a:t> paper?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504" y="908720"/>
            <a:ext cx="8892480" cy="4486275"/>
          </a:xfrm>
        </p:spPr>
        <p:txBody>
          <a:bodyPr/>
          <a:lstStyle/>
          <a:p>
            <a:pPr marL="0" indent="0">
              <a:buNone/>
            </a:pPr>
            <a:r>
              <a:rPr lang="sv-SE" sz="2800" b="1" dirty="0" smtClean="0"/>
              <a:t>It is not </a:t>
            </a:r>
            <a:r>
              <a:rPr lang="sv-SE" sz="2800" b="1" dirty="0" err="1" smtClean="0"/>
              <a:t>enough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that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people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interested</a:t>
            </a:r>
            <a:r>
              <a:rPr lang="sv-SE" sz="2800" b="1" dirty="0" smtClean="0"/>
              <a:t> in </a:t>
            </a:r>
            <a:r>
              <a:rPr lang="sv-SE" sz="2800" b="1" dirty="0" err="1" smtClean="0"/>
              <a:t>your</a:t>
            </a:r>
            <a:r>
              <a:rPr lang="sv-SE" sz="2800" b="1" dirty="0" smtClean="0"/>
              <a:t> research area / </a:t>
            </a:r>
            <a:r>
              <a:rPr lang="sv-SE" sz="2800" b="1" dirty="0" err="1" smtClean="0"/>
              <a:t>subject</a:t>
            </a:r>
            <a:r>
              <a:rPr lang="sv-SE" sz="2800" b="1" dirty="0" smtClean="0"/>
              <a:t>:</a:t>
            </a:r>
          </a:p>
          <a:p>
            <a:r>
              <a:rPr lang="sv-SE" sz="2800" b="1" dirty="0"/>
              <a:t>	</a:t>
            </a:r>
            <a:r>
              <a:rPr lang="sv-SE" sz="2800" b="1" dirty="0" err="1" smtClean="0"/>
              <a:t>you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need</a:t>
            </a:r>
            <a:r>
              <a:rPr lang="sv-SE" sz="2800" b="1" dirty="0" smtClean="0"/>
              <a:t> a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title</a:t>
            </a:r>
            <a:r>
              <a:rPr lang="sv-SE" sz="2800" b="1" dirty="0" smtClean="0"/>
              <a:t> + </a:t>
            </a:r>
            <a:r>
              <a:rPr lang="sv-SE" sz="2800" b="1" dirty="0" err="1" smtClean="0"/>
              <a:t>keyword</a:t>
            </a:r>
            <a:endParaRPr lang="sv-SE" sz="2800" b="1" dirty="0"/>
          </a:p>
          <a:p>
            <a:pPr marL="895350" indent="-895350"/>
            <a:r>
              <a:rPr lang="sv-SE" sz="2800" b="1" dirty="0" err="1" smtClean="0"/>
              <a:t>write</a:t>
            </a:r>
            <a:r>
              <a:rPr lang="sv-SE" sz="2800" b="1" dirty="0" smtClean="0"/>
              <a:t> a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abstract</a:t>
            </a:r>
            <a:endParaRPr lang="sv-SE" sz="2800" b="1" dirty="0"/>
          </a:p>
          <a:p>
            <a:pPr marL="895350" indent="-895350"/>
            <a:r>
              <a:rPr lang="sv-SE" sz="2800" b="1" dirty="0" smtClean="0"/>
              <a:t>the </a:t>
            </a:r>
            <a:r>
              <a:rPr lang="sv-SE" sz="2800" b="1" dirty="0"/>
              <a:t>paper </a:t>
            </a:r>
            <a:r>
              <a:rPr lang="sv-SE" sz="2800" b="1" dirty="0" err="1"/>
              <a:t>should</a:t>
            </a:r>
            <a:r>
              <a:rPr lang="sv-SE" sz="2800" b="1" dirty="0"/>
              <a:t> be original – not just </a:t>
            </a:r>
            <a:r>
              <a:rPr lang="sv-SE" sz="2800" b="1" dirty="0" err="1"/>
              <a:t>one</a:t>
            </a:r>
            <a:r>
              <a:rPr lang="sv-SE" sz="2800" b="1" dirty="0"/>
              <a:t> 	</a:t>
            </a:r>
            <a:r>
              <a:rPr lang="sv-SE" sz="2800" b="1" dirty="0" err="1"/>
              <a:t>among</a:t>
            </a:r>
            <a:r>
              <a:rPr lang="sv-SE" sz="2800" b="1" dirty="0"/>
              <a:t> </a:t>
            </a:r>
            <a:r>
              <a:rPr lang="sv-SE" sz="2800" b="1" dirty="0" err="1"/>
              <a:t>many</a:t>
            </a:r>
            <a:r>
              <a:rPr lang="sv-SE" sz="2800" b="1" dirty="0"/>
              <a:t> </a:t>
            </a:r>
            <a:r>
              <a:rPr lang="sv-SE" sz="2800" b="1" dirty="0" err="1"/>
              <a:t>others</a:t>
            </a:r>
            <a:endParaRPr lang="sv-SE" sz="2800" b="1" dirty="0" smtClean="0"/>
          </a:p>
          <a:p>
            <a:r>
              <a:rPr lang="sv-SE" sz="2800" b="1" dirty="0"/>
              <a:t>	</a:t>
            </a:r>
            <a:r>
              <a:rPr lang="sv-SE" sz="2800" b="1" dirty="0" err="1" smtClean="0"/>
              <a:t>when</a:t>
            </a:r>
            <a:r>
              <a:rPr lang="sv-SE" sz="2800" b="1" dirty="0" smtClean="0"/>
              <a:t> the paper is </a:t>
            </a:r>
            <a:r>
              <a:rPr lang="sv-SE" sz="2800" b="1" dirty="0" err="1" smtClean="0"/>
              <a:t>published</a:t>
            </a:r>
            <a:r>
              <a:rPr lang="sv-SE" sz="2800" b="1" dirty="0" smtClean="0"/>
              <a:t> it </a:t>
            </a:r>
            <a:r>
              <a:rPr lang="sv-SE" sz="2800" b="1" dirty="0" err="1" smtClean="0"/>
              <a:t>needs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be 	promoted</a:t>
            </a:r>
          </a:p>
          <a:p>
            <a:endParaRPr lang="sv-SE" sz="2800" b="1" dirty="0"/>
          </a:p>
          <a:p>
            <a:pPr marL="0" indent="0">
              <a:buNone/>
            </a:pPr>
            <a:endParaRPr lang="sv-SE" sz="2800" b="1" dirty="0" smtClean="0"/>
          </a:p>
          <a:p>
            <a:pPr marL="0" indent="0">
              <a:buNone/>
            </a:pPr>
            <a:r>
              <a:rPr lang="sv-SE" sz="2800" b="1" dirty="0"/>
              <a:t>	</a:t>
            </a:r>
            <a:endParaRPr lang="sv-SE" sz="2800" b="1" dirty="0" smtClean="0"/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07919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-52859"/>
            <a:ext cx="7634287" cy="817563"/>
          </a:xfrm>
        </p:spPr>
        <p:txBody>
          <a:bodyPr/>
          <a:lstStyle/>
          <a:p>
            <a:r>
              <a:rPr lang="sv-SE" dirty="0" smtClean="0"/>
              <a:t>Promotion –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learn</a:t>
            </a:r>
            <a:r>
              <a:rPr lang="sv-SE" dirty="0" smtClean="0"/>
              <a:t> from journalists?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052736"/>
            <a:ext cx="7634287" cy="4486275"/>
          </a:xfrm>
        </p:spPr>
        <p:txBody>
          <a:bodyPr/>
          <a:lstStyle/>
          <a:p>
            <a:pPr marL="0" indent="0">
              <a:buNone/>
            </a:pPr>
            <a:r>
              <a:rPr lang="sv-SE" sz="2800" b="1" dirty="0" smtClean="0"/>
              <a:t>Most </a:t>
            </a:r>
            <a:r>
              <a:rPr lang="sv-SE" sz="2800" b="1" dirty="0" err="1" smtClean="0"/>
              <a:t>important</a:t>
            </a:r>
            <a:r>
              <a:rPr lang="sv-SE" sz="2800" b="1" dirty="0" smtClean="0"/>
              <a:t> for a journalist is a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hook! The </a:t>
            </a:r>
            <a:r>
              <a:rPr lang="sv-SE" sz="2800" b="1" dirty="0" err="1" smtClean="0"/>
              <a:t>first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one-two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sentences</a:t>
            </a:r>
            <a:r>
              <a:rPr lang="sv-SE" sz="2800" b="1" dirty="0" smtClean="0"/>
              <a:t> gives the </a:t>
            </a:r>
            <a:r>
              <a:rPr lang="sv-SE" sz="2800" b="1" dirty="0" err="1" smtClean="0"/>
              <a:t>essence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of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their</a:t>
            </a:r>
            <a:r>
              <a:rPr lang="sv-SE" sz="2800" b="1" dirty="0" smtClean="0"/>
              <a:t> story </a:t>
            </a:r>
          </a:p>
          <a:p>
            <a:pPr marL="0" indent="0">
              <a:buNone/>
            </a:pPr>
            <a:r>
              <a:rPr lang="sv-SE" sz="2800" b="1" dirty="0" smtClean="0"/>
              <a:t>-	As a scientist </a:t>
            </a:r>
            <a:r>
              <a:rPr lang="sv-SE" sz="2800" b="1" dirty="0" err="1" smtClean="0"/>
              <a:t>you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can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work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with</a:t>
            </a:r>
            <a:r>
              <a:rPr lang="sv-SE" sz="2800" b="1" dirty="0" smtClean="0"/>
              <a:t> the 	</a:t>
            </a:r>
            <a:r>
              <a:rPr lang="sv-SE" sz="2800" b="1" dirty="0" err="1" smtClean="0"/>
              <a:t>title</a:t>
            </a:r>
            <a:r>
              <a:rPr lang="sv-SE" sz="2800" b="1" dirty="0" smtClean="0"/>
              <a:t> and abstract</a:t>
            </a:r>
          </a:p>
          <a:p>
            <a:pPr marL="0" indent="0">
              <a:buNone/>
            </a:pPr>
            <a:endParaRPr lang="sv-SE" sz="2800" b="1" dirty="0" smtClean="0"/>
          </a:p>
          <a:p>
            <a:pPr marL="0" indent="0">
              <a:buNone/>
            </a:pPr>
            <a:r>
              <a:rPr lang="sv-SE" sz="2800" b="1" dirty="0" smtClean="0"/>
              <a:t>A </a:t>
            </a:r>
            <a:r>
              <a:rPr lang="sv-SE" sz="2800" b="1" dirty="0"/>
              <a:t>journalist </a:t>
            </a:r>
            <a:r>
              <a:rPr lang="sv-SE" sz="2800" b="1" dirty="0" err="1"/>
              <a:t>think</a:t>
            </a:r>
            <a:r>
              <a:rPr lang="sv-SE" sz="2800" b="1" dirty="0"/>
              <a:t> </a:t>
            </a:r>
            <a:r>
              <a:rPr lang="sv-SE" sz="2800" b="1" dirty="0" err="1"/>
              <a:t>about</a:t>
            </a:r>
            <a:r>
              <a:rPr lang="sv-SE" sz="2800" b="1" dirty="0"/>
              <a:t> </a:t>
            </a:r>
            <a:r>
              <a:rPr lang="en-US" sz="2800" b="1" dirty="0"/>
              <a:t>the 5 </a:t>
            </a:r>
            <a:r>
              <a:rPr lang="en-US" sz="2800" b="1" dirty="0" err="1"/>
              <a:t>Ws</a:t>
            </a:r>
            <a:r>
              <a:rPr lang="en-US" sz="2800" b="1" dirty="0"/>
              <a:t>: Who, What, When, Where, Why (plus the sixth unofficial W: Why should I care</a:t>
            </a:r>
            <a:r>
              <a:rPr lang="en-US" sz="2800" b="1" dirty="0" smtClean="0"/>
              <a:t>?).</a:t>
            </a:r>
          </a:p>
          <a:p>
            <a:pPr marL="0" indent="0">
              <a:buNone/>
            </a:pPr>
            <a:endParaRPr lang="sv-SE" sz="2800" b="1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68158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634287" cy="817563"/>
          </a:xfrm>
        </p:spPr>
        <p:txBody>
          <a:bodyPr/>
          <a:lstStyle/>
          <a:p>
            <a:r>
              <a:rPr lang="sv-SE" dirty="0" err="1" smtClean="0"/>
              <a:t>Details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836712"/>
            <a:ext cx="7634287" cy="4486275"/>
          </a:xfrm>
        </p:spPr>
        <p:txBody>
          <a:bodyPr/>
          <a:lstStyle/>
          <a:p>
            <a:r>
              <a:rPr lang="sv-SE" sz="2800" b="1" dirty="0" err="1" smtClean="0"/>
              <a:t>Keep</a:t>
            </a:r>
            <a:r>
              <a:rPr lang="sv-SE" sz="2800" b="1" dirty="0" smtClean="0"/>
              <a:t> the </a:t>
            </a:r>
            <a:r>
              <a:rPr lang="sv-SE" sz="2800" b="1" dirty="0" err="1" smtClean="0"/>
              <a:t>language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strict</a:t>
            </a:r>
            <a:r>
              <a:rPr lang="sv-SE" sz="2800" b="1" dirty="0" smtClean="0"/>
              <a:t> and </a:t>
            </a:r>
            <a:r>
              <a:rPr lang="sv-SE" sz="2800" b="1" dirty="0" err="1" smtClean="0"/>
              <a:t>to</a:t>
            </a:r>
            <a:r>
              <a:rPr lang="sv-SE" sz="2800" b="1" dirty="0" smtClean="0"/>
              <a:t> the </a:t>
            </a:r>
            <a:r>
              <a:rPr lang="sv-SE" sz="2800" b="1" dirty="0" err="1" smtClean="0"/>
              <a:t>point</a:t>
            </a:r>
            <a:endParaRPr lang="sv-SE" sz="2800" b="1" dirty="0" smtClean="0"/>
          </a:p>
          <a:p>
            <a:r>
              <a:rPr lang="sv-SE" sz="2800" b="1" dirty="0" err="1" smtClean="0"/>
              <a:t>Take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care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when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producing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figures</a:t>
            </a:r>
            <a:r>
              <a:rPr lang="sv-SE" sz="2800" b="1" dirty="0" smtClean="0"/>
              <a:t> and </a:t>
            </a:r>
            <a:r>
              <a:rPr lang="sv-SE" sz="2800" b="1" dirty="0" err="1" smtClean="0"/>
              <a:t>tables</a:t>
            </a:r>
            <a:r>
              <a:rPr lang="sv-SE" sz="2800" b="1" dirty="0" smtClean="0"/>
              <a:t> – </a:t>
            </a:r>
            <a:r>
              <a:rPr lang="sv-SE" sz="2800" b="1" dirty="0" err="1" smtClean="0"/>
              <a:t>they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should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help</a:t>
            </a:r>
            <a:r>
              <a:rPr lang="sv-SE" sz="2800" b="1" dirty="0"/>
              <a:t> </a:t>
            </a:r>
            <a:r>
              <a:rPr lang="sv-SE" sz="2800" b="1" dirty="0" err="1" smtClean="0"/>
              <a:t>you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conveying</a:t>
            </a:r>
            <a:r>
              <a:rPr lang="sv-SE" sz="2800" b="1" dirty="0" smtClean="0"/>
              <a:t> a </a:t>
            </a:r>
            <a:r>
              <a:rPr lang="sv-SE" sz="2800" b="1" dirty="0" err="1" smtClean="0"/>
              <a:t>message</a:t>
            </a:r>
            <a:r>
              <a:rPr lang="sv-SE" sz="2800" b="1" dirty="0" smtClean="0"/>
              <a:t> (not </a:t>
            </a:r>
            <a:r>
              <a:rPr lang="sv-SE" sz="2800" b="1" dirty="0" err="1" smtClean="0"/>
              <a:t>too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complicated</a:t>
            </a:r>
            <a:r>
              <a:rPr lang="sv-SE" sz="2800" b="1" dirty="0" smtClean="0"/>
              <a:t>! </a:t>
            </a:r>
            <a:r>
              <a:rPr lang="sv-SE" sz="2800" b="1" dirty="0" err="1" smtClean="0"/>
              <a:t>well-structured</a:t>
            </a:r>
            <a:r>
              <a:rPr lang="sv-SE" sz="2800" b="1" dirty="0" smtClean="0"/>
              <a:t>! </a:t>
            </a:r>
            <a:r>
              <a:rPr lang="sv-SE" sz="2800" b="1" dirty="0" err="1" smtClean="0"/>
              <a:t>Use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large</a:t>
            </a:r>
            <a:r>
              <a:rPr lang="sv-SE" sz="2800" b="1" dirty="0" smtClean="0"/>
              <a:t> fonts! </a:t>
            </a:r>
            <a:r>
              <a:rPr lang="sv-SE" sz="2800" b="1" dirty="0" err="1" smtClean="0"/>
              <a:t>Use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readable</a:t>
            </a:r>
            <a:r>
              <a:rPr lang="sv-SE" sz="2800" b="1" dirty="0" smtClean="0"/>
              <a:t> colors! Not </a:t>
            </a:r>
            <a:r>
              <a:rPr lang="sv-SE" sz="2800" b="1" dirty="0" err="1" smtClean="0"/>
              <a:t>too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much</a:t>
            </a:r>
            <a:r>
              <a:rPr lang="sv-SE" sz="2800" b="1" dirty="0" smtClean="0"/>
              <a:t> information! </a:t>
            </a:r>
            <a:r>
              <a:rPr lang="sv-SE" sz="2800" b="1" dirty="0" err="1" smtClean="0"/>
              <a:t>Good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captions</a:t>
            </a:r>
            <a:r>
              <a:rPr lang="sv-SE" sz="2800" b="1" dirty="0" smtClean="0"/>
              <a:t>)</a:t>
            </a:r>
          </a:p>
          <a:p>
            <a:r>
              <a:rPr lang="sv-SE" sz="2800" b="1" dirty="0" err="1" smtClean="0"/>
              <a:t>Include</a:t>
            </a:r>
            <a:r>
              <a:rPr lang="sv-SE" sz="2800" b="1" dirty="0" smtClean="0"/>
              <a:t> relevant </a:t>
            </a:r>
            <a:r>
              <a:rPr lang="sv-SE" sz="2800" b="1" dirty="0" err="1" smtClean="0"/>
              <a:t>references</a:t>
            </a:r>
            <a:endParaRPr lang="sv-SE" sz="2800" b="1" dirty="0" smtClean="0"/>
          </a:p>
          <a:p>
            <a:r>
              <a:rPr lang="sv-SE" sz="2800" b="1" dirty="0" smtClean="0"/>
              <a:t>Be </a:t>
            </a:r>
            <a:r>
              <a:rPr lang="sv-SE" sz="2800" b="1" dirty="0" err="1" smtClean="0"/>
              <a:t>meticulous</a:t>
            </a:r>
            <a:r>
              <a:rPr lang="sv-SE" sz="2800" b="1" dirty="0" smtClean="0"/>
              <a:t>!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78409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0"/>
            <a:ext cx="7634287" cy="817563"/>
          </a:xfrm>
        </p:spPr>
        <p:txBody>
          <a:bodyPr/>
          <a:lstStyle/>
          <a:p>
            <a:r>
              <a:rPr lang="sv-SE" dirty="0" err="1" smtClean="0"/>
              <a:t>Contentwise</a:t>
            </a:r>
            <a:r>
              <a:rPr lang="sv-SE" dirty="0" smtClean="0"/>
              <a:t> -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take</a:t>
            </a:r>
            <a:r>
              <a:rPr lang="sv-SE" dirty="0" smtClean="0"/>
              <a:t> </a:t>
            </a:r>
            <a:r>
              <a:rPr lang="sv-SE" dirty="0" err="1" smtClean="0"/>
              <a:t>home</a:t>
            </a:r>
            <a:r>
              <a:rPr lang="sv-SE" dirty="0" smtClean="0"/>
              <a:t> </a:t>
            </a:r>
            <a:r>
              <a:rPr lang="sv-SE" dirty="0" smtClean="0"/>
              <a:t>messages from </a:t>
            </a:r>
            <a:r>
              <a:rPr lang="sv-SE" dirty="0" err="1" smtClean="0"/>
              <a:t>yesterday’s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smtClean="0"/>
              <a:t>papers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688622"/>
            <a:ext cx="9143999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Do not just address one index/measure of CC without assessing full PDF:s</a:t>
            </a:r>
          </a:p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Investigate/discuss </a:t>
            </a:r>
            <a:r>
              <a:rPr lang="en-US" sz="2800" b="1" dirty="0" smtClean="0">
                <a:solidFill>
                  <a:srgbClr val="000000"/>
                </a:solidFill>
              </a:rPr>
              <a:t>which processes that may lie behind a certain CC signal</a:t>
            </a:r>
          </a:p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What are the key </a:t>
            </a:r>
            <a:r>
              <a:rPr lang="en-US" sz="2800" b="1" dirty="0" smtClean="0">
                <a:solidFill>
                  <a:srgbClr val="000000"/>
                </a:solidFill>
              </a:rPr>
              <a:t>uncertainties in CC pertinent to your question?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Is it expected that a CC signal is </a:t>
            </a:r>
            <a:r>
              <a:rPr lang="en-US" sz="2800" b="1" dirty="0" smtClean="0">
                <a:solidFill>
                  <a:srgbClr val="000000"/>
                </a:solidFill>
              </a:rPr>
              <a:t>detectable – or are you just looking at noise?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46088" lvl="1" indent="-358775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Put your results into a wider perspective (e.g. CORDEX vs. CMIP)</a:t>
            </a:r>
            <a:endParaRPr lang="en-US" sz="2800" b="1" dirty="0">
              <a:solidFill>
                <a:srgbClr val="000000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sv-SE" sz="2800" b="1" dirty="0" smtClean="0">
              <a:solidFill>
                <a:srgbClr val="000000"/>
              </a:solidFill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sv-SE" sz="2800" b="1" dirty="0">
              <a:solidFill>
                <a:srgbClr val="000000"/>
              </a:solidFill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sv-SE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HI - Svart">
  <a:themeElements>
    <a:clrScheme name="SMHI - Sv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MHI-PPT-vit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MHI - Svart">
  <a:themeElements>
    <a:clrScheme name="SMHI - Sv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MHI - Vit">
  <a:themeElements>
    <a:clrScheme name="SMHI - V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840</TotalTime>
  <Words>318</Words>
  <Application>Microsoft Office PowerPoint</Application>
  <PresentationFormat>Bildspel på skärmen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Default Theme</vt:lpstr>
      <vt:lpstr>SMHI - Svart</vt:lpstr>
      <vt:lpstr>SMHI-PPT-vit</vt:lpstr>
      <vt:lpstr>1_SMHI - Svart</vt:lpstr>
      <vt:lpstr>SMHI - Vit</vt:lpstr>
      <vt:lpstr>How I write a paper Erik Kjellström </vt:lpstr>
      <vt:lpstr>Some general considerations</vt:lpstr>
      <vt:lpstr>For whom?</vt:lpstr>
      <vt:lpstr>Why would anyone read your paper?</vt:lpstr>
      <vt:lpstr>Promotion – What can we learn from journalists?</vt:lpstr>
      <vt:lpstr>Details</vt:lpstr>
      <vt:lpstr>Contentwise - some take home messages from yesterday’s three papers</vt:lpstr>
    </vt:vector>
  </TitlesOfParts>
  <Company>SMHI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write a paper Erik Kjellström </dc:title>
  <dc:creator>Kjellström Erik</dc:creator>
  <cp:lastModifiedBy>Kjellström Erik</cp:lastModifiedBy>
  <cp:revision>9</cp:revision>
  <dcterms:created xsi:type="dcterms:W3CDTF">2017-12-05T17:01:08Z</dcterms:created>
  <dcterms:modified xsi:type="dcterms:W3CDTF">2017-12-06T07:01:50Z</dcterms:modified>
</cp:coreProperties>
</file>