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0" r:id="rId5"/>
    <p:sldId id="261"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28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159ED4-EAD4-4915-9D81-B22449252159}"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285232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159ED4-EAD4-4915-9D81-B22449252159}"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3424317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159ED4-EAD4-4915-9D81-B22449252159}"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376051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159ED4-EAD4-4915-9D81-B22449252159}"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4132939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159ED4-EAD4-4915-9D81-B22449252159}"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398807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159ED4-EAD4-4915-9D81-B22449252159}"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2469540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159ED4-EAD4-4915-9D81-B22449252159}"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395359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159ED4-EAD4-4915-9D81-B22449252159}"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2252898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59ED4-EAD4-4915-9D81-B22449252159}"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247328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59ED4-EAD4-4915-9D81-B22449252159}"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2400063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159ED4-EAD4-4915-9D81-B22449252159}"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F8D74E-C456-4A97-AB98-69473BF78838}" type="slidenum">
              <a:rPr lang="en-US" smtClean="0"/>
              <a:t>‹#›</a:t>
            </a:fld>
            <a:endParaRPr lang="en-US"/>
          </a:p>
        </p:txBody>
      </p:sp>
    </p:spTree>
    <p:extLst>
      <p:ext uri="{BB962C8B-B14F-4D97-AF65-F5344CB8AC3E}">
        <p14:creationId xmlns:p14="http://schemas.microsoft.com/office/powerpoint/2010/main" val="4224607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59ED4-EAD4-4915-9D81-B22449252159}" type="datetimeFigureOut">
              <a:rPr lang="en-US" smtClean="0"/>
              <a:t>12/5/2017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8D74E-C456-4A97-AB98-69473BF78838}" type="slidenum">
              <a:rPr lang="en-US" smtClean="0"/>
              <a:t>‹#›</a:t>
            </a:fld>
            <a:endParaRPr lang="en-US"/>
          </a:p>
        </p:txBody>
      </p:sp>
    </p:spTree>
    <p:extLst>
      <p:ext uri="{BB962C8B-B14F-4D97-AF65-F5344CB8AC3E}">
        <p14:creationId xmlns:p14="http://schemas.microsoft.com/office/powerpoint/2010/main" val="4084707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ienceblogs.com/ethicsandscience/2008/01/29/basic-concepts-the-norms-of-sc/" TargetMode="External"/><Relationship Id="rId2" Type="http://schemas.openxmlformats.org/officeDocument/2006/relationships/hyperlink" Target="https://en.wikipedia.org/wiki/Mertonian_norms"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228600"/>
            <a:ext cx="8839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Writing a paper / Reviewing a </a:t>
            </a:r>
            <a:r>
              <a:rPr lang="en-US" dirty="0" smtClean="0"/>
              <a:t>paper</a:t>
            </a:r>
          </a:p>
          <a:p>
            <a:pPr algn="ctr"/>
            <a:r>
              <a:rPr lang="en-US" dirty="0" smtClean="0"/>
              <a:t>Personal perspectives – Bruce </a:t>
            </a:r>
            <a:r>
              <a:rPr lang="en-US" dirty="0" err="1" smtClean="0"/>
              <a:t>Hewitson</a:t>
            </a:r>
            <a:endParaRPr lang="en-US" dirty="0"/>
          </a:p>
        </p:txBody>
      </p:sp>
      <p:sp>
        <p:nvSpPr>
          <p:cNvPr id="3" name="TextBox 2"/>
          <p:cNvSpPr txBox="1"/>
          <p:nvPr/>
        </p:nvSpPr>
        <p:spPr>
          <a:xfrm>
            <a:off x="152400" y="914400"/>
            <a:ext cx="8839201" cy="563231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There is no one right way to write a paper, there are many wrong ways.</a:t>
            </a:r>
          </a:p>
          <a:p>
            <a:pPr marL="285750" indent="-285750">
              <a:buFont typeface="Arial" panose="020B0604020202020204" pitchFamily="34" charset="0"/>
              <a:buChar char="•"/>
            </a:pPr>
            <a:r>
              <a:rPr lang="en-US" dirty="0" smtClean="0"/>
              <a:t>There are many online guides / advice – USE THEM</a:t>
            </a:r>
          </a:p>
          <a:p>
            <a:pPr marL="285750" indent="-285750">
              <a:buFont typeface="Arial" panose="020B0604020202020204" pitchFamily="34" charset="0"/>
              <a:buChar char="•"/>
            </a:pPr>
            <a:r>
              <a:rPr lang="en-US" dirty="0" smtClean="0"/>
              <a:t>The material here are my principles, based on my experience, which I find helpful</a:t>
            </a:r>
          </a:p>
          <a:p>
            <a:pPr marL="285750" indent="-285750">
              <a:buFont typeface="Arial" panose="020B0604020202020204" pitchFamily="34" charset="0"/>
              <a:buChar char="•"/>
            </a:pPr>
            <a:r>
              <a:rPr lang="en-US" dirty="0" smtClean="0"/>
              <a:t>I am not talking about the mechanical details, I presume you know about referencing, style formats, use of acronyms, how to write captions, figure and table placements, etc., etc.</a:t>
            </a:r>
          </a:p>
          <a:p>
            <a:endParaRPr lang="en-US" dirty="0" smtClean="0"/>
          </a:p>
          <a:p>
            <a:r>
              <a:rPr lang="en-US" dirty="0" smtClean="0"/>
              <a:t>1. When you write a paper, you are acting as a member of the academic community.  You SHOULD therefor understand the culture of the academic community.</a:t>
            </a:r>
          </a:p>
          <a:p>
            <a:endParaRPr lang="en-US" dirty="0" smtClean="0"/>
          </a:p>
          <a:p>
            <a:r>
              <a:rPr lang="en-US" b="1" dirty="0" err="1" smtClean="0"/>
              <a:t>Mertonian</a:t>
            </a:r>
            <a:r>
              <a:rPr lang="en-US" b="1" dirty="0" smtClean="0"/>
              <a:t> norms: </a:t>
            </a:r>
            <a:r>
              <a:rPr lang="en-US" dirty="0" smtClean="0"/>
              <a:t>universalism, communalism, disinterestedness, and </a:t>
            </a:r>
            <a:r>
              <a:rPr lang="en-US" dirty="0" err="1" smtClean="0"/>
              <a:t>organised</a:t>
            </a:r>
            <a:r>
              <a:rPr lang="en-US" dirty="0" smtClean="0"/>
              <a:t> skepticism.</a:t>
            </a:r>
          </a:p>
          <a:p>
            <a:r>
              <a:rPr lang="en-US" sz="1200" dirty="0">
                <a:hlinkClick r:id="rId2"/>
              </a:rPr>
              <a:t>https://en.wikipedia.org/wiki/Mertonian_norms</a:t>
            </a:r>
            <a:endParaRPr lang="en-US" sz="1200" dirty="0"/>
          </a:p>
          <a:p>
            <a:r>
              <a:rPr lang="en-US" sz="1200" dirty="0">
                <a:hlinkClick r:id="rId3"/>
              </a:rPr>
              <a:t>http://scienceblogs.com/ethicsandscience/2008/01/29/basic-concepts-the-norms-of-sc/</a:t>
            </a:r>
            <a:endParaRPr lang="en-US" sz="1200" dirty="0"/>
          </a:p>
          <a:p>
            <a:endParaRPr lang="en-US" dirty="0" smtClean="0"/>
          </a:p>
          <a:p>
            <a:pPr marL="285750" indent="-285750">
              <a:spcAft>
                <a:spcPts val="1200"/>
              </a:spcAft>
              <a:buFontTx/>
              <a:buChar char="-"/>
            </a:pPr>
            <a:r>
              <a:rPr lang="en-US" dirty="0" smtClean="0"/>
              <a:t>research results should not be judged on the basis of those presenting them</a:t>
            </a:r>
          </a:p>
          <a:p>
            <a:pPr marL="285750" indent="-285750">
              <a:spcAft>
                <a:spcPts val="1200"/>
              </a:spcAft>
              <a:buFontTx/>
              <a:buChar char="-"/>
            </a:pPr>
            <a:r>
              <a:rPr lang="en-US" dirty="0" smtClean="0"/>
              <a:t>the results of research should be available to all</a:t>
            </a:r>
          </a:p>
          <a:p>
            <a:pPr marL="285750" indent="-285750">
              <a:spcAft>
                <a:spcPts val="1200"/>
              </a:spcAft>
              <a:buFontTx/>
              <a:buChar char="-"/>
            </a:pPr>
            <a:r>
              <a:rPr lang="en-US" dirty="0" smtClean="0"/>
              <a:t>researchers should not conduct research for personal gain</a:t>
            </a:r>
          </a:p>
          <a:p>
            <a:pPr marL="285750" indent="-285750">
              <a:spcAft>
                <a:spcPts val="1200"/>
              </a:spcAft>
              <a:buFontTx/>
              <a:buChar char="-"/>
            </a:pPr>
            <a:r>
              <a:rPr lang="en-US" dirty="0" smtClean="0"/>
              <a:t>research claims should not be accepted by the scientific community until they’ve been suitably tested. </a:t>
            </a:r>
          </a:p>
        </p:txBody>
      </p:sp>
      <p:grpSp>
        <p:nvGrpSpPr>
          <p:cNvPr id="4" name="Group 3"/>
          <p:cNvGrpSpPr/>
          <p:nvPr/>
        </p:nvGrpSpPr>
        <p:grpSpPr>
          <a:xfrm>
            <a:off x="-3269" y="6525344"/>
            <a:ext cx="9144000" cy="315190"/>
            <a:chOff x="-3269" y="6525344"/>
            <a:chExt cx="9144000" cy="315190"/>
          </a:xfrm>
        </p:grpSpPr>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r="57665"/>
            <a:stretch/>
          </p:blipFill>
          <p:spPr>
            <a:xfrm>
              <a:off x="38300" y="6551009"/>
              <a:ext cx="290073" cy="289525"/>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1898" y="6551009"/>
              <a:ext cx="2304256" cy="289524"/>
            </a:xfrm>
            <a:prstGeom prst="rect">
              <a:avLst/>
            </a:prstGeom>
          </p:spPr>
        </p:pic>
        <p:cxnSp>
          <p:nvCxnSpPr>
            <p:cNvPr id="7" name="Straight Connector 6"/>
            <p:cNvCxnSpPr/>
            <p:nvPr/>
          </p:nvCxnSpPr>
          <p:spPr>
            <a:xfrm>
              <a:off x="-3269" y="6525344"/>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51619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500"/>
                                        <p:tgtEl>
                                          <p:spTgt spid="3">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fade">
                                      <p:cBhvr>
                                        <p:cTn id="62"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6533" y="533400"/>
            <a:ext cx="1594667" cy="5355312"/>
          </a:xfrm>
          <a:prstGeom prst="rect">
            <a:avLst/>
          </a:prstGeom>
          <a:noFill/>
        </p:spPr>
        <p:txBody>
          <a:bodyPr wrap="none" rtlCol="0">
            <a:spAutoFit/>
          </a:bodyPr>
          <a:lstStyle/>
          <a:p>
            <a:r>
              <a:rPr lang="en-US" dirty="0" smtClean="0"/>
              <a:t>Goal/Objective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en-US" dirty="0" smtClean="0"/>
              <a:t>Conclusion</a:t>
            </a:r>
          </a:p>
        </p:txBody>
      </p:sp>
      <p:sp>
        <p:nvSpPr>
          <p:cNvPr id="5" name="TextBox 4"/>
          <p:cNvSpPr txBox="1"/>
          <p:nvPr/>
        </p:nvSpPr>
        <p:spPr>
          <a:xfrm>
            <a:off x="360305" y="-28517"/>
            <a:ext cx="2001895" cy="6463308"/>
          </a:xfrm>
          <a:prstGeom prst="rect">
            <a:avLst/>
          </a:prstGeom>
          <a:noFill/>
        </p:spPr>
        <p:txBody>
          <a:bodyPr wrap="none" rtlCol="0">
            <a:spAutoFit/>
          </a:bodyPr>
          <a:lstStyle/>
          <a:p>
            <a:r>
              <a:rPr lang="en-US" dirty="0" smtClean="0"/>
              <a:t>Title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Take away message</a:t>
            </a:r>
            <a:endParaRPr lang="en-US" dirty="0"/>
          </a:p>
        </p:txBody>
      </p:sp>
      <p:sp>
        <p:nvSpPr>
          <p:cNvPr id="6" name="TextBox 5"/>
          <p:cNvSpPr txBox="1"/>
          <p:nvPr/>
        </p:nvSpPr>
        <p:spPr>
          <a:xfrm>
            <a:off x="381000" y="1633478"/>
            <a:ext cx="2492029" cy="3139321"/>
          </a:xfrm>
          <a:prstGeom prst="rect">
            <a:avLst/>
          </a:prstGeom>
          <a:noFill/>
        </p:spPr>
        <p:txBody>
          <a:bodyPr wrap="none" rtlCol="0">
            <a:spAutoFit/>
          </a:bodyPr>
          <a:lstStyle/>
          <a:p>
            <a:r>
              <a:rPr lang="en-US" dirty="0" smtClean="0"/>
              <a:t>What have others done?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What were my results?</a:t>
            </a:r>
          </a:p>
        </p:txBody>
      </p:sp>
      <p:sp>
        <p:nvSpPr>
          <p:cNvPr id="7" name="TextBox 6"/>
          <p:cNvSpPr txBox="1"/>
          <p:nvPr/>
        </p:nvSpPr>
        <p:spPr>
          <a:xfrm>
            <a:off x="381000" y="1087397"/>
            <a:ext cx="2465227" cy="4247317"/>
          </a:xfrm>
          <a:prstGeom prst="rect">
            <a:avLst/>
          </a:prstGeom>
          <a:noFill/>
        </p:spPr>
        <p:txBody>
          <a:bodyPr wrap="none" rtlCol="0">
            <a:spAutoFit/>
          </a:bodyPr>
          <a:lstStyle/>
          <a:p>
            <a:r>
              <a:rPr lang="en-US" dirty="0" smtClean="0"/>
              <a:t>Why is it important?</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dirty="0" smtClean="0"/>
              <a:t>Relevance of outcomes?</a:t>
            </a:r>
          </a:p>
        </p:txBody>
      </p:sp>
      <p:sp>
        <p:nvSpPr>
          <p:cNvPr id="8" name="TextBox 7"/>
          <p:cNvSpPr txBox="1"/>
          <p:nvPr/>
        </p:nvSpPr>
        <p:spPr>
          <a:xfrm>
            <a:off x="381000" y="2209293"/>
            <a:ext cx="1421671" cy="2031325"/>
          </a:xfrm>
          <a:prstGeom prst="rect">
            <a:avLst/>
          </a:prstGeom>
          <a:noFill/>
        </p:spPr>
        <p:txBody>
          <a:bodyPr wrap="none" rtlCol="0">
            <a:spAutoFit/>
          </a:bodyPr>
          <a:lstStyle/>
          <a:p>
            <a:r>
              <a:rPr lang="en-US" dirty="0" smtClean="0"/>
              <a:t>My approach</a:t>
            </a:r>
          </a:p>
          <a:p>
            <a:endParaRPr lang="en-US" dirty="0" smtClean="0"/>
          </a:p>
          <a:p>
            <a:endParaRPr lang="en-US" dirty="0"/>
          </a:p>
          <a:p>
            <a:endParaRPr lang="en-US" dirty="0" smtClean="0"/>
          </a:p>
          <a:p>
            <a:endParaRPr lang="en-US" dirty="0"/>
          </a:p>
          <a:p>
            <a:endParaRPr lang="en-US" dirty="0" smtClean="0"/>
          </a:p>
          <a:p>
            <a:r>
              <a:rPr lang="en-US" dirty="0" smtClean="0"/>
              <a:t>The analysis</a:t>
            </a:r>
          </a:p>
        </p:txBody>
      </p:sp>
      <p:sp>
        <p:nvSpPr>
          <p:cNvPr id="9" name="TextBox 8"/>
          <p:cNvSpPr txBox="1"/>
          <p:nvPr/>
        </p:nvSpPr>
        <p:spPr>
          <a:xfrm>
            <a:off x="381000" y="2763291"/>
            <a:ext cx="1949316" cy="923330"/>
          </a:xfrm>
          <a:prstGeom prst="rect">
            <a:avLst/>
          </a:prstGeom>
          <a:noFill/>
        </p:spPr>
        <p:txBody>
          <a:bodyPr wrap="none" rtlCol="0">
            <a:spAutoFit/>
          </a:bodyPr>
          <a:lstStyle/>
          <a:p>
            <a:r>
              <a:rPr lang="en-US" dirty="0" smtClean="0"/>
              <a:t>Methods and tools</a:t>
            </a:r>
          </a:p>
          <a:p>
            <a:endParaRPr lang="en-US" dirty="0" smtClean="0"/>
          </a:p>
          <a:p>
            <a:r>
              <a:rPr lang="en-US" dirty="0" smtClean="0"/>
              <a:t>Application issues</a:t>
            </a:r>
          </a:p>
        </p:txBody>
      </p:sp>
      <p:grpSp>
        <p:nvGrpSpPr>
          <p:cNvPr id="21" name="Group 20"/>
          <p:cNvGrpSpPr/>
          <p:nvPr/>
        </p:nvGrpSpPr>
        <p:grpSpPr>
          <a:xfrm>
            <a:off x="7416951" y="62091"/>
            <a:ext cx="1727049" cy="6372698"/>
            <a:chOff x="7416951" y="76200"/>
            <a:chExt cx="1727049" cy="6587190"/>
          </a:xfrm>
        </p:grpSpPr>
        <p:sp>
          <p:nvSpPr>
            <p:cNvPr id="10" name="Right Bracket 9"/>
            <p:cNvSpPr/>
            <p:nvPr/>
          </p:nvSpPr>
          <p:spPr>
            <a:xfrm>
              <a:off x="7416951" y="76200"/>
              <a:ext cx="228600" cy="990600"/>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ight Bracket 10"/>
            <p:cNvSpPr/>
            <p:nvPr/>
          </p:nvSpPr>
          <p:spPr>
            <a:xfrm>
              <a:off x="7416951" y="1219200"/>
              <a:ext cx="228600" cy="990600"/>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ket 11"/>
            <p:cNvSpPr/>
            <p:nvPr/>
          </p:nvSpPr>
          <p:spPr>
            <a:xfrm>
              <a:off x="7416951" y="2362199"/>
              <a:ext cx="228600" cy="1553021"/>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ket 12"/>
            <p:cNvSpPr/>
            <p:nvPr/>
          </p:nvSpPr>
          <p:spPr>
            <a:xfrm>
              <a:off x="7416951" y="4038601"/>
              <a:ext cx="228600" cy="990600"/>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Right Bracket 13"/>
            <p:cNvSpPr/>
            <p:nvPr/>
          </p:nvSpPr>
          <p:spPr>
            <a:xfrm>
              <a:off x="7416951" y="5181599"/>
              <a:ext cx="228600" cy="1481791"/>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721751" y="386834"/>
              <a:ext cx="697114" cy="369332"/>
            </a:xfrm>
            <a:prstGeom prst="rect">
              <a:avLst/>
            </a:prstGeom>
            <a:noFill/>
          </p:spPr>
          <p:txBody>
            <a:bodyPr wrap="none" rtlCol="0">
              <a:spAutoFit/>
            </a:bodyPr>
            <a:lstStyle/>
            <a:p>
              <a:r>
                <a:rPr lang="en-US" dirty="0" smtClean="0"/>
                <a:t>What</a:t>
              </a:r>
              <a:endParaRPr lang="en-US" dirty="0"/>
            </a:p>
          </p:txBody>
        </p:sp>
        <p:sp>
          <p:nvSpPr>
            <p:cNvPr id="16" name="TextBox 15"/>
            <p:cNvSpPr txBox="1"/>
            <p:nvPr/>
          </p:nvSpPr>
          <p:spPr>
            <a:xfrm>
              <a:off x="7721751" y="1600200"/>
              <a:ext cx="611578" cy="369332"/>
            </a:xfrm>
            <a:prstGeom prst="rect">
              <a:avLst/>
            </a:prstGeom>
            <a:noFill/>
          </p:spPr>
          <p:txBody>
            <a:bodyPr wrap="none" rtlCol="0">
              <a:spAutoFit/>
            </a:bodyPr>
            <a:lstStyle/>
            <a:p>
              <a:r>
                <a:rPr lang="en-US" dirty="0" smtClean="0"/>
                <a:t>Why</a:t>
              </a:r>
              <a:endParaRPr lang="en-US" dirty="0"/>
            </a:p>
          </p:txBody>
        </p:sp>
        <p:sp>
          <p:nvSpPr>
            <p:cNvPr id="17" name="TextBox 16"/>
            <p:cNvSpPr txBox="1"/>
            <p:nvPr/>
          </p:nvSpPr>
          <p:spPr>
            <a:xfrm>
              <a:off x="7721751" y="2971800"/>
              <a:ext cx="614977" cy="369332"/>
            </a:xfrm>
            <a:prstGeom prst="rect">
              <a:avLst/>
            </a:prstGeom>
            <a:noFill/>
          </p:spPr>
          <p:txBody>
            <a:bodyPr wrap="none" rtlCol="0">
              <a:spAutoFit/>
            </a:bodyPr>
            <a:lstStyle/>
            <a:p>
              <a:r>
                <a:rPr lang="en-US" dirty="0" smtClean="0"/>
                <a:t>How</a:t>
              </a:r>
              <a:endParaRPr lang="en-US" dirty="0"/>
            </a:p>
          </p:txBody>
        </p:sp>
        <p:sp>
          <p:nvSpPr>
            <p:cNvPr id="18" name="TextBox 17"/>
            <p:cNvSpPr txBox="1"/>
            <p:nvPr/>
          </p:nvSpPr>
          <p:spPr>
            <a:xfrm>
              <a:off x="7721751" y="4343400"/>
              <a:ext cx="1305294" cy="369332"/>
            </a:xfrm>
            <a:prstGeom prst="rect">
              <a:avLst/>
            </a:prstGeom>
            <a:noFill/>
          </p:spPr>
          <p:txBody>
            <a:bodyPr wrap="none" rtlCol="0">
              <a:spAutoFit/>
            </a:bodyPr>
            <a:lstStyle/>
            <a:p>
              <a:r>
                <a:rPr lang="en-US" dirty="0" smtClean="0"/>
                <a:t>The journey</a:t>
              </a:r>
              <a:endParaRPr lang="en-US" dirty="0"/>
            </a:p>
          </p:txBody>
        </p:sp>
        <p:sp>
          <p:nvSpPr>
            <p:cNvPr id="19" name="TextBox 18"/>
            <p:cNvSpPr txBox="1"/>
            <p:nvPr/>
          </p:nvSpPr>
          <p:spPr>
            <a:xfrm>
              <a:off x="7721751" y="5715000"/>
              <a:ext cx="1422249" cy="369332"/>
            </a:xfrm>
            <a:prstGeom prst="rect">
              <a:avLst/>
            </a:prstGeom>
            <a:noFill/>
          </p:spPr>
          <p:txBody>
            <a:bodyPr wrap="none" rtlCol="0">
              <a:spAutoFit/>
            </a:bodyPr>
            <a:lstStyle/>
            <a:p>
              <a:r>
                <a:rPr lang="en-US" dirty="0" smtClean="0"/>
                <a:t>The outcome</a:t>
              </a:r>
              <a:endParaRPr lang="en-US" dirty="0"/>
            </a:p>
          </p:txBody>
        </p:sp>
      </p:grpSp>
      <p:sp>
        <p:nvSpPr>
          <p:cNvPr id="20" name="TextBox 19"/>
          <p:cNvSpPr txBox="1"/>
          <p:nvPr/>
        </p:nvSpPr>
        <p:spPr>
          <a:xfrm>
            <a:off x="3352800" y="62091"/>
            <a:ext cx="3886200" cy="6186309"/>
          </a:xfrm>
          <a:prstGeom prst="rect">
            <a:avLst/>
          </a:prstGeom>
          <a:solidFill>
            <a:schemeClr val="accent6">
              <a:lumMod val="20000"/>
              <a:lumOff val="80000"/>
            </a:schemeClr>
          </a:solidFill>
          <a:ln>
            <a:solidFill>
              <a:schemeClr val="tx1">
                <a:lumMod val="50000"/>
                <a:lumOff val="50000"/>
              </a:schemeClr>
            </a:solidFill>
          </a:ln>
        </p:spPr>
        <p:txBody>
          <a:bodyPr wrap="square" rtlCol="0">
            <a:spAutoFit/>
          </a:bodyPr>
          <a:lstStyle/>
          <a:p>
            <a:endParaRPr lang="en-US" dirty="0" smtClean="0">
              <a:latin typeface="Garamond" panose="02020404030301010803" pitchFamily="18" charset="0"/>
            </a:endParaRPr>
          </a:p>
          <a:p>
            <a:pPr algn="ctr"/>
            <a:r>
              <a:rPr lang="en-US" i="1" dirty="0" smtClean="0">
                <a:latin typeface="Garamond" panose="02020404030301010803" pitchFamily="18" charset="0"/>
              </a:rPr>
              <a:t>My wonderful thesis / paper / report </a:t>
            </a:r>
            <a:endParaRPr lang="en-US" i="1" dirty="0">
              <a:latin typeface="Garamond" panose="02020404030301010803" pitchFamily="18" charset="0"/>
            </a:endParaRPr>
          </a:p>
          <a:p>
            <a:endParaRPr lang="en-US" dirty="0" smtClean="0">
              <a:latin typeface="Garamond" panose="02020404030301010803" pitchFamily="18" charset="0"/>
            </a:endParaRPr>
          </a:p>
          <a:p>
            <a:pPr algn="ctr"/>
            <a:r>
              <a:rPr lang="en-US" b="1" dirty="0" smtClean="0">
                <a:latin typeface="Garamond" panose="02020404030301010803" pitchFamily="18" charset="0"/>
              </a:rPr>
              <a:t>Bookends thinking</a:t>
            </a:r>
          </a:p>
          <a:p>
            <a:pPr algn="ctr"/>
            <a:endParaRPr lang="en-US" dirty="0">
              <a:latin typeface="Garamond" panose="02020404030301010803" pitchFamily="18" charset="0"/>
            </a:endParaRPr>
          </a:p>
          <a:p>
            <a:pPr algn="ctr"/>
            <a:r>
              <a:rPr lang="en-US" dirty="0" smtClean="0">
                <a:latin typeface="Garamond" panose="02020404030301010803" pitchFamily="18" charset="0"/>
              </a:rPr>
              <a:t>One way to think about setting up the scope and structuring the foci of a document</a:t>
            </a:r>
          </a:p>
          <a:p>
            <a:pPr algn="ctr"/>
            <a:endParaRPr lang="en-US" dirty="0">
              <a:latin typeface="Garamond" panose="02020404030301010803" pitchFamily="18" charset="0"/>
            </a:endParaRPr>
          </a:p>
          <a:p>
            <a:pPr algn="ctr"/>
            <a:r>
              <a:rPr lang="en-US" dirty="0" smtClean="0">
                <a:latin typeface="Garamond" panose="02020404030301010803" pitchFamily="18" charset="0"/>
              </a:rPr>
              <a:t>Working from the meta-message level down to the details</a:t>
            </a:r>
          </a:p>
          <a:p>
            <a:pPr algn="ctr"/>
            <a:endParaRPr lang="en-US" dirty="0">
              <a:latin typeface="Garamond" panose="02020404030301010803" pitchFamily="18" charset="0"/>
            </a:endParaRPr>
          </a:p>
          <a:p>
            <a:pPr algn="ctr"/>
            <a:r>
              <a:rPr lang="en-US" dirty="0" smtClean="0">
                <a:latin typeface="Garamond" panose="02020404030301010803" pitchFamily="18" charset="0"/>
              </a:rPr>
              <a:t>Before writing, you should be able to put a sentence to each of these.</a:t>
            </a:r>
          </a:p>
          <a:p>
            <a:pPr algn="ctr"/>
            <a:endParaRPr lang="en-US" dirty="0">
              <a:latin typeface="Garamond" panose="02020404030301010803" pitchFamily="18" charset="0"/>
            </a:endParaRPr>
          </a:p>
          <a:p>
            <a:pPr algn="ctr"/>
            <a:r>
              <a:rPr lang="en-US" dirty="0" smtClean="0">
                <a:latin typeface="Garamond" panose="02020404030301010803" pitchFamily="18" charset="0"/>
              </a:rPr>
              <a:t>Things may change … that’s ok, but it will create a skeleton to keep things on track.</a:t>
            </a:r>
          </a:p>
          <a:p>
            <a:pPr algn="ctr"/>
            <a:endParaRPr lang="en-US" dirty="0">
              <a:latin typeface="Garamond" panose="02020404030301010803" pitchFamily="18" charset="0"/>
            </a:endParaRPr>
          </a:p>
          <a:p>
            <a:pPr algn="ctr"/>
            <a:r>
              <a:rPr lang="en-US" dirty="0" smtClean="0">
                <a:latin typeface="Garamond" panose="02020404030301010803" pitchFamily="18" charset="0"/>
              </a:rPr>
              <a:t>At </a:t>
            </a:r>
            <a:r>
              <a:rPr lang="en-US" dirty="0">
                <a:latin typeface="Garamond" panose="02020404030301010803" pitchFamily="18" charset="0"/>
              </a:rPr>
              <a:t>the end, </a:t>
            </a:r>
            <a:r>
              <a:rPr lang="en-US" dirty="0" smtClean="0">
                <a:latin typeface="Garamond" panose="02020404030301010803" pitchFamily="18" charset="0"/>
              </a:rPr>
              <a:t>a person should be </a:t>
            </a:r>
            <a:r>
              <a:rPr lang="en-US" dirty="0">
                <a:latin typeface="Garamond" panose="02020404030301010803" pitchFamily="18" charset="0"/>
              </a:rPr>
              <a:t>able to read a paper by reading the first line of </a:t>
            </a:r>
            <a:r>
              <a:rPr lang="en-US" dirty="0" smtClean="0">
                <a:latin typeface="Garamond" panose="02020404030301010803" pitchFamily="18" charset="0"/>
              </a:rPr>
              <a:t>each paragraph                                                                      </a:t>
            </a:r>
            <a:endParaRPr lang="en-US" dirty="0">
              <a:latin typeface="Garamond" panose="02020404030301010803" pitchFamily="18" charset="0"/>
            </a:endParaRPr>
          </a:p>
        </p:txBody>
      </p:sp>
      <p:sp>
        <p:nvSpPr>
          <p:cNvPr id="22" name="Right Bracket 21"/>
          <p:cNvSpPr/>
          <p:nvPr/>
        </p:nvSpPr>
        <p:spPr>
          <a:xfrm flipH="1">
            <a:off x="76200" y="158234"/>
            <a:ext cx="270910" cy="6090166"/>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ight Bracket 22"/>
          <p:cNvSpPr/>
          <p:nvPr/>
        </p:nvSpPr>
        <p:spPr>
          <a:xfrm flipH="1">
            <a:off x="184533" y="685800"/>
            <a:ext cx="162577" cy="4985266"/>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ight Bracket 23"/>
          <p:cNvSpPr/>
          <p:nvPr/>
        </p:nvSpPr>
        <p:spPr>
          <a:xfrm flipH="1">
            <a:off x="305242" y="1263134"/>
            <a:ext cx="75757" cy="3918466"/>
          </a:xfrm>
          <a:prstGeom prst="righ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Right Bracket 24"/>
          <p:cNvSpPr/>
          <p:nvPr/>
        </p:nvSpPr>
        <p:spPr>
          <a:xfrm>
            <a:off x="2985238" y="1828800"/>
            <a:ext cx="291362" cy="2743200"/>
          </a:xfrm>
          <a:prstGeom prst="rightBracket">
            <a:avLst>
              <a:gd name="adj" fmla="val 14053"/>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Right Bracket 25"/>
          <p:cNvSpPr/>
          <p:nvPr/>
        </p:nvSpPr>
        <p:spPr>
          <a:xfrm>
            <a:off x="2819400" y="2438400"/>
            <a:ext cx="291362" cy="1600200"/>
          </a:xfrm>
          <a:prstGeom prst="rightBracket">
            <a:avLst>
              <a:gd name="adj" fmla="val 14053"/>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Right Bracket 26"/>
          <p:cNvSpPr/>
          <p:nvPr/>
        </p:nvSpPr>
        <p:spPr>
          <a:xfrm>
            <a:off x="2819400" y="2971800"/>
            <a:ext cx="145681" cy="533400"/>
          </a:xfrm>
          <a:prstGeom prst="rightBracket">
            <a:avLst>
              <a:gd name="adj" fmla="val 14053"/>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8" name="Group 27"/>
          <p:cNvGrpSpPr/>
          <p:nvPr/>
        </p:nvGrpSpPr>
        <p:grpSpPr>
          <a:xfrm>
            <a:off x="-3269" y="6525344"/>
            <a:ext cx="9144000" cy="315190"/>
            <a:chOff x="-3269" y="6525344"/>
            <a:chExt cx="9144000" cy="315190"/>
          </a:xfrm>
        </p:grpSpPr>
        <p:pic>
          <p:nvPicPr>
            <p:cNvPr id="29" name="Picture 28"/>
            <p:cNvPicPr>
              <a:picLocks noChangeAspect="1"/>
            </p:cNvPicPr>
            <p:nvPr/>
          </p:nvPicPr>
          <p:blipFill rotWithShape="1">
            <a:blip r:embed="rId2" cstate="print">
              <a:extLst>
                <a:ext uri="{28A0092B-C50C-407E-A947-70E740481C1C}">
                  <a14:useLocalDpi xmlns:a14="http://schemas.microsoft.com/office/drawing/2010/main" val="0"/>
                </a:ext>
              </a:extLst>
            </a:blip>
            <a:srcRect r="57665"/>
            <a:stretch/>
          </p:blipFill>
          <p:spPr>
            <a:xfrm>
              <a:off x="38300" y="6551009"/>
              <a:ext cx="290073" cy="289525"/>
            </a:xfrm>
            <a:prstGeom prst="rect">
              <a:avLst/>
            </a:prstGeom>
          </p:spPr>
        </p:pic>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98" y="6551009"/>
              <a:ext cx="2304256" cy="289524"/>
            </a:xfrm>
            <a:prstGeom prst="rect">
              <a:avLst/>
            </a:prstGeom>
          </p:spPr>
        </p:pic>
        <p:cxnSp>
          <p:nvCxnSpPr>
            <p:cNvPr id="31" name="Straight Connector 30"/>
            <p:cNvCxnSpPr/>
            <p:nvPr/>
          </p:nvCxnSpPr>
          <p:spPr>
            <a:xfrm>
              <a:off x="-3269" y="6525344"/>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3374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228600"/>
            <a:ext cx="8839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Writing a paper</a:t>
            </a:r>
            <a:endParaRPr lang="en-US" dirty="0"/>
          </a:p>
        </p:txBody>
      </p:sp>
      <p:sp>
        <p:nvSpPr>
          <p:cNvPr id="3" name="TextBox 2"/>
          <p:cNvSpPr txBox="1"/>
          <p:nvPr/>
        </p:nvSpPr>
        <p:spPr>
          <a:xfrm>
            <a:off x="304801" y="914400"/>
            <a:ext cx="8686800" cy="5632311"/>
          </a:xfrm>
          <a:prstGeom prst="rect">
            <a:avLst/>
          </a:prstGeom>
          <a:noFill/>
        </p:spPr>
        <p:txBody>
          <a:bodyPr wrap="square" rtlCol="0">
            <a:spAutoFit/>
          </a:bodyPr>
          <a:lstStyle/>
          <a:p>
            <a:r>
              <a:rPr lang="en-US" b="1" dirty="0" smtClean="0"/>
              <a:t>Establish the </a:t>
            </a:r>
            <a:r>
              <a:rPr lang="en-US" b="1" dirty="0"/>
              <a:t>type of paper: </a:t>
            </a:r>
            <a:r>
              <a:rPr lang="en-US" dirty="0"/>
              <a:t>methodological, key results, exploratory, review, etc</a:t>
            </a:r>
            <a:r>
              <a:rPr lang="en-US" dirty="0" smtClean="0"/>
              <a:t>., and stick to it.</a:t>
            </a:r>
          </a:p>
          <a:p>
            <a:endParaRPr lang="en-US" dirty="0"/>
          </a:p>
          <a:p>
            <a:r>
              <a:rPr lang="en-US" b="1" dirty="0" smtClean="0"/>
              <a:t>The question is critical.  </a:t>
            </a:r>
            <a:r>
              <a:rPr lang="en-US" dirty="0" smtClean="0"/>
              <a:t>What is the question your paper is addressing.  Can you state it in one sentence? </a:t>
            </a:r>
            <a:r>
              <a:rPr lang="en-US" dirty="0"/>
              <a:t>Why </a:t>
            </a:r>
            <a:r>
              <a:rPr lang="en-US" dirty="0" smtClean="0"/>
              <a:t>even write this paper</a:t>
            </a:r>
            <a:r>
              <a:rPr lang="en-US" dirty="0" smtClean="0"/>
              <a:t>?</a:t>
            </a:r>
          </a:p>
          <a:p>
            <a:endParaRPr lang="en-US" dirty="0" smtClean="0"/>
          </a:p>
          <a:p>
            <a:r>
              <a:rPr lang="en-US" b="1" dirty="0" smtClean="0"/>
              <a:t>Understand if you have something of value to </a:t>
            </a:r>
            <a:r>
              <a:rPr lang="en-US" b="1" dirty="0" smtClean="0"/>
              <a:t>report</a:t>
            </a:r>
            <a:r>
              <a:rPr lang="en-US" b="1" dirty="0" smtClean="0"/>
              <a:t>.</a:t>
            </a:r>
            <a:r>
              <a:rPr lang="en-US" dirty="0" smtClean="0"/>
              <a:t>  Ask, what am I adding to the literature (if anything)?  Be hard on yourself with the “so what” question.  If you were never to write the paper, what difference would that make?  </a:t>
            </a:r>
          </a:p>
          <a:p>
            <a:endParaRPr lang="en-US" dirty="0" smtClean="0"/>
          </a:p>
          <a:p>
            <a:r>
              <a:rPr lang="en-US" b="1" dirty="0" smtClean="0"/>
              <a:t>Find your literature </a:t>
            </a:r>
            <a:r>
              <a:rPr lang="en-US" b="1" dirty="0" err="1" smtClean="0"/>
              <a:t>launchpad</a:t>
            </a:r>
            <a:r>
              <a:rPr lang="en-US" b="1" dirty="0" smtClean="0"/>
              <a:t> </a:t>
            </a:r>
            <a:r>
              <a:rPr lang="en-US" dirty="0" smtClean="0"/>
              <a:t>… the “lit review”.  This is not like a thesis lit review, but a review of the foundations on which YOUR work is predicated, and which give legitimacy to the steps you have taken.</a:t>
            </a:r>
          </a:p>
          <a:p>
            <a:endParaRPr lang="en-US" dirty="0" smtClean="0"/>
          </a:p>
          <a:p>
            <a:r>
              <a:rPr lang="en-US" b="1" dirty="0" smtClean="0"/>
              <a:t>Design your STRUCTURE</a:t>
            </a:r>
            <a:r>
              <a:rPr lang="en-US" dirty="0" smtClean="0"/>
              <a:t> – what are the </a:t>
            </a:r>
            <a:r>
              <a:rPr lang="en-US" dirty="0" smtClean="0"/>
              <a:t>essentials </a:t>
            </a:r>
            <a:r>
              <a:rPr lang="en-US" dirty="0" smtClean="0"/>
              <a:t>that have to be in the paper … steps that are necessary to link the logic that underpins the conclusion.</a:t>
            </a:r>
            <a:endParaRPr lang="en-US" b="1" dirty="0" smtClean="0"/>
          </a:p>
          <a:p>
            <a:endParaRPr lang="en-US" dirty="0" smtClean="0"/>
          </a:p>
          <a:p>
            <a:r>
              <a:rPr lang="en-US" b="1" dirty="0" smtClean="0"/>
              <a:t>Decide your STORY</a:t>
            </a:r>
            <a:r>
              <a:rPr lang="en-US" dirty="0" smtClean="0"/>
              <a:t> – sit down with a beer (figuratively), close your eyes, and tell yourself the story from beginning to end.  If you can’t, then figure out what's missing, fix, and start telling the story again.</a:t>
            </a:r>
          </a:p>
        </p:txBody>
      </p:sp>
      <p:grpSp>
        <p:nvGrpSpPr>
          <p:cNvPr id="4" name="Group 3"/>
          <p:cNvGrpSpPr/>
          <p:nvPr/>
        </p:nvGrpSpPr>
        <p:grpSpPr>
          <a:xfrm>
            <a:off x="-3269" y="6525344"/>
            <a:ext cx="9144000" cy="315190"/>
            <a:chOff x="-3269" y="6525344"/>
            <a:chExt cx="9144000" cy="31519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57665"/>
            <a:stretch/>
          </p:blipFill>
          <p:spPr>
            <a:xfrm>
              <a:off x="38300" y="6551009"/>
              <a:ext cx="290073" cy="28952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98" y="6551009"/>
              <a:ext cx="2304256" cy="289524"/>
            </a:xfrm>
            <a:prstGeom prst="rect">
              <a:avLst/>
            </a:prstGeom>
          </p:spPr>
        </p:pic>
        <p:cxnSp>
          <p:nvCxnSpPr>
            <p:cNvPr id="7" name="Straight Connector 6"/>
            <p:cNvCxnSpPr/>
            <p:nvPr/>
          </p:nvCxnSpPr>
          <p:spPr>
            <a:xfrm>
              <a:off x="-3269" y="6525344"/>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2805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228600"/>
            <a:ext cx="8839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Writing a paper</a:t>
            </a:r>
            <a:endParaRPr lang="en-US" dirty="0"/>
          </a:p>
        </p:txBody>
      </p:sp>
      <p:sp>
        <p:nvSpPr>
          <p:cNvPr id="3" name="TextBox 2"/>
          <p:cNvSpPr txBox="1"/>
          <p:nvPr/>
        </p:nvSpPr>
        <p:spPr>
          <a:xfrm>
            <a:off x="304801" y="914400"/>
            <a:ext cx="8686800" cy="4431983"/>
          </a:xfrm>
          <a:prstGeom prst="rect">
            <a:avLst/>
          </a:prstGeom>
          <a:noFill/>
        </p:spPr>
        <p:txBody>
          <a:bodyPr wrap="square" rtlCol="0">
            <a:spAutoFit/>
          </a:bodyPr>
          <a:lstStyle/>
          <a:p>
            <a:r>
              <a:rPr lang="en-US" b="1" dirty="0" smtClean="0"/>
              <a:t>Approaches to writing:</a:t>
            </a:r>
          </a:p>
          <a:p>
            <a:endParaRPr lang="en-US" b="1" dirty="0"/>
          </a:p>
          <a:p>
            <a:pPr marL="285750" indent="-285750">
              <a:spcAft>
                <a:spcPts val="1200"/>
              </a:spcAft>
              <a:buFontTx/>
              <a:buChar char="-"/>
            </a:pPr>
            <a:r>
              <a:rPr lang="en-US" dirty="0"/>
              <a:t>Write to a skeleton: set out the elements and write to fill these.  For example, this is how an IPCC chapter is written.</a:t>
            </a:r>
          </a:p>
          <a:p>
            <a:pPr marL="285750" indent="-285750">
              <a:spcAft>
                <a:spcPts val="1200"/>
              </a:spcAft>
              <a:buFontTx/>
              <a:buChar char="-"/>
            </a:pPr>
            <a:r>
              <a:rPr lang="en-US" dirty="0"/>
              <a:t>Establish the core evidence – figure, results, and write backwards / forwards from there including undertaking additional research as the discussion begins to demand additional evidence</a:t>
            </a:r>
            <a:r>
              <a:rPr lang="en-US" dirty="0" smtClean="0"/>
              <a:t>.  This is how I wrote the SOM methodology paper.</a:t>
            </a:r>
          </a:p>
          <a:p>
            <a:pPr marL="285750" indent="-285750">
              <a:spcAft>
                <a:spcPts val="1200"/>
              </a:spcAft>
              <a:buFontTx/>
              <a:buChar char="-"/>
            </a:pPr>
            <a:r>
              <a:rPr lang="en-US" dirty="0" smtClean="0"/>
              <a:t>Recognize a challenge that warrants attention.  Articulate what that challenge really entails, write it out without the research.  Then go an do the research and adapt to what the results show (not what you want them to show).  This is how I wrote the Climate services paper.</a:t>
            </a:r>
            <a:endParaRPr lang="en-US" dirty="0"/>
          </a:p>
          <a:p>
            <a:pPr marL="285750" indent="-285750">
              <a:spcAft>
                <a:spcPts val="1200"/>
              </a:spcAft>
              <a:buFontTx/>
              <a:buChar char="-"/>
            </a:pPr>
            <a:r>
              <a:rPr lang="en-US" dirty="0"/>
              <a:t>Begin with an idea and see where it goes … works ok in developing a perspective piece, but not advised for basic research results</a:t>
            </a:r>
            <a:r>
              <a:rPr lang="en-US" dirty="0" smtClean="0"/>
              <a:t>.  This is how I wrote the capacity development paper and information ethics papers.</a:t>
            </a:r>
            <a:endParaRPr lang="en-US" dirty="0"/>
          </a:p>
        </p:txBody>
      </p:sp>
      <p:grpSp>
        <p:nvGrpSpPr>
          <p:cNvPr id="4" name="Group 3"/>
          <p:cNvGrpSpPr/>
          <p:nvPr/>
        </p:nvGrpSpPr>
        <p:grpSpPr>
          <a:xfrm>
            <a:off x="-3269" y="6525344"/>
            <a:ext cx="9144000" cy="315190"/>
            <a:chOff x="-3269" y="6525344"/>
            <a:chExt cx="9144000" cy="31519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57665"/>
            <a:stretch/>
          </p:blipFill>
          <p:spPr>
            <a:xfrm>
              <a:off x="38300" y="6551009"/>
              <a:ext cx="290073" cy="28952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98" y="6551009"/>
              <a:ext cx="2304256" cy="289524"/>
            </a:xfrm>
            <a:prstGeom prst="rect">
              <a:avLst/>
            </a:prstGeom>
          </p:spPr>
        </p:pic>
        <p:cxnSp>
          <p:nvCxnSpPr>
            <p:cNvPr id="7" name="Straight Connector 6"/>
            <p:cNvCxnSpPr/>
            <p:nvPr/>
          </p:nvCxnSpPr>
          <p:spPr>
            <a:xfrm>
              <a:off x="-3269" y="6525344"/>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6985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228600"/>
            <a:ext cx="8839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Writing a paper</a:t>
            </a:r>
            <a:endParaRPr lang="en-US" dirty="0"/>
          </a:p>
        </p:txBody>
      </p:sp>
      <p:sp>
        <p:nvSpPr>
          <p:cNvPr id="3" name="TextBox 2"/>
          <p:cNvSpPr txBox="1"/>
          <p:nvPr/>
        </p:nvSpPr>
        <p:spPr>
          <a:xfrm>
            <a:off x="304801" y="914400"/>
            <a:ext cx="8686800" cy="5509200"/>
          </a:xfrm>
          <a:prstGeom prst="rect">
            <a:avLst/>
          </a:prstGeom>
          <a:noFill/>
        </p:spPr>
        <p:txBody>
          <a:bodyPr wrap="square" rtlCol="0">
            <a:spAutoFit/>
          </a:bodyPr>
          <a:lstStyle/>
          <a:p>
            <a:r>
              <a:rPr lang="en-US" b="1" dirty="0" smtClean="0"/>
              <a:t>Writing considerations:</a:t>
            </a:r>
          </a:p>
          <a:p>
            <a:r>
              <a:rPr lang="en-US" dirty="0" smtClean="0"/>
              <a:t>Only cover one main theme … if you have more, write other papers</a:t>
            </a:r>
          </a:p>
          <a:p>
            <a:r>
              <a:rPr lang="en-US" dirty="0" smtClean="0"/>
              <a:t>Say upfront what </a:t>
            </a:r>
            <a:r>
              <a:rPr lang="en-US" dirty="0"/>
              <a:t>you will say, and what you will </a:t>
            </a:r>
            <a:r>
              <a:rPr lang="en-US" u="sng" dirty="0"/>
              <a:t>not</a:t>
            </a:r>
            <a:r>
              <a:rPr lang="en-US" dirty="0"/>
              <a:t> say</a:t>
            </a:r>
          </a:p>
          <a:p>
            <a:r>
              <a:rPr lang="en-US" dirty="0"/>
              <a:t>Hooks, especially opening </a:t>
            </a:r>
            <a:r>
              <a:rPr lang="en-US" dirty="0" smtClean="0"/>
              <a:t>statements, are critical to capturing the reader / reviewer</a:t>
            </a:r>
          </a:p>
          <a:p>
            <a:r>
              <a:rPr lang="en-US" dirty="0" smtClean="0"/>
              <a:t>No extraneous details - every sentence / figure / table is only included to support the story</a:t>
            </a:r>
          </a:p>
          <a:p>
            <a:r>
              <a:rPr lang="en-US" dirty="0" smtClean="0"/>
              <a:t>Simple is strong, but too simple means you open yourself to challenge</a:t>
            </a:r>
            <a:r>
              <a:rPr lang="en-US" dirty="0"/>
              <a:t> </a:t>
            </a:r>
            <a:r>
              <a:rPr lang="en-US" dirty="0" smtClean="0"/>
              <a:t>- anticipate how someone with a vested interest might challenge you</a:t>
            </a:r>
          </a:p>
          <a:p>
            <a:r>
              <a:rPr lang="en-US" dirty="0" smtClean="0"/>
              <a:t>Anticipate how what questions will be raised in peoples minds; either provide them, or proactively state that you’re not going to answer them</a:t>
            </a:r>
          </a:p>
          <a:p>
            <a:r>
              <a:rPr lang="en-US" dirty="0" smtClean="0"/>
              <a:t>Iterate multiple times, </a:t>
            </a:r>
            <a:r>
              <a:rPr lang="en-US" dirty="0" smtClean="0"/>
              <a:t>take </a:t>
            </a:r>
            <a:r>
              <a:rPr lang="en-US" dirty="0" smtClean="0"/>
              <a:t>time </a:t>
            </a:r>
            <a:r>
              <a:rPr lang="en-US" dirty="0" smtClean="0"/>
              <a:t>between </a:t>
            </a:r>
            <a:r>
              <a:rPr lang="en-US" dirty="0" smtClean="0"/>
              <a:t>iterations – you can get too close to the text. </a:t>
            </a:r>
          </a:p>
          <a:p>
            <a:r>
              <a:rPr lang="en-US" dirty="0"/>
              <a:t>Get the text as succinct as possible without losing necessary information.  Readers get easily bored, don’t bore your reader</a:t>
            </a:r>
          </a:p>
          <a:p>
            <a:r>
              <a:rPr lang="en-US" dirty="0" smtClean="0"/>
              <a:t>Share a draft, and be humble about the comments – don’t get defensive.</a:t>
            </a:r>
          </a:p>
          <a:p>
            <a:r>
              <a:rPr lang="en-US" dirty="0" smtClean="0"/>
              <a:t>BEWARE hyperbole and inflation! </a:t>
            </a:r>
          </a:p>
          <a:p>
            <a:r>
              <a:rPr lang="en-US" dirty="0" smtClean="0"/>
              <a:t>Don’t tell people what they already know (which presumes you know the knowledge space of your audience)</a:t>
            </a:r>
          </a:p>
          <a:p>
            <a:r>
              <a:rPr lang="en-US" dirty="0" smtClean="0"/>
              <a:t>Be willing to speculate, trigger unusual thoughts for the reader.  I once had a paragraph on love in a science paper</a:t>
            </a:r>
            <a:r>
              <a:rPr lang="en-US" dirty="0"/>
              <a:t>!  </a:t>
            </a:r>
            <a:r>
              <a:rPr lang="en-US" sz="1400" i="1" dirty="0" smtClean="0"/>
              <a:t>Max-</a:t>
            </a:r>
            <a:r>
              <a:rPr lang="en-US" sz="1400" i="1" dirty="0" err="1" smtClean="0"/>
              <a:t>Neef</a:t>
            </a:r>
            <a:r>
              <a:rPr lang="en-US" sz="1400" i="1" dirty="0" smtClean="0"/>
              <a:t>  </a:t>
            </a:r>
            <a:r>
              <a:rPr lang="en-US" sz="1400" i="1" dirty="0"/>
              <a:t>in his book “Human Scale Development”, provocatively argues that one can read and study everything that is written on the phenomenon of love, but one can never truly understand love without falling in love</a:t>
            </a:r>
            <a:r>
              <a:rPr lang="en-US" sz="1400" i="1" dirty="0" smtClean="0"/>
              <a:t>. </a:t>
            </a:r>
            <a:endParaRPr lang="en-US" sz="1400" i="1" dirty="0"/>
          </a:p>
        </p:txBody>
      </p:sp>
      <p:grpSp>
        <p:nvGrpSpPr>
          <p:cNvPr id="4" name="Group 3"/>
          <p:cNvGrpSpPr/>
          <p:nvPr/>
        </p:nvGrpSpPr>
        <p:grpSpPr>
          <a:xfrm>
            <a:off x="-3269" y="6525344"/>
            <a:ext cx="9144000" cy="315190"/>
            <a:chOff x="-3269" y="6525344"/>
            <a:chExt cx="9144000" cy="31519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57665"/>
            <a:stretch/>
          </p:blipFill>
          <p:spPr>
            <a:xfrm>
              <a:off x="38300" y="6551009"/>
              <a:ext cx="290073" cy="28952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98" y="6551009"/>
              <a:ext cx="2304256" cy="289524"/>
            </a:xfrm>
            <a:prstGeom prst="rect">
              <a:avLst/>
            </a:prstGeom>
          </p:spPr>
        </p:pic>
        <p:cxnSp>
          <p:nvCxnSpPr>
            <p:cNvPr id="7" name="Straight Connector 6"/>
            <p:cNvCxnSpPr/>
            <p:nvPr/>
          </p:nvCxnSpPr>
          <p:spPr>
            <a:xfrm>
              <a:off x="-3269" y="6525344"/>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10208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228600"/>
            <a:ext cx="8839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Reviewing a paper</a:t>
            </a:r>
          </a:p>
          <a:p>
            <a:pPr algn="ctr"/>
            <a:r>
              <a:rPr lang="en-US" dirty="0"/>
              <a:t>http://www.sciencemag.org/careers/2016/09/how-review-paper</a:t>
            </a:r>
          </a:p>
        </p:txBody>
      </p:sp>
      <p:sp>
        <p:nvSpPr>
          <p:cNvPr id="3" name="TextBox 2"/>
          <p:cNvSpPr txBox="1"/>
          <p:nvPr/>
        </p:nvSpPr>
        <p:spPr>
          <a:xfrm>
            <a:off x="304801" y="914400"/>
            <a:ext cx="8686800" cy="5632311"/>
          </a:xfrm>
          <a:prstGeom prst="rect">
            <a:avLst/>
          </a:prstGeom>
          <a:noFill/>
        </p:spPr>
        <p:txBody>
          <a:bodyPr wrap="square" rtlCol="0">
            <a:spAutoFit/>
          </a:bodyPr>
          <a:lstStyle/>
          <a:p>
            <a:r>
              <a:rPr lang="en-US" dirty="0" smtClean="0"/>
              <a:t>You are not out to show how clever you are</a:t>
            </a:r>
          </a:p>
          <a:p>
            <a:endParaRPr lang="en-US" dirty="0"/>
          </a:p>
          <a:p>
            <a:r>
              <a:rPr lang="en-US" dirty="0" smtClean="0"/>
              <a:t>You are not criticizing, you are helping improve the paper by being a filter</a:t>
            </a:r>
          </a:p>
          <a:p>
            <a:endParaRPr lang="en-US" dirty="0"/>
          </a:p>
          <a:p>
            <a:r>
              <a:rPr lang="en-US" dirty="0" smtClean="0"/>
              <a:t>You have a responsibility to TRUTH, to the science, not to the author</a:t>
            </a:r>
          </a:p>
          <a:p>
            <a:endParaRPr lang="en-US" dirty="0"/>
          </a:p>
          <a:p>
            <a:r>
              <a:rPr lang="en-US" dirty="0" smtClean="0"/>
              <a:t>Give credit where due</a:t>
            </a:r>
          </a:p>
          <a:p>
            <a:endParaRPr lang="en-US" dirty="0"/>
          </a:p>
          <a:p>
            <a:r>
              <a:rPr lang="en-US" dirty="0" smtClean="0"/>
              <a:t>If they have done something you think you would like to have </a:t>
            </a:r>
            <a:r>
              <a:rPr lang="en-US" dirty="0" smtClean="0"/>
              <a:t>done yourself, </a:t>
            </a:r>
            <a:r>
              <a:rPr lang="en-US" dirty="0" smtClean="0"/>
              <a:t>don’t let that bias an honest review</a:t>
            </a:r>
          </a:p>
          <a:p>
            <a:endParaRPr lang="en-US" dirty="0"/>
          </a:p>
          <a:p>
            <a:r>
              <a:rPr lang="en-US" dirty="0" smtClean="0"/>
              <a:t>Check assumptions.  Check assumptions.  Check assumptions.  </a:t>
            </a:r>
          </a:p>
          <a:p>
            <a:endParaRPr lang="en-US" dirty="0"/>
          </a:p>
          <a:p>
            <a:r>
              <a:rPr lang="en-US" dirty="0" smtClean="0"/>
              <a:t>Check logic.  Check logic.  Check logic.  Your own logic and the authors.</a:t>
            </a:r>
          </a:p>
          <a:p>
            <a:endParaRPr lang="en-US" dirty="0"/>
          </a:p>
          <a:p>
            <a:r>
              <a:rPr lang="en-US" dirty="0" smtClean="0"/>
              <a:t>Don’t be overly pedantic on grammar.  Don’t try impose your style.</a:t>
            </a:r>
          </a:p>
          <a:p>
            <a:endParaRPr lang="en-US" dirty="0"/>
          </a:p>
          <a:p>
            <a:r>
              <a:rPr lang="en-US" dirty="0" smtClean="0"/>
              <a:t>Work with the author, not against the author.</a:t>
            </a:r>
          </a:p>
          <a:p>
            <a:endParaRPr lang="en-US" dirty="0"/>
          </a:p>
          <a:p>
            <a:r>
              <a:rPr lang="en-US" dirty="0" smtClean="0"/>
              <a:t>Give due diligence to aid the editor in his decision.</a:t>
            </a:r>
          </a:p>
        </p:txBody>
      </p:sp>
      <p:grpSp>
        <p:nvGrpSpPr>
          <p:cNvPr id="4" name="Group 3"/>
          <p:cNvGrpSpPr/>
          <p:nvPr/>
        </p:nvGrpSpPr>
        <p:grpSpPr>
          <a:xfrm>
            <a:off x="-3269" y="6525344"/>
            <a:ext cx="9144000" cy="315190"/>
            <a:chOff x="-3269" y="6525344"/>
            <a:chExt cx="9144000" cy="31519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57665"/>
            <a:stretch/>
          </p:blipFill>
          <p:spPr>
            <a:xfrm>
              <a:off x="38300" y="6551009"/>
              <a:ext cx="290073" cy="28952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98" y="6551009"/>
              <a:ext cx="2304256" cy="289524"/>
            </a:xfrm>
            <a:prstGeom prst="rect">
              <a:avLst/>
            </a:prstGeom>
          </p:spPr>
        </p:pic>
        <p:cxnSp>
          <p:nvCxnSpPr>
            <p:cNvPr id="7" name="Straight Connector 6"/>
            <p:cNvCxnSpPr/>
            <p:nvPr/>
          </p:nvCxnSpPr>
          <p:spPr>
            <a:xfrm>
              <a:off x="-3269" y="6525344"/>
              <a:ext cx="9144000" cy="0"/>
            </a:xfrm>
            <a:prstGeom prst="line">
              <a:avLst/>
            </a:prstGeom>
            <a:ln w="127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009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500"/>
                                        <p:tgtEl>
                                          <p:spTgt spid="3">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animEffect transition="in" filter="fade">
                                      <p:cBhvr>
                                        <p:cTn id="47" dur="500"/>
                                        <p:tgtEl>
                                          <p:spTgt spid="3">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8" end="18"/>
                                            </p:txEl>
                                          </p:spTgt>
                                        </p:tgtEl>
                                        <p:attrNameLst>
                                          <p:attrName>style.visibility</p:attrName>
                                        </p:attrNameLst>
                                      </p:cBhvr>
                                      <p:to>
                                        <p:strVal val="visible"/>
                                      </p:to>
                                    </p:set>
                                    <p:animEffect transition="in" filter="fade">
                                      <p:cBhvr>
                                        <p:cTn id="5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1090</Words>
  <Application>Microsoft Office PowerPoint</Application>
  <PresentationFormat>On-screen Show (4:3)</PresentationFormat>
  <Paragraphs>168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freddy</dc:creator>
  <cp:lastModifiedBy>berbmit</cp:lastModifiedBy>
  <cp:revision>19</cp:revision>
  <dcterms:created xsi:type="dcterms:W3CDTF">2017-05-16T05:13:45Z</dcterms:created>
  <dcterms:modified xsi:type="dcterms:W3CDTF">2017-12-05T08:19:39Z</dcterms:modified>
</cp:coreProperties>
</file>