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2" r:id="rId2"/>
  </p:sldMasterIdLst>
  <p:notesMasterIdLst>
    <p:notesMasterId r:id="rId53"/>
  </p:notesMasterIdLst>
  <p:handoutMasterIdLst>
    <p:handoutMasterId r:id="rId54"/>
  </p:handoutMasterIdLst>
  <p:sldIdLst>
    <p:sldId id="872" r:id="rId3"/>
    <p:sldId id="1025" r:id="rId4"/>
    <p:sldId id="1014" r:id="rId5"/>
    <p:sldId id="1019" r:id="rId6"/>
    <p:sldId id="1016" r:id="rId7"/>
    <p:sldId id="1053" r:id="rId8"/>
    <p:sldId id="1050" r:id="rId9"/>
    <p:sldId id="1046" r:id="rId10"/>
    <p:sldId id="1047" r:id="rId11"/>
    <p:sldId id="1051" r:id="rId12"/>
    <p:sldId id="1048" r:id="rId13"/>
    <p:sldId id="1077" r:id="rId14"/>
    <p:sldId id="1076" r:id="rId15"/>
    <p:sldId id="1078" r:id="rId16"/>
    <p:sldId id="1080" r:id="rId17"/>
    <p:sldId id="1081" r:id="rId18"/>
    <p:sldId id="1079" r:id="rId19"/>
    <p:sldId id="1082" r:id="rId20"/>
    <p:sldId id="1026" r:id="rId21"/>
    <p:sldId id="1052" r:id="rId22"/>
    <p:sldId id="1054" r:id="rId23"/>
    <p:sldId id="1055" r:id="rId24"/>
    <p:sldId id="1030" r:id="rId25"/>
    <p:sldId id="1056" r:id="rId26"/>
    <p:sldId id="1063" r:id="rId27"/>
    <p:sldId id="1064" r:id="rId28"/>
    <p:sldId id="1065" r:id="rId29"/>
    <p:sldId id="1059" r:id="rId30"/>
    <p:sldId id="1066" r:id="rId31"/>
    <p:sldId id="1035" r:id="rId32"/>
    <p:sldId id="1058" r:id="rId33"/>
    <p:sldId id="1067" r:id="rId34"/>
    <p:sldId id="1061" r:id="rId35"/>
    <p:sldId id="1060" r:id="rId36"/>
    <p:sldId id="1062" r:id="rId37"/>
    <p:sldId id="1074" r:id="rId38"/>
    <p:sldId id="1068" r:id="rId39"/>
    <p:sldId id="1012" r:id="rId40"/>
    <p:sldId id="1069" r:id="rId41"/>
    <p:sldId id="918" r:id="rId42"/>
    <p:sldId id="1083" r:id="rId43"/>
    <p:sldId id="1057" r:id="rId44"/>
    <p:sldId id="1085" r:id="rId45"/>
    <p:sldId id="1022" r:id="rId46"/>
    <p:sldId id="1086" r:id="rId47"/>
    <p:sldId id="1087" r:id="rId48"/>
    <p:sldId id="1088" r:id="rId49"/>
    <p:sldId id="932" r:id="rId50"/>
    <p:sldId id="1073" r:id="rId51"/>
    <p:sldId id="1089" r:id="rId52"/>
  </p:sldIdLst>
  <p:sldSz cx="9144000" cy="6858000" type="screen4x3"/>
  <p:notesSz cx="6669088" cy="9926638"/>
  <p:defaultTextStyle>
    <a:defPPr>
      <a:defRPr lang="en-GB"/>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20000"/>
    <a:srgbClr val="00FF00"/>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149" autoAdjust="0"/>
    <p:restoredTop sz="94660"/>
  </p:normalViewPr>
  <p:slideViewPr>
    <p:cSldViewPr>
      <p:cViewPr varScale="1">
        <p:scale>
          <a:sx n="101" d="100"/>
          <a:sy n="101" d="100"/>
        </p:scale>
        <p:origin x="-1158" y="-90"/>
      </p:cViewPr>
      <p:guideLst>
        <p:guide orient="horz" pos="2160"/>
        <p:guide pos="2880"/>
      </p:guideLst>
    </p:cSldViewPr>
  </p:slideViewPr>
  <p:notesTextViewPr>
    <p:cViewPr>
      <p:scale>
        <a:sx n="100" d="100"/>
        <a:sy n="100" d="100"/>
      </p:scale>
      <p:origin x="0" y="0"/>
    </p:cViewPr>
  </p:notesTextViewPr>
  <p:sorterViewPr>
    <p:cViewPr>
      <p:scale>
        <a:sx n="60" d="100"/>
        <a:sy n="6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24.wmf"/><Relationship Id="rId2" Type="http://schemas.openxmlformats.org/officeDocument/2006/relationships/image" Target="../media/image23.wmf"/><Relationship Id="rId1" Type="http://schemas.openxmlformats.org/officeDocument/2006/relationships/image" Target="../media/image22.wmf"/><Relationship Id="rId5" Type="http://schemas.openxmlformats.org/officeDocument/2006/relationships/image" Target="../media/image26.wmf"/><Relationship Id="rId4" Type="http://schemas.openxmlformats.org/officeDocument/2006/relationships/image" Target="../media/image25.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46.png"/></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40770"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1440771" name="Rectangle 3"/>
          <p:cNvSpPr>
            <a:spLocks noGrp="1" noChangeArrowheads="1"/>
          </p:cNvSpPr>
          <p:nvPr>
            <p:ph type="dt" sz="quarter"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1440772" name="Rectangle 4"/>
          <p:cNvSpPr>
            <a:spLocks noGrp="1" noChangeArrowheads="1"/>
          </p:cNvSpPr>
          <p:nvPr>
            <p:ph type="ftr" sz="quarter" idx="2"/>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1440773" name="Rectangle 5"/>
          <p:cNvSpPr>
            <a:spLocks noGrp="1" noChangeArrowheads="1"/>
          </p:cNvSpPr>
          <p:nvPr>
            <p:ph type="sldNum" sz="quarter" idx="3"/>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226CBF8E-F135-4380-9560-45E4035E47F1}" type="slidenum">
              <a:rPr lang="en-GB"/>
              <a:pPr>
                <a:defRPr/>
              </a:pPr>
              <a:t>‹#›</a:t>
            </a:fld>
            <a:endParaRPr lang="en-GB"/>
          </a:p>
        </p:txBody>
      </p:sp>
    </p:spTree>
    <p:extLst>
      <p:ext uri="{BB962C8B-B14F-4D97-AF65-F5344CB8AC3E}">
        <p14:creationId xmlns:p14="http://schemas.microsoft.com/office/powerpoint/2010/main" val="366419231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34498" name="Rectangle 2"/>
          <p:cNvSpPr>
            <a:spLocks noGrp="1" noChangeArrowheads="1"/>
          </p:cNvSpPr>
          <p:nvPr>
            <p:ph type="hdr" sz="quarter"/>
          </p:nvPr>
        </p:nvSpPr>
        <p:spPr bwMode="auto">
          <a:xfrm>
            <a:off x="0" y="0"/>
            <a:ext cx="2890838"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vl1pPr>
          </a:lstStyle>
          <a:p>
            <a:pPr>
              <a:defRPr/>
            </a:pPr>
            <a:endParaRPr lang="en-GB"/>
          </a:p>
        </p:txBody>
      </p:sp>
      <p:sp>
        <p:nvSpPr>
          <p:cNvPr id="234499" name="Rectangle 3"/>
          <p:cNvSpPr>
            <a:spLocks noGrp="1" noChangeArrowheads="1"/>
          </p:cNvSpPr>
          <p:nvPr>
            <p:ph type="dt" idx="1"/>
          </p:nvPr>
        </p:nvSpPr>
        <p:spPr bwMode="auto">
          <a:xfrm>
            <a:off x="3776663" y="0"/>
            <a:ext cx="2890837"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vl1pPr>
          </a:lstStyle>
          <a:p>
            <a:pPr>
              <a:defRPr/>
            </a:pPr>
            <a:endParaRPr lang="en-GB"/>
          </a:p>
        </p:txBody>
      </p:sp>
      <p:sp>
        <p:nvSpPr>
          <p:cNvPr id="73732" name="Rectangle 4"/>
          <p:cNvSpPr>
            <a:spLocks noGrp="1" noRot="1" noChangeAspect="1" noChangeArrowheads="1" noTextEdit="1"/>
          </p:cNvSpPr>
          <p:nvPr>
            <p:ph type="sldImg" idx="2"/>
          </p:nvPr>
        </p:nvSpPr>
        <p:spPr bwMode="auto">
          <a:xfrm>
            <a:off x="854075" y="744538"/>
            <a:ext cx="4962525" cy="3722687"/>
          </a:xfrm>
          <a:prstGeom prst="rect">
            <a:avLst/>
          </a:prstGeom>
          <a:noFill/>
          <a:ln w="9525">
            <a:solidFill>
              <a:srgbClr val="000000"/>
            </a:solidFill>
            <a:miter lim="800000"/>
            <a:headEnd/>
            <a:tailEnd/>
          </a:ln>
        </p:spPr>
      </p:sp>
      <p:sp>
        <p:nvSpPr>
          <p:cNvPr id="234501" name="Rectangle 5"/>
          <p:cNvSpPr>
            <a:spLocks noGrp="1" noChangeArrowheads="1"/>
          </p:cNvSpPr>
          <p:nvPr>
            <p:ph type="body" sz="quarter" idx="3"/>
          </p:nvPr>
        </p:nvSpPr>
        <p:spPr bwMode="auto">
          <a:xfrm>
            <a:off x="666750" y="4716463"/>
            <a:ext cx="5335588" cy="44672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234502" name="Rectangle 6"/>
          <p:cNvSpPr>
            <a:spLocks noGrp="1" noChangeArrowheads="1"/>
          </p:cNvSpPr>
          <p:nvPr>
            <p:ph type="ftr" sz="quarter" idx="4"/>
          </p:nvPr>
        </p:nvSpPr>
        <p:spPr bwMode="auto">
          <a:xfrm>
            <a:off x="0" y="9428163"/>
            <a:ext cx="2890838"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vl1pPr>
          </a:lstStyle>
          <a:p>
            <a:pPr>
              <a:defRPr/>
            </a:pPr>
            <a:endParaRPr lang="en-GB"/>
          </a:p>
        </p:txBody>
      </p:sp>
      <p:sp>
        <p:nvSpPr>
          <p:cNvPr id="234503" name="Rectangle 7"/>
          <p:cNvSpPr>
            <a:spLocks noGrp="1" noChangeArrowheads="1"/>
          </p:cNvSpPr>
          <p:nvPr>
            <p:ph type="sldNum" sz="quarter" idx="5"/>
          </p:nvPr>
        </p:nvSpPr>
        <p:spPr bwMode="auto">
          <a:xfrm>
            <a:off x="3776663" y="9428163"/>
            <a:ext cx="2890837"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pPr>
              <a:defRPr/>
            </a:pPr>
            <a:fld id="{D3A2059B-5872-4FA9-A03F-8E55C55C7DF4}" type="slidenum">
              <a:rPr lang="en-GB"/>
              <a:pPr>
                <a:defRPr/>
              </a:pPr>
              <a:t>‹#›</a:t>
            </a:fld>
            <a:endParaRPr lang="en-GB"/>
          </a:p>
        </p:txBody>
      </p:sp>
    </p:spTree>
    <p:extLst>
      <p:ext uri="{BB962C8B-B14F-4D97-AF65-F5344CB8AC3E}">
        <p14:creationId xmlns:p14="http://schemas.microsoft.com/office/powerpoint/2010/main" val="3287891744"/>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p>
            <a:fld id="{A91B1345-9F24-4D16-92BA-80CB26FD614F}" type="slidenum">
              <a:rPr lang="en-GB" smtClean="0"/>
              <a:pPr/>
              <a:t>1</a:t>
            </a:fld>
            <a:endParaRPr lang="en-GB" smtClean="0"/>
          </a:p>
        </p:txBody>
      </p:sp>
      <p:sp>
        <p:nvSpPr>
          <p:cNvPr id="74755" name="Rectangle 2"/>
          <p:cNvSpPr>
            <a:spLocks noGrp="1" noRot="1" noChangeAspect="1" noChangeArrowheads="1" noTextEdit="1"/>
          </p:cNvSpPr>
          <p:nvPr>
            <p:ph type="sldImg"/>
          </p:nvPr>
        </p:nvSpPr>
        <p:spPr>
          <a:ln/>
        </p:spPr>
      </p:sp>
      <p:sp>
        <p:nvSpPr>
          <p:cNvPr id="7475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ln/>
        </p:spPr>
      </p:sp>
      <p:sp>
        <p:nvSpPr>
          <p:cNvPr id="94211" name="Notes Placeholder 2"/>
          <p:cNvSpPr>
            <a:spLocks noGrp="1"/>
          </p:cNvSpPr>
          <p:nvPr>
            <p:ph type="body" idx="1"/>
          </p:nvPr>
        </p:nvSpPr>
        <p:spPr>
          <a:noFill/>
          <a:ln/>
        </p:spPr>
        <p:txBody>
          <a:bodyPr/>
          <a:lstStyle/>
          <a:p>
            <a:endParaRPr lang="en-US" smtClean="0"/>
          </a:p>
        </p:txBody>
      </p:sp>
      <p:sp>
        <p:nvSpPr>
          <p:cNvPr id="94212" name="Slide Number Placeholder 3"/>
          <p:cNvSpPr>
            <a:spLocks noGrp="1"/>
          </p:cNvSpPr>
          <p:nvPr>
            <p:ph type="sldNum" sz="quarter" idx="5"/>
          </p:nvPr>
        </p:nvSpPr>
        <p:spPr>
          <a:noFill/>
        </p:spPr>
        <p:txBody>
          <a:bodyPr/>
          <a:lstStyle/>
          <a:p>
            <a:fld id="{321548A7-F49A-4BB5-AB0E-C16A2DD76C22}" type="slidenum">
              <a:rPr lang="en-GB" smtClean="0"/>
              <a:pPr/>
              <a:t>23</a:t>
            </a:fld>
            <a:endParaRPr lang="en-GB"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Slide Image Placeholder 1"/>
          <p:cNvSpPr>
            <a:spLocks noGrp="1" noRot="1" noChangeAspect="1" noTextEdit="1"/>
          </p:cNvSpPr>
          <p:nvPr>
            <p:ph type="sldImg"/>
          </p:nvPr>
        </p:nvSpPr>
        <p:spPr>
          <a:xfrm>
            <a:off x="854075" y="744538"/>
            <a:ext cx="4960938" cy="3722687"/>
          </a:xfrm>
          <a:ln/>
        </p:spPr>
      </p:sp>
      <p:sp>
        <p:nvSpPr>
          <p:cNvPr id="57347" name="Notes Placeholder 2"/>
          <p:cNvSpPr>
            <a:spLocks noGrp="1"/>
          </p:cNvSpPr>
          <p:nvPr>
            <p:ph type="body" idx="1"/>
          </p:nvPr>
        </p:nvSpPr>
        <p:spPr>
          <a:noFill/>
          <a:ln/>
        </p:spPr>
        <p:txBody>
          <a:bodyPr/>
          <a:lstStyle/>
          <a:p>
            <a:endParaRPr lang="en-US" smtClean="0"/>
          </a:p>
        </p:txBody>
      </p:sp>
      <p:sp>
        <p:nvSpPr>
          <p:cNvPr id="57348" name="Slide Number Placeholder 3"/>
          <p:cNvSpPr>
            <a:spLocks noGrp="1"/>
          </p:cNvSpPr>
          <p:nvPr>
            <p:ph type="sldNum" sz="quarter" idx="5"/>
          </p:nvPr>
        </p:nvSpPr>
        <p:spPr>
          <a:noFill/>
        </p:spPr>
        <p:txBody>
          <a:bodyPr/>
          <a:lstStyle/>
          <a:p>
            <a:fld id="{8F94A672-EA3B-4AF9-B1F8-00648C6B4414}" type="slidenum">
              <a:rPr lang="en-GB" smtClean="0"/>
              <a:pPr/>
              <a:t>24</a:t>
            </a:fld>
            <a:endParaRPr lang="en-GB" smtClean="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Slide Image Placeholder 1"/>
          <p:cNvSpPr>
            <a:spLocks noGrp="1" noRot="1" noChangeAspect="1" noTextEdit="1"/>
          </p:cNvSpPr>
          <p:nvPr>
            <p:ph type="sldImg"/>
          </p:nvPr>
        </p:nvSpPr>
        <p:spPr>
          <a:xfrm>
            <a:off x="854075" y="744538"/>
            <a:ext cx="4960938" cy="3722687"/>
          </a:xfrm>
          <a:ln/>
        </p:spPr>
      </p:sp>
      <p:sp>
        <p:nvSpPr>
          <p:cNvPr id="58371" name="Notes Placeholder 2"/>
          <p:cNvSpPr>
            <a:spLocks noGrp="1"/>
          </p:cNvSpPr>
          <p:nvPr>
            <p:ph type="body" idx="1"/>
          </p:nvPr>
        </p:nvSpPr>
        <p:spPr>
          <a:noFill/>
          <a:ln/>
        </p:spPr>
        <p:txBody>
          <a:bodyPr/>
          <a:lstStyle/>
          <a:p>
            <a:pPr eaLnBrk="1" hangingPunct="1"/>
            <a:endParaRPr lang="en-US" smtClean="0"/>
          </a:p>
        </p:txBody>
      </p:sp>
      <p:sp>
        <p:nvSpPr>
          <p:cNvPr id="58372" name="Slide Number Placeholder 3"/>
          <p:cNvSpPr>
            <a:spLocks noGrp="1"/>
          </p:cNvSpPr>
          <p:nvPr>
            <p:ph type="sldNum" sz="quarter" idx="5"/>
          </p:nvPr>
        </p:nvSpPr>
        <p:spPr>
          <a:noFill/>
        </p:spPr>
        <p:txBody>
          <a:bodyPr/>
          <a:lstStyle/>
          <a:p>
            <a:fld id="{36FA62C5-BD24-4413-95B1-77D899233D8E}" type="slidenum">
              <a:rPr lang="en-GB" smtClean="0"/>
              <a:pPr/>
              <a:t>25</a:t>
            </a:fld>
            <a:endParaRPr lang="en-GB"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Slide Image Placeholder 1"/>
          <p:cNvSpPr>
            <a:spLocks noGrp="1" noRot="1" noChangeAspect="1" noTextEdit="1"/>
          </p:cNvSpPr>
          <p:nvPr>
            <p:ph type="sldImg"/>
          </p:nvPr>
        </p:nvSpPr>
        <p:spPr>
          <a:xfrm>
            <a:off x="854075" y="744538"/>
            <a:ext cx="4960938" cy="3722687"/>
          </a:xfrm>
          <a:ln/>
        </p:spPr>
      </p:sp>
      <p:sp>
        <p:nvSpPr>
          <p:cNvPr id="59395" name="Notes Placeholder 2"/>
          <p:cNvSpPr>
            <a:spLocks noGrp="1"/>
          </p:cNvSpPr>
          <p:nvPr>
            <p:ph type="body" idx="1"/>
          </p:nvPr>
        </p:nvSpPr>
        <p:spPr>
          <a:noFill/>
          <a:ln/>
        </p:spPr>
        <p:txBody>
          <a:bodyPr/>
          <a:lstStyle/>
          <a:p>
            <a:pPr eaLnBrk="1" hangingPunct="1"/>
            <a:endParaRPr lang="en-US" smtClean="0"/>
          </a:p>
        </p:txBody>
      </p:sp>
      <p:sp>
        <p:nvSpPr>
          <p:cNvPr id="59396" name="Slide Number Placeholder 3"/>
          <p:cNvSpPr>
            <a:spLocks noGrp="1"/>
          </p:cNvSpPr>
          <p:nvPr>
            <p:ph type="sldNum" sz="quarter" idx="5"/>
          </p:nvPr>
        </p:nvSpPr>
        <p:spPr>
          <a:noFill/>
        </p:spPr>
        <p:txBody>
          <a:bodyPr/>
          <a:lstStyle/>
          <a:p>
            <a:fld id="{B07FDBAE-2F21-4716-83C0-B1895CF077BF}" type="slidenum">
              <a:rPr lang="en-GB" smtClean="0"/>
              <a:pPr/>
              <a:t>26</a:t>
            </a:fld>
            <a:endParaRPr lang="en-GB"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DC11A680-01A5-418D-AC98-189E0205341C}" type="slidenum">
              <a:rPr lang="en-GB" smtClean="0"/>
              <a:pPr/>
              <a:t>27</a:t>
            </a:fld>
            <a:endParaRPr lang="en-GB" smtClean="0"/>
          </a:p>
        </p:txBody>
      </p:sp>
      <p:sp>
        <p:nvSpPr>
          <p:cNvPr id="62467" name="Rectangle 2"/>
          <p:cNvSpPr>
            <a:spLocks noGrp="1" noRot="1" noChangeAspect="1" noChangeArrowheads="1" noTextEdit="1"/>
          </p:cNvSpPr>
          <p:nvPr>
            <p:ph type="sldImg"/>
          </p:nvPr>
        </p:nvSpPr>
        <p:spPr>
          <a:xfrm>
            <a:off x="854075" y="744538"/>
            <a:ext cx="4960938" cy="3722687"/>
          </a:xfrm>
          <a:ln/>
        </p:spPr>
      </p:sp>
      <p:sp>
        <p:nvSpPr>
          <p:cNvPr id="62468" name="Rectangle 3"/>
          <p:cNvSpPr>
            <a:spLocks noGrp="1" noChangeArrowheads="1"/>
          </p:cNvSpPr>
          <p:nvPr>
            <p:ph type="body" idx="1"/>
          </p:nvPr>
        </p:nvSpPr>
        <p:spPr>
          <a:noFill/>
          <a:ln/>
        </p:spPr>
        <p:txBody>
          <a:bodyPr/>
          <a:lstStyle/>
          <a:p>
            <a:pPr eaLnBrk="1" hangingPunct="1"/>
            <a:r>
              <a:rPr lang="en-GB" smtClean="0"/>
              <a:t>Nitrogen and Argon are not reactive, whereas Oxygen is (e.g., rusting of iron)</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Slide Image Placeholder 1"/>
          <p:cNvSpPr>
            <a:spLocks noGrp="1" noRot="1" noChangeAspect="1" noTextEdit="1"/>
          </p:cNvSpPr>
          <p:nvPr>
            <p:ph type="sldImg"/>
          </p:nvPr>
        </p:nvSpPr>
        <p:spPr>
          <a:xfrm>
            <a:off x="854075" y="744538"/>
            <a:ext cx="4960938" cy="3722687"/>
          </a:xfrm>
          <a:ln/>
        </p:spPr>
      </p:sp>
      <p:sp>
        <p:nvSpPr>
          <p:cNvPr id="64515" name="Notes Placeholder 2"/>
          <p:cNvSpPr>
            <a:spLocks noGrp="1"/>
          </p:cNvSpPr>
          <p:nvPr>
            <p:ph type="body" idx="1"/>
          </p:nvPr>
        </p:nvSpPr>
        <p:spPr>
          <a:noFill/>
          <a:ln/>
        </p:spPr>
        <p:txBody>
          <a:bodyPr/>
          <a:lstStyle/>
          <a:p>
            <a:pPr eaLnBrk="1" hangingPunct="1"/>
            <a:endParaRPr lang="en-US" smtClean="0"/>
          </a:p>
        </p:txBody>
      </p:sp>
      <p:sp>
        <p:nvSpPr>
          <p:cNvPr id="64516" name="Slide Number Placeholder 3"/>
          <p:cNvSpPr>
            <a:spLocks noGrp="1"/>
          </p:cNvSpPr>
          <p:nvPr>
            <p:ph type="sldNum" sz="quarter" idx="5"/>
          </p:nvPr>
        </p:nvSpPr>
        <p:spPr>
          <a:noFill/>
        </p:spPr>
        <p:txBody>
          <a:bodyPr/>
          <a:lstStyle/>
          <a:p>
            <a:fld id="{8E8F081C-E7E2-4415-850F-8211A1B7DBE8}" type="slidenum">
              <a:rPr lang="en-GB" smtClean="0"/>
              <a:pPr/>
              <a:t>28</a:t>
            </a:fld>
            <a:endParaRPr lang="en-GB"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Slide Image Placeholder 1"/>
          <p:cNvSpPr>
            <a:spLocks noGrp="1" noRot="1" noChangeAspect="1" noTextEdit="1"/>
          </p:cNvSpPr>
          <p:nvPr>
            <p:ph type="sldImg"/>
          </p:nvPr>
        </p:nvSpPr>
        <p:spPr>
          <a:ln/>
        </p:spPr>
      </p:sp>
      <p:sp>
        <p:nvSpPr>
          <p:cNvPr id="95235" name="Notes Placeholder 2"/>
          <p:cNvSpPr>
            <a:spLocks noGrp="1"/>
          </p:cNvSpPr>
          <p:nvPr>
            <p:ph type="body" idx="1"/>
          </p:nvPr>
        </p:nvSpPr>
        <p:spPr>
          <a:noFill/>
          <a:ln/>
        </p:spPr>
        <p:txBody>
          <a:bodyPr/>
          <a:lstStyle/>
          <a:p>
            <a:endParaRPr lang="en-US" smtClean="0"/>
          </a:p>
        </p:txBody>
      </p:sp>
      <p:sp>
        <p:nvSpPr>
          <p:cNvPr id="95236" name="Slide Number Placeholder 3"/>
          <p:cNvSpPr>
            <a:spLocks noGrp="1"/>
          </p:cNvSpPr>
          <p:nvPr>
            <p:ph type="sldNum" sz="quarter" idx="5"/>
          </p:nvPr>
        </p:nvSpPr>
        <p:spPr>
          <a:noFill/>
        </p:spPr>
        <p:txBody>
          <a:bodyPr/>
          <a:lstStyle/>
          <a:p>
            <a:fld id="{5A4842BB-4CAF-4738-A922-8F97082C3169}" type="slidenum">
              <a:rPr lang="en-GB" smtClean="0"/>
              <a:pPr/>
              <a:t>30</a:t>
            </a:fld>
            <a:endParaRPr lang="en-GB"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Slide Image Placeholder 1"/>
          <p:cNvSpPr>
            <a:spLocks noGrp="1" noRot="1" noChangeAspect="1" noTextEdit="1"/>
          </p:cNvSpPr>
          <p:nvPr>
            <p:ph type="sldImg"/>
          </p:nvPr>
        </p:nvSpPr>
        <p:spPr>
          <a:xfrm>
            <a:off x="854075" y="744538"/>
            <a:ext cx="4960938" cy="3722687"/>
          </a:xfrm>
          <a:ln/>
        </p:spPr>
      </p:sp>
      <p:sp>
        <p:nvSpPr>
          <p:cNvPr id="94211" name="Notes Placeholder 2"/>
          <p:cNvSpPr>
            <a:spLocks noGrp="1"/>
          </p:cNvSpPr>
          <p:nvPr>
            <p:ph type="body" idx="1"/>
          </p:nvPr>
        </p:nvSpPr>
        <p:spPr>
          <a:noFill/>
          <a:ln/>
        </p:spPr>
        <p:txBody>
          <a:bodyPr/>
          <a:lstStyle/>
          <a:p>
            <a:pPr eaLnBrk="1" hangingPunct="1"/>
            <a:endParaRPr lang="en-US" smtClean="0"/>
          </a:p>
        </p:txBody>
      </p:sp>
      <p:sp>
        <p:nvSpPr>
          <p:cNvPr id="94212" name="Slide Number Placeholder 3"/>
          <p:cNvSpPr>
            <a:spLocks noGrp="1"/>
          </p:cNvSpPr>
          <p:nvPr>
            <p:ph type="sldNum" sz="quarter" idx="5"/>
          </p:nvPr>
        </p:nvSpPr>
        <p:spPr>
          <a:noFill/>
        </p:spPr>
        <p:txBody>
          <a:bodyPr/>
          <a:lstStyle/>
          <a:p>
            <a:fld id="{937BF3A3-5D42-44B0-8A31-02F6DA1676BF}" type="slidenum">
              <a:rPr lang="en-GB" smtClean="0"/>
              <a:pPr/>
              <a:t>31</a:t>
            </a:fld>
            <a:endParaRPr lang="en-GB"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7"/>
          <p:cNvSpPr>
            <a:spLocks noGrp="1" noChangeArrowheads="1"/>
          </p:cNvSpPr>
          <p:nvPr>
            <p:ph type="sldNum" sz="quarter" idx="5"/>
          </p:nvPr>
        </p:nvSpPr>
        <p:spPr>
          <a:noFill/>
        </p:spPr>
        <p:txBody>
          <a:bodyPr/>
          <a:lstStyle/>
          <a:p>
            <a:fld id="{FEC270EF-F965-41D1-9E4A-403C6A6F5C35}" type="slidenum">
              <a:rPr lang="en-GB" smtClean="0"/>
              <a:pPr/>
              <a:t>33</a:t>
            </a:fld>
            <a:endParaRPr lang="en-GB" smtClean="0"/>
          </a:p>
        </p:txBody>
      </p:sp>
      <p:sp>
        <p:nvSpPr>
          <p:cNvPr id="63491" name="Rectangle 2"/>
          <p:cNvSpPr>
            <a:spLocks noGrp="1" noRot="1" noChangeAspect="1" noChangeArrowheads="1" noTextEdit="1"/>
          </p:cNvSpPr>
          <p:nvPr>
            <p:ph type="sldImg"/>
          </p:nvPr>
        </p:nvSpPr>
        <p:spPr>
          <a:xfrm>
            <a:off x="852488" y="744538"/>
            <a:ext cx="4964112" cy="3724275"/>
          </a:xfrm>
          <a:ln/>
        </p:spPr>
      </p:sp>
      <p:sp>
        <p:nvSpPr>
          <p:cNvPr id="63492" name="Rectangle 3"/>
          <p:cNvSpPr>
            <a:spLocks noGrp="1" noChangeArrowheads="1"/>
          </p:cNvSpPr>
          <p:nvPr>
            <p:ph type="body" idx="1"/>
          </p:nvPr>
        </p:nvSpPr>
        <p:spPr>
          <a:noFill/>
          <a:ln/>
        </p:spPr>
        <p:txBody>
          <a:bodyPr/>
          <a:lstStyle/>
          <a:p>
            <a:pPr eaLnBrk="1" hangingPunct="1"/>
            <a:r>
              <a:rPr lang="en-GB" smtClean="0"/>
              <a:t>How do we know that humans are contributing to climate change?</a:t>
            </a:r>
          </a:p>
          <a:p>
            <a:pPr eaLnBrk="1" hangingPunct="1"/>
            <a:r>
              <a:rPr lang="en-GB" smtClean="0"/>
              <a:t>We know that the climate is affected naturally by variations in the sun’s output and also by the eruption of volcanoes. This graph compares observed global mean temperature changes since 1860 with the results of climate model simulations of past climate. In these simulations, only natural factors are included. We can see that the agreement isn’t very good. </a:t>
            </a:r>
          </a:p>
          <a:p>
            <a:pPr eaLnBrk="1" hangingPunct="1"/>
            <a:endParaRPr lang="en-GB" smtClean="0"/>
          </a:p>
          <a:p>
            <a:pPr eaLnBrk="1" hangingPunct="1"/>
            <a:r>
              <a:rPr lang="en-GB" smtClean="0"/>
              <a:t>This graph shows what happens to the agreement when we include natural and man-made effects. The agreement is much better, this is compelling evidence for the fact that humans are contributing to climate change.</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p>
            <a:fld id="{7C70B0CB-B6FB-4615-B889-6E21A8D6D74F}" type="slidenum">
              <a:rPr lang="en-GB" smtClean="0"/>
              <a:pPr/>
              <a:t>34</a:t>
            </a:fld>
            <a:endParaRPr lang="en-GB" smtClean="0"/>
          </a:p>
        </p:txBody>
      </p:sp>
      <p:sp>
        <p:nvSpPr>
          <p:cNvPr id="62467" name="Rectangle 2"/>
          <p:cNvSpPr>
            <a:spLocks noGrp="1" noRot="1" noChangeAspect="1" noChangeArrowheads="1" noTextEdit="1"/>
          </p:cNvSpPr>
          <p:nvPr>
            <p:ph type="sldImg"/>
          </p:nvPr>
        </p:nvSpPr>
        <p:spPr>
          <a:xfrm>
            <a:off x="854075" y="744538"/>
            <a:ext cx="4960938" cy="3722687"/>
          </a:xfrm>
          <a:ln/>
        </p:spPr>
      </p:sp>
      <p:sp>
        <p:nvSpPr>
          <p:cNvPr id="6246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ln/>
        </p:spPr>
      </p:sp>
      <p:sp>
        <p:nvSpPr>
          <p:cNvPr id="77827" name="Notes Placeholder 2"/>
          <p:cNvSpPr>
            <a:spLocks noGrp="1"/>
          </p:cNvSpPr>
          <p:nvPr>
            <p:ph type="body" idx="1"/>
          </p:nvPr>
        </p:nvSpPr>
        <p:spPr>
          <a:noFill/>
          <a:ln/>
        </p:spPr>
        <p:txBody>
          <a:bodyPr/>
          <a:lstStyle/>
          <a:p>
            <a:endParaRPr lang="en-US" smtClean="0"/>
          </a:p>
        </p:txBody>
      </p:sp>
      <p:sp>
        <p:nvSpPr>
          <p:cNvPr id="77828" name="Slide Number Placeholder 3"/>
          <p:cNvSpPr>
            <a:spLocks noGrp="1"/>
          </p:cNvSpPr>
          <p:nvPr>
            <p:ph type="sldNum" sz="quarter" idx="5"/>
          </p:nvPr>
        </p:nvSpPr>
        <p:spPr>
          <a:noFill/>
        </p:spPr>
        <p:txBody>
          <a:bodyPr/>
          <a:lstStyle/>
          <a:p>
            <a:fld id="{0B53231F-14F4-445A-AA0D-FF2F6F6D24D8}" type="slidenum">
              <a:rPr lang="sv-SE" altLang="sv-SE" smtClean="0">
                <a:solidFill>
                  <a:srgbClr val="000000"/>
                </a:solidFill>
              </a:rPr>
              <a:pPr/>
              <a:t>2</a:t>
            </a:fld>
            <a:endParaRPr lang="sv-SE" altLang="sv-SE" smtClean="0">
              <a:solidFill>
                <a:srgbClr val="000000"/>
              </a:solidFil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p>
            <a:fld id="{5CD49A04-377A-4C01-BDA9-A3FB8A7646F8}" type="slidenum">
              <a:rPr lang="en-GB" smtClean="0"/>
              <a:pPr/>
              <a:t>35</a:t>
            </a:fld>
            <a:endParaRPr lang="en-GB" smtClean="0"/>
          </a:p>
        </p:txBody>
      </p:sp>
      <p:sp>
        <p:nvSpPr>
          <p:cNvPr id="64515" name="Rectangle 2"/>
          <p:cNvSpPr>
            <a:spLocks noGrp="1" noRot="1" noChangeAspect="1" noChangeArrowheads="1" noTextEdit="1"/>
          </p:cNvSpPr>
          <p:nvPr>
            <p:ph type="sldImg"/>
          </p:nvPr>
        </p:nvSpPr>
        <p:spPr>
          <a:xfrm>
            <a:off x="854075" y="744538"/>
            <a:ext cx="4960938" cy="3722687"/>
          </a:xfrm>
          <a:ln/>
        </p:spPr>
      </p:sp>
      <p:sp>
        <p:nvSpPr>
          <p:cNvPr id="64516"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36</a:t>
            </a:fld>
            <a:endParaRPr lang="en-GB"/>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81351014-0937-4126-81E1-0179E6C16F35}" type="slidenum">
              <a:rPr lang="en-GB" smtClean="0"/>
              <a:pPr/>
              <a:t>37</a:t>
            </a:fld>
            <a:endParaRPr lang="en-GB"/>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7"/>
          <p:cNvSpPr>
            <a:spLocks noGrp="1" noChangeArrowheads="1"/>
          </p:cNvSpPr>
          <p:nvPr>
            <p:ph type="sldNum" sz="quarter" idx="5"/>
          </p:nvPr>
        </p:nvSpPr>
        <p:spPr>
          <a:noFill/>
        </p:spPr>
        <p:txBody>
          <a:bodyPr/>
          <a:lstStyle/>
          <a:p>
            <a:fld id="{BE0B9D6A-7E21-45E2-901B-8042C33D8618}" type="slidenum">
              <a:rPr lang="en-GB" smtClean="0">
                <a:solidFill>
                  <a:srgbClr val="000000"/>
                </a:solidFill>
              </a:rPr>
              <a:pPr/>
              <a:t>38</a:t>
            </a:fld>
            <a:endParaRPr lang="en-GB" smtClean="0">
              <a:solidFill>
                <a:srgbClr val="000000"/>
              </a:solidFill>
            </a:endParaRPr>
          </a:p>
        </p:txBody>
      </p:sp>
      <p:sp>
        <p:nvSpPr>
          <p:cNvPr id="75779" name="Rectangle 7"/>
          <p:cNvSpPr txBox="1">
            <a:spLocks noGrp="1" noChangeArrowheads="1"/>
          </p:cNvSpPr>
          <p:nvPr/>
        </p:nvSpPr>
        <p:spPr bwMode="auto">
          <a:xfrm>
            <a:off x="3778250" y="9428163"/>
            <a:ext cx="2889250" cy="496887"/>
          </a:xfrm>
          <a:prstGeom prst="rect">
            <a:avLst/>
          </a:prstGeom>
          <a:noFill/>
          <a:ln w="9525">
            <a:noFill/>
            <a:miter lim="800000"/>
            <a:headEnd/>
            <a:tailEnd/>
          </a:ln>
        </p:spPr>
        <p:txBody>
          <a:bodyPr anchor="b"/>
          <a:lstStyle/>
          <a:p>
            <a:pPr algn="r"/>
            <a:fld id="{53F249E2-252E-42D3-A6B7-FB41C0A78B13}" type="slidenum">
              <a:rPr lang="en-GB" sz="1200">
                <a:solidFill>
                  <a:srgbClr val="000000"/>
                </a:solidFill>
              </a:rPr>
              <a:pPr algn="r"/>
              <a:t>38</a:t>
            </a:fld>
            <a:endParaRPr lang="en-GB" sz="1200">
              <a:solidFill>
                <a:srgbClr val="000000"/>
              </a:solidFill>
            </a:endParaRPr>
          </a:p>
        </p:txBody>
      </p:sp>
      <p:sp>
        <p:nvSpPr>
          <p:cNvPr id="75780" name="Rectangle 2"/>
          <p:cNvSpPr>
            <a:spLocks noGrp="1" noRot="1" noChangeAspect="1" noChangeArrowheads="1" noTextEdit="1"/>
          </p:cNvSpPr>
          <p:nvPr>
            <p:ph type="sldImg"/>
          </p:nvPr>
        </p:nvSpPr>
        <p:spPr>
          <a:ln/>
        </p:spPr>
      </p:sp>
      <p:sp>
        <p:nvSpPr>
          <p:cNvPr id="75781" name="Rectangle 3"/>
          <p:cNvSpPr>
            <a:spLocks noGrp="1" noChangeArrowheads="1"/>
          </p:cNvSpPr>
          <p:nvPr>
            <p:ph type="body" idx="1"/>
          </p:nvPr>
        </p:nvSpPr>
        <p:spPr>
          <a:noFill/>
          <a:ln/>
        </p:spPr>
        <p:txBody>
          <a:bodyPr/>
          <a:lstStyle/>
          <a:p>
            <a:pPr>
              <a:spcBef>
                <a:spcPct val="0"/>
              </a:spcBef>
            </a:pPr>
            <a:endParaRPr lang="en-US" smtClean="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a:p>
        </p:txBody>
      </p:sp>
      <p:sp>
        <p:nvSpPr>
          <p:cNvPr id="4" name="Slide Number Placeholder 3"/>
          <p:cNvSpPr>
            <a:spLocks noGrp="1"/>
          </p:cNvSpPr>
          <p:nvPr>
            <p:ph type="sldNum" sz="quarter" idx="10"/>
          </p:nvPr>
        </p:nvSpPr>
        <p:spPr/>
        <p:txBody>
          <a:bodyPr/>
          <a:lstStyle/>
          <a:p>
            <a:fld id="{A9390966-E69C-43B8-8E35-999A8EA6A9D4}" type="slidenum">
              <a:rPr lang="sv-SE" smtClean="0"/>
              <a:pPr/>
              <a:t>39</a:t>
            </a:fld>
            <a:endParaRPr lang="sv-SE"/>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7"/>
          <p:cNvSpPr>
            <a:spLocks noGrp="1" noChangeArrowheads="1"/>
          </p:cNvSpPr>
          <p:nvPr>
            <p:ph type="sldNum" sz="quarter" idx="5"/>
          </p:nvPr>
        </p:nvSpPr>
        <p:spPr>
          <a:noFill/>
        </p:spPr>
        <p:txBody>
          <a:bodyPr/>
          <a:lstStyle/>
          <a:p>
            <a:fld id="{98CE5671-8E84-436D-9BE9-1C1FA856ADFA}" type="slidenum">
              <a:rPr lang="en-GB" smtClean="0"/>
              <a:pPr/>
              <a:t>40</a:t>
            </a:fld>
            <a:endParaRPr lang="en-GB" smtClean="0"/>
          </a:p>
        </p:txBody>
      </p:sp>
      <p:sp>
        <p:nvSpPr>
          <p:cNvPr id="114691" name="Rectangle 2"/>
          <p:cNvSpPr>
            <a:spLocks noGrp="1" noRot="1" noChangeAspect="1" noChangeArrowheads="1" noTextEdit="1"/>
          </p:cNvSpPr>
          <p:nvPr>
            <p:ph type="sldImg"/>
          </p:nvPr>
        </p:nvSpPr>
        <p:spPr>
          <a:ln/>
        </p:spPr>
      </p:sp>
      <p:sp>
        <p:nvSpPr>
          <p:cNvPr id="114692"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Slide Image Placeholder 1"/>
          <p:cNvSpPr>
            <a:spLocks noGrp="1" noRot="1" noChangeAspect="1" noTextEdit="1"/>
          </p:cNvSpPr>
          <p:nvPr>
            <p:ph type="sldImg"/>
          </p:nvPr>
        </p:nvSpPr>
        <p:spPr>
          <a:xfrm>
            <a:off x="854075" y="744538"/>
            <a:ext cx="4960938" cy="3722687"/>
          </a:xfrm>
          <a:ln/>
        </p:spPr>
      </p:sp>
      <p:sp>
        <p:nvSpPr>
          <p:cNvPr id="77827" name="Notes Placeholder 2"/>
          <p:cNvSpPr>
            <a:spLocks noGrp="1"/>
          </p:cNvSpPr>
          <p:nvPr>
            <p:ph type="body" idx="1"/>
          </p:nvPr>
        </p:nvSpPr>
        <p:spPr>
          <a:noFill/>
          <a:ln/>
        </p:spPr>
        <p:txBody>
          <a:bodyPr/>
          <a:lstStyle/>
          <a:p>
            <a:pPr eaLnBrk="1" hangingPunct="1"/>
            <a:endParaRPr lang="en-US" smtClean="0"/>
          </a:p>
        </p:txBody>
      </p:sp>
      <p:sp>
        <p:nvSpPr>
          <p:cNvPr id="77828" name="Slide Number Placeholder 3"/>
          <p:cNvSpPr>
            <a:spLocks noGrp="1"/>
          </p:cNvSpPr>
          <p:nvPr>
            <p:ph type="sldNum" sz="quarter" idx="5"/>
          </p:nvPr>
        </p:nvSpPr>
        <p:spPr>
          <a:noFill/>
        </p:spPr>
        <p:txBody>
          <a:bodyPr/>
          <a:lstStyle/>
          <a:p>
            <a:fld id="{17AC6075-6E92-4C01-9B77-BADD54D31911}" type="slidenum">
              <a:rPr lang="en-GB" smtClean="0"/>
              <a:pPr/>
              <a:t>41</a:t>
            </a:fld>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Slide Image Placeholder 1"/>
          <p:cNvSpPr>
            <a:spLocks noGrp="1" noRot="1" noChangeAspect="1" noTextEdit="1"/>
          </p:cNvSpPr>
          <p:nvPr>
            <p:ph type="sldImg"/>
          </p:nvPr>
        </p:nvSpPr>
        <p:spPr>
          <a:ln/>
        </p:spPr>
      </p:sp>
      <p:sp>
        <p:nvSpPr>
          <p:cNvPr id="87043" name="Notes Placeholder 2"/>
          <p:cNvSpPr>
            <a:spLocks noGrp="1"/>
          </p:cNvSpPr>
          <p:nvPr>
            <p:ph type="body" idx="1"/>
          </p:nvPr>
        </p:nvSpPr>
        <p:spPr>
          <a:noFill/>
          <a:ln/>
        </p:spPr>
        <p:txBody>
          <a:bodyPr/>
          <a:lstStyle/>
          <a:p>
            <a:endParaRPr lang="en-US" smtClean="0"/>
          </a:p>
        </p:txBody>
      </p:sp>
      <p:sp>
        <p:nvSpPr>
          <p:cNvPr id="87044" name="Slide Number Placeholder 3"/>
          <p:cNvSpPr>
            <a:spLocks noGrp="1"/>
          </p:cNvSpPr>
          <p:nvPr>
            <p:ph type="sldNum" sz="quarter" idx="5"/>
          </p:nvPr>
        </p:nvSpPr>
        <p:spPr>
          <a:noFill/>
        </p:spPr>
        <p:txBody>
          <a:bodyPr/>
          <a:lstStyle/>
          <a:p>
            <a:fld id="{209E264F-B7D6-49D6-A206-AC2DEDECCF71}" type="slidenum">
              <a:rPr lang="en-GB" smtClean="0"/>
              <a:pPr/>
              <a:t>44</a:t>
            </a:fld>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2098" name="Rectangle 7"/>
          <p:cNvSpPr>
            <a:spLocks noGrp="1" noChangeArrowheads="1"/>
          </p:cNvSpPr>
          <p:nvPr>
            <p:ph type="sldNum" sz="quarter" idx="5"/>
          </p:nvPr>
        </p:nvSpPr>
        <p:spPr>
          <a:noFill/>
        </p:spPr>
        <p:txBody>
          <a:bodyPr/>
          <a:lstStyle/>
          <a:p>
            <a:fld id="{8DEDF60A-7852-4FAD-8E12-BED7A57890CA}" type="slidenum">
              <a:rPr lang="en-GB" smtClean="0"/>
              <a:pPr/>
              <a:t>48</a:t>
            </a:fld>
            <a:endParaRPr lang="en-GB" smtClean="0"/>
          </a:p>
        </p:txBody>
      </p:sp>
      <p:sp>
        <p:nvSpPr>
          <p:cNvPr id="132099" name="Rectangle 2"/>
          <p:cNvSpPr>
            <a:spLocks noGrp="1" noRot="1" noChangeAspect="1" noChangeArrowheads="1" noTextEdit="1"/>
          </p:cNvSpPr>
          <p:nvPr>
            <p:ph type="sldImg"/>
          </p:nvPr>
        </p:nvSpPr>
        <p:spPr>
          <a:ln/>
        </p:spPr>
      </p:sp>
      <p:sp>
        <p:nvSpPr>
          <p:cNvPr id="13210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p>
            <a:fld id="{25E0A294-D988-482A-BBAA-FEEFDA504963}" type="slidenum">
              <a:rPr lang="en-GB" smtClean="0"/>
              <a:pPr/>
              <a:t>3</a:t>
            </a:fld>
            <a:endParaRPr lang="en-GB" smtClean="0"/>
          </a:p>
        </p:txBody>
      </p:sp>
      <p:sp>
        <p:nvSpPr>
          <p:cNvPr id="78851" name="Rectangle 2"/>
          <p:cNvSpPr>
            <a:spLocks noGrp="1" noRot="1" noChangeAspect="1" noChangeArrowheads="1" noTextEdit="1"/>
          </p:cNvSpPr>
          <p:nvPr>
            <p:ph type="sldImg"/>
          </p:nvPr>
        </p:nvSpPr>
        <p:spPr>
          <a:ln/>
        </p:spPr>
      </p:sp>
      <p:sp>
        <p:nvSpPr>
          <p:cNvPr id="78852" name="Rectangle 3"/>
          <p:cNvSpPr>
            <a:spLocks noGrp="1" noChangeArrowheads="1"/>
          </p:cNvSpPr>
          <p:nvPr>
            <p:ph type="body" idx="1"/>
          </p:nvPr>
        </p:nvSpPr>
        <p:spPr>
          <a:noFill/>
          <a:ln/>
        </p:spPr>
        <p:txBody>
          <a:bodyPr/>
          <a:lstStyle/>
          <a:p>
            <a:pPr>
              <a:spcBef>
                <a:spcPct val="0"/>
              </a:spcBef>
            </a:pPr>
            <a:endParaRPr lang="en-US"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Slide Image Placeholder 1"/>
          <p:cNvSpPr>
            <a:spLocks noGrp="1" noRot="1" noChangeAspect="1" noTextEdit="1"/>
          </p:cNvSpPr>
          <p:nvPr>
            <p:ph type="sldImg"/>
          </p:nvPr>
        </p:nvSpPr>
        <p:spPr>
          <a:ln/>
        </p:spPr>
      </p:sp>
      <p:sp>
        <p:nvSpPr>
          <p:cNvPr id="82947" name="Notes Placeholder 2"/>
          <p:cNvSpPr>
            <a:spLocks noGrp="1"/>
          </p:cNvSpPr>
          <p:nvPr>
            <p:ph type="body" idx="1"/>
          </p:nvPr>
        </p:nvSpPr>
        <p:spPr>
          <a:noFill/>
          <a:ln/>
        </p:spPr>
        <p:txBody>
          <a:bodyPr/>
          <a:lstStyle/>
          <a:p>
            <a:endParaRPr lang="en-US" smtClean="0"/>
          </a:p>
        </p:txBody>
      </p:sp>
      <p:sp>
        <p:nvSpPr>
          <p:cNvPr id="82948" name="Slide Number Placeholder 3"/>
          <p:cNvSpPr>
            <a:spLocks noGrp="1"/>
          </p:cNvSpPr>
          <p:nvPr>
            <p:ph type="sldNum" sz="quarter" idx="5"/>
          </p:nvPr>
        </p:nvSpPr>
        <p:spPr>
          <a:noFill/>
        </p:spPr>
        <p:txBody>
          <a:bodyPr/>
          <a:lstStyle/>
          <a:p>
            <a:fld id="{DEFDC17B-5203-4715-8748-8CD0CF58C667}" type="slidenum">
              <a:rPr lang="en-GB" smtClean="0"/>
              <a:pPr/>
              <a:t>4</a:t>
            </a:fld>
            <a:endParaRPr lang="en-GB"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Slide Image Placeholder 1"/>
          <p:cNvSpPr>
            <a:spLocks noGrp="1" noRot="1" noChangeAspect="1" noTextEdit="1"/>
          </p:cNvSpPr>
          <p:nvPr>
            <p:ph type="sldImg"/>
          </p:nvPr>
        </p:nvSpPr>
        <p:spPr>
          <a:ln/>
        </p:spPr>
      </p:sp>
      <p:sp>
        <p:nvSpPr>
          <p:cNvPr id="79875" name="Notes Placeholder 2"/>
          <p:cNvSpPr>
            <a:spLocks noGrp="1"/>
          </p:cNvSpPr>
          <p:nvPr>
            <p:ph type="body" idx="1"/>
          </p:nvPr>
        </p:nvSpPr>
        <p:spPr>
          <a:noFill/>
          <a:ln/>
        </p:spPr>
        <p:txBody>
          <a:bodyPr/>
          <a:lstStyle/>
          <a:p>
            <a:endParaRPr lang="en-US" smtClean="0"/>
          </a:p>
        </p:txBody>
      </p:sp>
      <p:sp>
        <p:nvSpPr>
          <p:cNvPr id="79876" name="Slide Number Placeholder 3"/>
          <p:cNvSpPr>
            <a:spLocks noGrp="1"/>
          </p:cNvSpPr>
          <p:nvPr>
            <p:ph type="sldNum" sz="quarter" idx="5"/>
          </p:nvPr>
        </p:nvSpPr>
        <p:spPr>
          <a:noFill/>
        </p:spPr>
        <p:txBody>
          <a:bodyPr/>
          <a:lstStyle/>
          <a:p>
            <a:fld id="{463F1409-1D05-4819-922D-8E07042E8DA5}" type="slidenum">
              <a:rPr lang="en-GB" smtClean="0"/>
              <a:pPr/>
              <a:t>5</a:t>
            </a:fld>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p>
            <a:fld id="{48422D91-98FC-48CF-93ED-11715F03A307}" type="slidenum">
              <a:rPr lang="en-GB" smtClean="0"/>
              <a:pPr/>
              <a:t>19</a:t>
            </a:fld>
            <a:endParaRPr lang="en-GB" smtClean="0"/>
          </a:p>
        </p:txBody>
      </p:sp>
      <p:sp>
        <p:nvSpPr>
          <p:cNvPr id="91139" name="Rectangle 2"/>
          <p:cNvSpPr>
            <a:spLocks noGrp="1" noRot="1" noChangeAspect="1" noChangeArrowheads="1" noTextEdit="1"/>
          </p:cNvSpPr>
          <p:nvPr>
            <p:ph type="sldImg"/>
          </p:nvPr>
        </p:nvSpPr>
        <p:spPr>
          <a:ln/>
        </p:spPr>
      </p:sp>
      <p:sp>
        <p:nvSpPr>
          <p:cNvPr id="91140"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p>
            <a:fld id="{C36438A2-E457-4BBE-9E1B-E100A1C3B239}" type="slidenum">
              <a:rPr lang="en-GB" smtClean="0"/>
              <a:pPr/>
              <a:t>20</a:t>
            </a:fld>
            <a:endParaRPr lang="en-GB" smtClean="0"/>
          </a:p>
        </p:txBody>
      </p:sp>
      <p:sp>
        <p:nvSpPr>
          <p:cNvPr id="93187" name="Rectangle 2"/>
          <p:cNvSpPr>
            <a:spLocks noGrp="1" noRot="1" noChangeAspect="1" noChangeArrowheads="1" noTextEdit="1"/>
          </p:cNvSpPr>
          <p:nvPr>
            <p:ph type="sldImg"/>
          </p:nvPr>
        </p:nvSpPr>
        <p:spPr>
          <a:ln/>
        </p:spPr>
      </p:sp>
      <p:sp>
        <p:nvSpPr>
          <p:cNvPr id="93188"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Slide Image Placeholder 1"/>
          <p:cNvSpPr>
            <a:spLocks noGrp="1" noRot="1" noChangeAspect="1" noTextEdit="1"/>
          </p:cNvSpPr>
          <p:nvPr>
            <p:ph type="sldImg"/>
          </p:nvPr>
        </p:nvSpPr>
        <p:spPr>
          <a:xfrm>
            <a:off x="854075" y="744538"/>
            <a:ext cx="4960938" cy="3722687"/>
          </a:xfrm>
          <a:ln/>
        </p:spPr>
      </p:sp>
      <p:sp>
        <p:nvSpPr>
          <p:cNvPr id="55299" name="Notes Placeholder 2"/>
          <p:cNvSpPr>
            <a:spLocks noGrp="1"/>
          </p:cNvSpPr>
          <p:nvPr>
            <p:ph type="body" idx="1"/>
          </p:nvPr>
        </p:nvSpPr>
        <p:spPr>
          <a:noFill/>
          <a:ln/>
        </p:spPr>
        <p:txBody>
          <a:bodyPr/>
          <a:lstStyle/>
          <a:p>
            <a:pPr eaLnBrk="1" hangingPunct="1"/>
            <a:endParaRPr lang="en-US" smtClean="0"/>
          </a:p>
        </p:txBody>
      </p:sp>
      <p:sp>
        <p:nvSpPr>
          <p:cNvPr id="55300" name="Slide Number Placeholder 3"/>
          <p:cNvSpPr>
            <a:spLocks noGrp="1"/>
          </p:cNvSpPr>
          <p:nvPr>
            <p:ph type="sldNum" sz="quarter" idx="5"/>
          </p:nvPr>
        </p:nvSpPr>
        <p:spPr>
          <a:noFill/>
        </p:spPr>
        <p:txBody>
          <a:bodyPr/>
          <a:lstStyle/>
          <a:p>
            <a:fld id="{11294838-32FF-40A4-ABAC-7BEBB53BB6CD}" type="slidenum">
              <a:rPr lang="en-GB" smtClean="0"/>
              <a:pPr/>
              <a:t>21</a:t>
            </a:fld>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p>
            <a:fld id="{B18E6D45-9816-414D-AD3E-61B9E1BCF8D5}" type="slidenum">
              <a:rPr lang="en-GB" smtClean="0"/>
              <a:pPr/>
              <a:t>22</a:t>
            </a:fld>
            <a:endParaRPr lang="en-GB" smtClean="0"/>
          </a:p>
        </p:txBody>
      </p:sp>
      <p:sp>
        <p:nvSpPr>
          <p:cNvPr id="56323" name="Rectangle 2"/>
          <p:cNvSpPr>
            <a:spLocks noGrp="1" noRot="1" noChangeAspect="1" noChangeArrowheads="1" noTextEdit="1"/>
          </p:cNvSpPr>
          <p:nvPr>
            <p:ph type="sldImg"/>
          </p:nvPr>
        </p:nvSpPr>
        <p:spPr>
          <a:xfrm>
            <a:off x="854075" y="744538"/>
            <a:ext cx="4960938" cy="3722687"/>
          </a:xfrm>
          <a:ln/>
        </p:spPr>
      </p:sp>
      <p:sp>
        <p:nvSpPr>
          <p:cNvPr id="56324" name="Rectangle 3"/>
          <p:cNvSpPr>
            <a:spLocks noGrp="1" noChangeArrowheads="1"/>
          </p:cNvSpPr>
          <p:nvPr>
            <p:ph type="body" idx="1"/>
          </p:nvPr>
        </p:nvSpPr>
        <p:spPr>
          <a:noFill/>
          <a:ln/>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Tree>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5413"/>
            <a:ext cx="2057400" cy="6399212"/>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125413"/>
            <a:ext cx="6019800" cy="639921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2268538" y="125413"/>
            <a:ext cx="5256212" cy="1143000"/>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457200" y="1600200"/>
            <a:ext cx="4038600" cy="4924425"/>
          </a:xfrm>
        </p:spPr>
        <p:txBody>
          <a:bodyPr/>
          <a:lstStyle/>
          <a:p>
            <a:pPr lvl="0"/>
            <a:endParaRPr lang="en-GB" noProof="0" smtClean="0"/>
          </a:p>
        </p:txBody>
      </p:sp>
      <p:sp>
        <p:nvSpPr>
          <p:cNvPr id="4" name="Text Placeholder 3"/>
          <p:cNvSpPr>
            <a:spLocks noGrp="1"/>
          </p:cNvSpPr>
          <p:nvPr>
            <p:ph type="body" sz="half" idx="2"/>
          </p:nvPr>
        </p:nvSpPr>
        <p:spPr>
          <a:xfrm>
            <a:off x="4648200" y="1600200"/>
            <a:ext cx="4038600" cy="49244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Rubrikbild">
    <p:spTree>
      <p:nvGrpSpPr>
        <p:cNvPr id="1" name=""/>
        <p:cNvGrpSpPr/>
        <p:nvPr/>
      </p:nvGrpSpPr>
      <p:grpSpPr>
        <a:xfrm>
          <a:off x="0" y="0"/>
          <a:ext cx="0" cy="0"/>
          <a:chOff x="0" y="0"/>
          <a:chExt cx="0" cy="0"/>
        </a:xfrm>
      </p:grpSpPr>
      <p:sp>
        <p:nvSpPr>
          <p:cNvPr id="5122" name="Rectangle 2"/>
          <p:cNvSpPr>
            <a:spLocks noGrp="1" noChangeArrowheads="1"/>
          </p:cNvSpPr>
          <p:nvPr>
            <p:ph type="ctrTitle"/>
          </p:nvPr>
        </p:nvSpPr>
        <p:spPr>
          <a:xfrm>
            <a:off x="467544" y="260649"/>
            <a:ext cx="8352928" cy="1152128"/>
          </a:xfrm>
        </p:spPr>
        <p:txBody>
          <a:bodyPr/>
          <a:lstStyle>
            <a:lvl1pPr>
              <a:defRPr sz="4400"/>
            </a:lvl1pPr>
          </a:lstStyle>
          <a:p>
            <a:r>
              <a:rPr lang="en-US" altLang="zh-CN" dirty="0" smtClean="0"/>
              <a:t>Click to edit Master title style</a:t>
            </a:r>
            <a:endParaRPr lang="en-US" altLang="zh-CN" dirty="0"/>
          </a:p>
        </p:txBody>
      </p:sp>
      <p:sp>
        <p:nvSpPr>
          <p:cNvPr id="15" name="Text Placeholder 14"/>
          <p:cNvSpPr>
            <a:spLocks noGrp="1"/>
          </p:cNvSpPr>
          <p:nvPr>
            <p:ph type="body" sz="quarter" idx="10"/>
          </p:nvPr>
        </p:nvSpPr>
        <p:spPr>
          <a:xfrm>
            <a:off x="467544" y="1628800"/>
            <a:ext cx="8352928" cy="4176712"/>
          </a:xfrm>
          <a:prstGeom prst="rect">
            <a:avLst/>
          </a:prstGeom>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ZA" dirty="0"/>
          </a:p>
        </p:txBody>
      </p:sp>
    </p:spTree>
    <p:extLst>
      <p:ext uri="{BB962C8B-B14F-4D97-AF65-F5344CB8AC3E}">
        <p14:creationId xmlns:p14="http://schemas.microsoft.com/office/powerpoint/2010/main" val="3860644566"/>
      </p:ext>
    </p:extLst>
  </p:cSld>
  <p:clrMapOvr>
    <a:masterClrMapping/>
  </p:clrMapOvr>
  <p:transition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752600" y="347663"/>
            <a:ext cx="6934200" cy="13716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1752600" y="1773238"/>
            <a:ext cx="3390900"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5295900" y="1773238"/>
            <a:ext cx="3390900" cy="475138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Footer Placeholder 4"/>
          <p:cNvSpPr>
            <a:spLocks noGrp="1"/>
          </p:cNvSpPr>
          <p:nvPr>
            <p:ph type="ftr" sz="quarter" idx="10"/>
          </p:nvPr>
        </p:nvSpPr>
        <p:spPr>
          <a:xfrm>
            <a:off x="323850" y="6553200"/>
            <a:ext cx="2895600" cy="228600"/>
          </a:xfrm>
          <a:prstGeom prst="rect">
            <a:avLst/>
          </a:prstGeom>
        </p:spPr>
        <p:txBody>
          <a:bodyPr/>
          <a:lstStyle>
            <a:lvl1pPr>
              <a:defRPr/>
            </a:lvl1pPr>
          </a:lstStyle>
          <a:p>
            <a:pPr>
              <a:defRPr/>
            </a:pPr>
            <a:r>
              <a:rPr lang="en-GB"/>
              <a:t>© Crown copyright   Met Office</a:t>
            </a:r>
            <a:endParaRPr lang="en-GB">
              <a:latin typeface="Times" pitchFamily="18" charset="0"/>
            </a:endParaRPr>
          </a:p>
        </p:txBody>
      </p:sp>
    </p:spTree>
    <p:extLst>
      <p:ext uri="{BB962C8B-B14F-4D97-AF65-F5344CB8AC3E}">
        <p14:creationId xmlns:p14="http://schemas.microsoft.com/office/powerpoint/2010/main" val="6940341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6" name="Slide Number Placeholder 5"/>
          <p:cNvSpPr>
            <a:spLocks noGrp="1"/>
          </p:cNvSpPr>
          <p:nvPr>
            <p:ph type="sldNum" sz="quarter" idx="12"/>
          </p:nvPr>
        </p:nvSpPr>
        <p:spPr/>
        <p:txBody>
          <a:bodyPr/>
          <a:lstStyle>
            <a:lvl1pPr eaLnBrk="1" hangingPunct="1">
              <a:defRPr>
                <a:latin typeface="Arial" charset="0"/>
              </a:defRPr>
            </a:lvl1pPr>
          </a:lstStyle>
          <a:p>
            <a:pPr>
              <a:defRPr/>
            </a:pPr>
            <a:fld id="{7DD4CD55-FF1A-485E-A93A-648400923AF0}" type="slidenum">
              <a:rPr lang="en-US" altLang="en-US"/>
              <a:pPr>
                <a:defRPr/>
              </a:pPr>
              <a:t>‹#›</a:t>
            </a:fld>
            <a:endParaRPr lang="en-US"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6" name="Slide Number Placeholder 5"/>
          <p:cNvSpPr>
            <a:spLocks noGrp="1"/>
          </p:cNvSpPr>
          <p:nvPr>
            <p:ph type="sldNum" sz="quarter" idx="12"/>
          </p:nvPr>
        </p:nvSpPr>
        <p:spPr/>
        <p:txBody>
          <a:bodyPr/>
          <a:lstStyle>
            <a:lvl1pPr eaLnBrk="1" hangingPunct="1">
              <a:defRPr>
                <a:latin typeface="Arial" charset="0"/>
              </a:defRPr>
            </a:lvl1pPr>
          </a:lstStyle>
          <a:p>
            <a:pPr>
              <a:defRPr/>
            </a:pPr>
            <a:fld id="{FA2D5428-D000-4523-B91E-42360398FDF0}" type="slidenum">
              <a:rPr lang="en-US" altLang="en-US"/>
              <a:pPr>
                <a:defRPr/>
              </a:pPr>
              <a:t>‹#›</a:t>
            </a:fld>
            <a:endParaRPr lang="en-US"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6" name="Slide Number Placeholder 5"/>
          <p:cNvSpPr>
            <a:spLocks noGrp="1"/>
          </p:cNvSpPr>
          <p:nvPr>
            <p:ph type="sldNum" sz="quarter" idx="12"/>
          </p:nvPr>
        </p:nvSpPr>
        <p:spPr/>
        <p:txBody>
          <a:bodyPr/>
          <a:lstStyle>
            <a:lvl1pPr eaLnBrk="1" hangingPunct="1">
              <a:defRPr>
                <a:latin typeface="Arial" charset="0"/>
              </a:defRPr>
            </a:lvl1pPr>
          </a:lstStyle>
          <a:p>
            <a:pPr>
              <a:defRPr/>
            </a:pPr>
            <a:fld id="{D5824B36-37F9-4CA7-9259-07A28406F790}" type="slidenum">
              <a:rPr lang="en-US" altLang="en-US"/>
              <a:pPr>
                <a:defRPr/>
              </a:pPr>
              <a:t>‹#›</a:t>
            </a:fld>
            <a:endParaRPr lang="en-US"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6858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9812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7" name="Slide Number Placeholder 6"/>
          <p:cNvSpPr>
            <a:spLocks noGrp="1"/>
          </p:cNvSpPr>
          <p:nvPr>
            <p:ph type="sldNum" sz="quarter" idx="12"/>
          </p:nvPr>
        </p:nvSpPr>
        <p:spPr/>
        <p:txBody>
          <a:bodyPr/>
          <a:lstStyle>
            <a:lvl1pPr eaLnBrk="1" hangingPunct="1">
              <a:defRPr>
                <a:latin typeface="Arial" charset="0"/>
              </a:defRPr>
            </a:lvl1pPr>
          </a:lstStyle>
          <a:p>
            <a:pPr>
              <a:defRPr/>
            </a:pPr>
            <a:fld id="{7E687EA2-CA78-48DB-81A4-1978A3609C2F}" type="slidenum">
              <a:rPr lang="en-US" altLang="en-US"/>
              <a:pPr>
                <a:defRPr/>
              </a:pPr>
              <a:t>‹#›</a:t>
            </a:fld>
            <a:endParaRPr lang="en-US"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8" name="Footer Placeholder 7"/>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9" name="Slide Number Placeholder 8"/>
          <p:cNvSpPr>
            <a:spLocks noGrp="1"/>
          </p:cNvSpPr>
          <p:nvPr>
            <p:ph type="sldNum" sz="quarter" idx="12"/>
          </p:nvPr>
        </p:nvSpPr>
        <p:spPr/>
        <p:txBody>
          <a:bodyPr/>
          <a:lstStyle>
            <a:lvl1pPr eaLnBrk="1" hangingPunct="1">
              <a:defRPr>
                <a:latin typeface="Arial" charset="0"/>
              </a:defRPr>
            </a:lvl1pPr>
          </a:lstStyle>
          <a:p>
            <a:pPr>
              <a:defRPr/>
            </a:pPr>
            <a:fld id="{CFA770CD-49C8-47AB-86AF-DD112AC7206E}" type="slidenum">
              <a:rPr lang="en-US" altLang="en-US"/>
              <a:pPr>
                <a:defRPr/>
              </a:pPr>
              <a:t>‹#›</a:t>
            </a:fld>
            <a:endParaRPr lang="en-US"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5256212" cy="1143000"/>
          </a:xfrm>
        </p:spPr>
        <p:txBody>
          <a:bodyPr/>
          <a:lstStyle>
            <a:lvl1pPr algn="l">
              <a:defRPr b="1">
                <a:latin typeface="Calibri" panose="020F0502020204030204" pitchFamily="34" charset="0"/>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a:latin typeface="Calibri" panose="020F0502020204030204" pitchFamily="34" charset="0"/>
              </a:defRPr>
            </a:lvl1pPr>
            <a:lvl2pPr>
              <a:defRPr>
                <a:latin typeface="Calibri" panose="020F0502020204030204" pitchFamily="34" charset="0"/>
              </a:defRPr>
            </a:lvl2pPr>
            <a:lvl3pPr>
              <a:defRPr>
                <a:latin typeface="Calibri" panose="020F0502020204030204" pitchFamily="34" charset="0"/>
              </a:defRPr>
            </a:lvl3pPr>
            <a:lvl4pPr>
              <a:defRPr>
                <a:latin typeface="Calibri" panose="020F0502020204030204" pitchFamily="34" charset="0"/>
              </a:defRPr>
            </a:lvl4pPr>
            <a:lvl5pPr>
              <a:defRPr>
                <a:latin typeface="Calibri" panose="020F0502020204030204" pitchFamily="34" charset="0"/>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timing>
    <p:tnLst>
      <p:par>
        <p:cTn id="1" dur="indefinite" restart="never" nodeType="tmRoot"/>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4" name="Footer Placeholder 3"/>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5" name="Slide Number Placeholder 4"/>
          <p:cNvSpPr>
            <a:spLocks noGrp="1"/>
          </p:cNvSpPr>
          <p:nvPr>
            <p:ph type="sldNum" sz="quarter" idx="12"/>
          </p:nvPr>
        </p:nvSpPr>
        <p:spPr/>
        <p:txBody>
          <a:bodyPr/>
          <a:lstStyle>
            <a:lvl1pPr eaLnBrk="1" hangingPunct="1">
              <a:defRPr>
                <a:latin typeface="Arial" charset="0"/>
              </a:defRPr>
            </a:lvl1pPr>
          </a:lstStyle>
          <a:p>
            <a:pPr>
              <a:defRPr/>
            </a:pPr>
            <a:fld id="{60216EFD-93A8-4967-B60D-512A1B635C4B}" type="slidenum">
              <a:rPr lang="en-US" altLang="en-US"/>
              <a:pPr>
                <a:defRPr/>
              </a:pPr>
              <a:t>‹#›</a:t>
            </a:fld>
            <a:endParaRPr lang="en-US"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3" name="Footer Placeholder 2"/>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4" name="Slide Number Placeholder 3"/>
          <p:cNvSpPr>
            <a:spLocks noGrp="1"/>
          </p:cNvSpPr>
          <p:nvPr>
            <p:ph type="sldNum" sz="quarter" idx="12"/>
          </p:nvPr>
        </p:nvSpPr>
        <p:spPr/>
        <p:txBody>
          <a:bodyPr/>
          <a:lstStyle>
            <a:lvl1pPr eaLnBrk="1" hangingPunct="1">
              <a:defRPr>
                <a:latin typeface="Arial" charset="0"/>
              </a:defRPr>
            </a:lvl1pPr>
          </a:lstStyle>
          <a:p>
            <a:pPr>
              <a:defRPr/>
            </a:pPr>
            <a:fld id="{6F2B534A-AB7F-4FBD-B75F-F2618B224E4B}" type="slidenum">
              <a:rPr lang="en-US" altLang="en-US"/>
              <a:pPr>
                <a:defRPr/>
              </a:pPr>
              <a:t>‹#›</a:t>
            </a:fld>
            <a:endParaRPr lang="en-US"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7" name="Slide Number Placeholder 6"/>
          <p:cNvSpPr>
            <a:spLocks noGrp="1"/>
          </p:cNvSpPr>
          <p:nvPr>
            <p:ph type="sldNum" sz="quarter" idx="12"/>
          </p:nvPr>
        </p:nvSpPr>
        <p:spPr/>
        <p:txBody>
          <a:bodyPr/>
          <a:lstStyle>
            <a:lvl1pPr eaLnBrk="1" hangingPunct="1">
              <a:defRPr>
                <a:latin typeface="Arial" charset="0"/>
              </a:defRPr>
            </a:lvl1pPr>
          </a:lstStyle>
          <a:p>
            <a:pPr>
              <a:defRPr/>
            </a:pPr>
            <a:fld id="{B274DBEA-133B-4BBB-8FC2-5F3FC5F901C5}" type="slidenum">
              <a:rPr lang="en-US" altLang="en-US"/>
              <a:pPr>
                <a:defRPr/>
              </a:pPr>
              <a:t>‹#›</a:t>
            </a:fld>
            <a:endParaRPr lang="en-US"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7" name="Slide Number Placeholder 6"/>
          <p:cNvSpPr>
            <a:spLocks noGrp="1"/>
          </p:cNvSpPr>
          <p:nvPr>
            <p:ph type="sldNum" sz="quarter" idx="12"/>
          </p:nvPr>
        </p:nvSpPr>
        <p:spPr/>
        <p:txBody>
          <a:bodyPr/>
          <a:lstStyle>
            <a:lvl1pPr eaLnBrk="1" hangingPunct="1">
              <a:defRPr>
                <a:latin typeface="Arial" charset="0"/>
              </a:defRPr>
            </a:lvl1pPr>
          </a:lstStyle>
          <a:p>
            <a:pPr>
              <a:defRPr/>
            </a:pPr>
            <a:fld id="{352A727A-D87A-4A97-BDF7-8F961A96CE64}" type="slidenum">
              <a:rPr lang="en-US" altLang="en-US"/>
              <a:pPr>
                <a:defRPr/>
              </a:pPr>
              <a:t>‹#›</a:t>
            </a:fld>
            <a:endParaRPr lang="en-US" altLang="en-US"/>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6" name="Slide Number Placeholder 5"/>
          <p:cNvSpPr>
            <a:spLocks noGrp="1"/>
          </p:cNvSpPr>
          <p:nvPr>
            <p:ph type="sldNum" sz="quarter" idx="12"/>
          </p:nvPr>
        </p:nvSpPr>
        <p:spPr/>
        <p:txBody>
          <a:bodyPr/>
          <a:lstStyle>
            <a:lvl1pPr eaLnBrk="1" hangingPunct="1">
              <a:defRPr>
                <a:latin typeface="Arial" charset="0"/>
              </a:defRPr>
            </a:lvl1pPr>
          </a:lstStyle>
          <a:p>
            <a:pPr>
              <a:defRPr/>
            </a:pPr>
            <a:fld id="{5201E2E7-9DBE-4A02-97B0-83DCB2F34DB6}" type="slidenum">
              <a:rPr lang="en-US" altLang="en-US"/>
              <a:pPr>
                <a:defRPr/>
              </a:pPr>
              <a:t>‹#›</a:t>
            </a:fld>
            <a:endParaRPr lang="en-US" altLang="en-US"/>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609600"/>
            <a:ext cx="1943100" cy="5486400"/>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685800" y="609600"/>
            <a:ext cx="5676900" cy="5486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5" name="Footer Placeholder 4"/>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6" name="Slide Number Placeholder 5"/>
          <p:cNvSpPr>
            <a:spLocks noGrp="1"/>
          </p:cNvSpPr>
          <p:nvPr>
            <p:ph type="sldNum" sz="quarter" idx="12"/>
          </p:nvPr>
        </p:nvSpPr>
        <p:spPr/>
        <p:txBody>
          <a:bodyPr/>
          <a:lstStyle>
            <a:lvl1pPr eaLnBrk="1" hangingPunct="1">
              <a:defRPr>
                <a:latin typeface="Arial" charset="0"/>
              </a:defRPr>
            </a:lvl1pPr>
          </a:lstStyle>
          <a:p>
            <a:pPr>
              <a:defRPr/>
            </a:pPr>
            <a:fld id="{0184AC3A-33AA-484E-A646-0F534A0DAC45}" type="slidenum">
              <a:rPr lang="en-US" altLang="en-US"/>
              <a:pPr>
                <a:defRPr/>
              </a:pPr>
              <a:t>‹#›</a:t>
            </a:fld>
            <a:endParaRPr lang="en-US" altLang="en-US"/>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09600"/>
            <a:ext cx="7772400" cy="1143000"/>
          </a:xfrm>
        </p:spPr>
        <p:txBody>
          <a:bodyPr/>
          <a:lstStyle/>
          <a:p>
            <a:r>
              <a:rPr lang="en-US" smtClean="0"/>
              <a:t>Click to edit Master title style</a:t>
            </a:r>
            <a:endParaRPr lang="en-GB"/>
          </a:p>
        </p:txBody>
      </p:sp>
      <p:sp>
        <p:nvSpPr>
          <p:cNvPr id="3" name="ClipArt Placeholder 2"/>
          <p:cNvSpPr>
            <a:spLocks noGrp="1"/>
          </p:cNvSpPr>
          <p:nvPr>
            <p:ph type="clipArt" sz="half" idx="1"/>
          </p:nvPr>
        </p:nvSpPr>
        <p:spPr>
          <a:xfrm>
            <a:off x="685800" y="1981200"/>
            <a:ext cx="3810000" cy="4114800"/>
          </a:xfrm>
        </p:spPr>
        <p:txBody>
          <a:bodyPr/>
          <a:lstStyle/>
          <a:p>
            <a:pPr lvl="0"/>
            <a:endParaRPr lang="en-GB" noProof="0" smtClean="0"/>
          </a:p>
        </p:txBody>
      </p:sp>
      <p:sp>
        <p:nvSpPr>
          <p:cNvPr id="4" name="Text Placeholder 3"/>
          <p:cNvSpPr>
            <a:spLocks noGrp="1"/>
          </p:cNvSpPr>
          <p:nvPr>
            <p:ph type="body" sz="half" idx="2"/>
          </p:nvPr>
        </p:nvSpPr>
        <p:spPr>
          <a:xfrm>
            <a:off x="4648200" y="19812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lvl1pPr eaLnBrk="1" hangingPunct="1">
              <a:defRPr>
                <a:latin typeface="Arial" charset="0"/>
              </a:defRPr>
            </a:lvl1pPr>
          </a:lstStyle>
          <a:p>
            <a:pPr>
              <a:defRPr/>
            </a:pPr>
            <a:endParaRPr lang="en-US" altLang="en-US"/>
          </a:p>
        </p:txBody>
      </p:sp>
      <p:sp>
        <p:nvSpPr>
          <p:cNvPr id="6" name="Footer Placeholder 5"/>
          <p:cNvSpPr>
            <a:spLocks noGrp="1"/>
          </p:cNvSpPr>
          <p:nvPr>
            <p:ph type="ftr" sz="quarter" idx="11"/>
          </p:nvPr>
        </p:nvSpPr>
        <p:spPr/>
        <p:txBody>
          <a:bodyPr/>
          <a:lstStyle>
            <a:lvl1pPr eaLnBrk="1" hangingPunct="1">
              <a:defRPr>
                <a:latin typeface="Arial" charset="0"/>
              </a:defRPr>
            </a:lvl1pPr>
          </a:lstStyle>
          <a:p>
            <a:pPr>
              <a:defRPr/>
            </a:pPr>
            <a:endParaRPr lang="en-US" altLang="en-US"/>
          </a:p>
        </p:txBody>
      </p:sp>
      <p:sp>
        <p:nvSpPr>
          <p:cNvPr id="7" name="Slide Number Placeholder 6"/>
          <p:cNvSpPr>
            <a:spLocks noGrp="1"/>
          </p:cNvSpPr>
          <p:nvPr>
            <p:ph type="sldNum" sz="quarter" idx="12"/>
          </p:nvPr>
        </p:nvSpPr>
        <p:spPr/>
        <p:txBody>
          <a:bodyPr/>
          <a:lstStyle>
            <a:lvl1pPr eaLnBrk="1" hangingPunct="1">
              <a:defRPr>
                <a:latin typeface="Arial" charset="0"/>
              </a:defRPr>
            </a:lvl1pPr>
          </a:lstStyle>
          <a:p>
            <a:pPr>
              <a:defRPr/>
            </a:pPr>
            <a:fld id="{CF2408C9-21B7-42CA-866B-7C47F7357E71}" type="slidenum">
              <a:rPr lang="en-US" altLang="en-US"/>
              <a:pPr>
                <a:defRPr/>
              </a:pPr>
              <a:t>‹#›</a:t>
            </a:fld>
            <a:endParaRPr lang="en-US"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9244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2268538" y="125413"/>
            <a:ext cx="52562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dirty="0" smtClean="0"/>
              <a:t>Click to edit Master title style</a:t>
            </a:r>
          </a:p>
        </p:txBody>
      </p:sp>
      <p:sp>
        <p:nvSpPr>
          <p:cNvPr id="2051" name="Rectangle 3"/>
          <p:cNvSpPr>
            <a:spLocks noGrp="1" noChangeArrowheads="1"/>
          </p:cNvSpPr>
          <p:nvPr>
            <p:ph type="body" idx="1"/>
          </p:nvPr>
        </p:nvSpPr>
        <p:spPr bwMode="auto">
          <a:xfrm>
            <a:off x="457200" y="1600200"/>
            <a:ext cx="8229600" cy="49244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pic>
        <p:nvPicPr>
          <p:cNvPr id="2052" name="Picture 4" descr="Bristol_Logo"/>
          <p:cNvPicPr>
            <a:picLocks noChangeAspect="1" noChangeArrowheads="1"/>
          </p:cNvPicPr>
          <p:nvPr/>
        </p:nvPicPr>
        <p:blipFill>
          <a:blip r:embed="rId16" cstate="print"/>
          <a:srcRect/>
          <a:stretch>
            <a:fillRect/>
          </a:stretch>
        </p:blipFill>
        <p:spPr bwMode="auto">
          <a:xfrm>
            <a:off x="110853" y="6143462"/>
            <a:ext cx="1652835" cy="518605"/>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 id="2147483729" r:id="rId7"/>
    <p:sldLayoutId id="2147483730" r:id="rId8"/>
    <p:sldLayoutId id="2147483731" r:id="rId9"/>
    <p:sldLayoutId id="2147483732" r:id="rId10"/>
    <p:sldLayoutId id="2147483733" r:id="rId11"/>
    <p:sldLayoutId id="2147483734" r:id="rId12"/>
    <p:sldLayoutId id="2147483747" r:id="rId13"/>
    <p:sldLayoutId id="2147483748" r:id="rId14"/>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3075"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400">
                <a:solidFill>
                  <a:srgbClr val="000000"/>
                </a:solidFill>
                <a:latin typeface="Times" pitchFamily="90" charset="0"/>
              </a:defRPr>
            </a:lvl1pPr>
          </a:lstStyle>
          <a:p>
            <a:pPr>
              <a:defRPr/>
            </a:pPr>
            <a:endParaRPr lang="en-US" altLang="en-US"/>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0" hangingPunct="0">
              <a:defRPr sz="1400">
                <a:solidFill>
                  <a:srgbClr val="000000"/>
                </a:solidFill>
                <a:latin typeface="Times" pitchFamily="90" charset="0"/>
              </a:defRPr>
            </a:lvl1pPr>
          </a:lstStyle>
          <a:p>
            <a:pPr>
              <a:defRPr/>
            </a:pPr>
            <a:endParaRPr lang="en-US" altLang="en-US"/>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400">
                <a:solidFill>
                  <a:srgbClr val="000000"/>
                </a:solidFill>
                <a:latin typeface="Times" pitchFamily="90" charset="0"/>
              </a:defRPr>
            </a:lvl1pPr>
          </a:lstStyle>
          <a:p>
            <a:pPr>
              <a:defRPr/>
            </a:pPr>
            <a:fld id="{A98444B0-B5AC-4C80-9A4E-5E80B3BA865A}" type="slidenum">
              <a:rPr lang="en-US" altLang="en-US"/>
              <a:pPr>
                <a:defRPr/>
              </a:pPr>
              <a:t>‹#›</a:t>
            </a:fld>
            <a:endParaRPr lang="en-US" altLang="en-US"/>
          </a:p>
        </p:txBody>
      </p:sp>
    </p:spTree>
  </p:cSld>
  <p:clrMap bg1="lt1" tx1="dk1" bg2="lt2" tx2="dk2" accent1="accent1" accent2="accent2" accent3="accent3" accent4="accent4" accent5="accent5" accent6="accent6" hlink="hlink" folHlink="folHlink"/>
  <p:sldLayoutIdLst>
    <p:sldLayoutId id="2147483735" r:id="rId1"/>
    <p:sldLayoutId id="2147483736" r:id="rId2"/>
    <p:sldLayoutId id="2147483737" r:id="rId3"/>
    <p:sldLayoutId id="2147483738" r:id="rId4"/>
    <p:sldLayoutId id="2147483739" r:id="rId5"/>
    <p:sldLayoutId id="2147483740" r:id="rId6"/>
    <p:sldLayoutId id="2147483741" r:id="rId7"/>
    <p:sldLayoutId id="2147483742" r:id="rId8"/>
    <p:sldLayoutId id="2147483743" r:id="rId9"/>
    <p:sldLayoutId id="2147483744" r:id="rId10"/>
    <p:sldLayoutId id="2147483745" r:id="rId11"/>
    <p:sldLayoutId id="2147483746" r:id="rId12"/>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pitchFamily="90" charset="0"/>
        </a:defRPr>
      </a:lvl2pPr>
      <a:lvl3pPr algn="ctr" rtl="0" eaLnBrk="0" fontAlgn="base" hangingPunct="0">
        <a:spcBef>
          <a:spcPct val="0"/>
        </a:spcBef>
        <a:spcAft>
          <a:spcPct val="0"/>
        </a:spcAft>
        <a:defRPr sz="4400">
          <a:solidFill>
            <a:schemeClr val="tx2"/>
          </a:solidFill>
          <a:latin typeface="Times" pitchFamily="90" charset="0"/>
        </a:defRPr>
      </a:lvl3pPr>
      <a:lvl4pPr algn="ctr" rtl="0" eaLnBrk="0" fontAlgn="base" hangingPunct="0">
        <a:spcBef>
          <a:spcPct val="0"/>
        </a:spcBef>
        <a:spcAft>
          <a:spcPct val="0"/>
        </a:spcAft>
        <a:defRPr sz="4400">
          <a:solidFill>
            <a:schemeClr val="tx2"/>
          </a:solidFill>
          <a:latin typeface="Times" pitchFamily="90" charset="0"/>
        </a:defRPr>
      </a:lvl4pPr>
      <a:lvl5pPr algn="ctr" rtl="0" eaLnBrk="0" fontAlgn="base" hangingPunct="0">
        <a:spcBef>
          <a:spcPct val="0"/>
        </a:spcBef>
        <a:spcAft>
          <a:spcPct val="0"/>
        </a:spcAft>
        <a:defRPr sz="4400">
          <a:solidFill>
            <a:schemeClr val="tx2"/>
          </a:solidFill>
          <a:latin typeface="Times" pitchFamily="90" charset="0"/>
        </a:defRPr>
      </a:lvl5pPr>
      <a:lvl6pPr marL="457200" algn="ctr" rtl="0" eaLnBrk="0" fontAlgn="base" hangingPunct="0">
        <a:spcBef>
          <a:spcPct val="0"/>
        </a:spcBef>
        <a:spcAft>
          <a:spcPct val="0"/>
        </a:spcAft>
        <a:defRPr sz="4400">
          <a:solidFill>
            <a:schemeClr val="tx2"/>
          </a:solidFill>
          <a:latin typeface="Times" pitchFamily="90" charset="0"/>
        </a:defRPr>
      </a:lvl6pPr>
      <a:lvl7pPr marL="914400" algn="ctr" rtl="0" eaLnBrk="0" fontAlgn="base" hangingPunct="0">
        <a:spcBef>
          <a:spcPct val="0"/>
        </a:spcBef>
        <a:spcAft>
          <a:spcPct val="0"/>
        </a:spcAft>
        <a:defRPr sz="4400">
          <a:solidFill>
            <a:schemeClr val="tx2"/>
          </a:solidFill>
          <a:latin typeface="Times" pitchFamily="90" charset="0"/>
        </a:defRPr>
      </a:lvl7pPr>
      <a:lvl8pPr marL="1371600" algn="ctr" rtl="0" eaLnBrk="0" fontAlgn="base" hangingPunct="0">
        <a:spcBef>
          <a:spcPct val="0"/>
        </a:spcBef>
        <a:spcAft>
          <a:spcPct val="0"/>
        </a:spcAft>
        <a:defRPr sz="4400">
          <a:solidFill>
            <a:schemeClr val="tx2"/>
          </a:solidFill>
          <a:latin typeface="Times" pitchFamily="90" charset="0"/>
        </a:defRPr>
      </a:lvl8pPr>
      <a:lvl9pPr marL="1828800" algn="ctr" rtl="0" eaLnBrk="0" fontAlgn="base" hangingPunct="0">
        <a:spcBef>
          <a:spcPct val="0"/>
        </a:spcBef>
        <a:spcAft>
          <a:spcPct val="0"/>
        </a:spcAft>
        <a:defRPr sz="4400">
          <a:solidFill>
            <a:schemeClr val="tx2"/>
          </a:solidFill>
          <a:latin typeface="Times" pitchFamily="90"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hyperlink" Target="https://www.youtube.com/watch?v=TQlHaGhYoF0"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www.cru.uea.ac.uk/~timm/grid/papers/mitchell2002a.pdf"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oleObject" Target="../embeddings/oleObject3.bin"/><Relationship Id="rId13" Type="http://schemas.openxmlformats.org/officeDocument/2006/relationships/image" Target="../media/image26.wmf"/><Relationship Id="rId3" Type="http://schemas.openxmlformats.org/officeDocument/2006/relationships/notesSlide" Target="../notesSlides/notesSlide11.xml"/><Relationship Id="rId7" Type="http://schemas.openxmlformats.org/officeDocument/2006/relationships/image" Target="../media/image23.wmf"/><Relationship Id="rId12" Type="http://schemas.openxmlformats.org/officeDocument/2006/relationships/oleObject" Target="../embeddings/oleObject5.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11" Type="http://schemas.openxmlformats.org/officeDocument/2006/relationships/image" Target="../media/image25.wmf"/><Relationship Id="rId5" Type="http://schemas.openxmlformats.org/officeDocument/2006/relationships/image" Target="../media/image22.wmf"/><Relationship Id="rId10" Type="http://schemas.openxmlformats.org/officeDocument/2006/relationships/oleObject" Target="../embeddings/oleObject4.bin"/><Relationship Id="rId4" Type="http://schemas.openxmlformats.org/officeDocument/2006/relationships/oleObject" Target="../embeddings/oleObject1.bin"/><Relationship Id="rId9" Type="http://schemas.openxmlformats.org/officeDocument/2006/relationships/image" Target="../media/image24.wmf"/><Relationship Id="rId14" Type="http://schemas.openxmlformats.org/officeDocument/2006/relationships/image" Target="../media/image27.jpg"/></Relationships>
</file>

<file path=ppt/slides/_rels/slide25.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2.xml"/><Relationship Id="rId5" Type="http://schemas.openxmlformats.org/officeDocument/2006/relationships/image" Target="../media/image36.jpg"/><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7.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hyperlink" Target="http://www.geol.ucsb.edu/faculty/lea/pdfs/Martin%202005%20Paleo.pdf" TargetMode="External"/><Relationship Id="rId2" Type="http://schemas.openxmlformats.org/officeDocument/2006/relationships/image" Target="../media/image38.png"/><Relationship Id="rId1" Type="http://schemas.openxmlformats.org/officeDocument/2006/relationships/slideLayout" Target="../slideLayouts/slideLayout14.xml"/></Relationships>
</file>

<file path=ppt/slides/_rels/slide33.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jpe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9.xml"/><Relationship Id="rId1" Type="http://schemas.openxmlformats.org/officeDocument/2006/relationships/slideLayout" Target="../slideLayouts/slideLayout14.xml"/><Relationship Id="rId4" Type="http://schemas.openxmlformats.org/officeDocument/2006/relationships/image" Target="../media/image45.png"/></Relationships>
</file>

<file path=ppt/slides/_rels/slide35.xml.rels><?xml version="1.0" encoding="UTF-8" standalone="yes"?>
<Relationships xmlns="http://schemas.openxmlformats.org/package/2006/relationships"><Relationship Id="rId3" Type="http://schemas.openxmlformats.org/officeDocument/2006/relationships/notesSlide" Target="../notesSlides/notesSlide20.xml"/><Relationship Id="rId2" Type="http://schemas.openxmlformats.org/officeDocument/2006/relationships/slideLayout" Target="../slideLayouts/slideLayout2.xml"/><Relationship Id="rId1" Type="http://schemas.openxmlformats.org/officeDocument/2006/relationships/vmlDrawing" Target="../drawings/vmlDrawing2.vml"/><Relationship Id="rId5" Type="http://schemas.openxmlformats.org/officeDocument/2006/relationships/image" Target="../media/image46.png"/><Relationship Id="rId4" Type="http://schemas.openxmlformats.org/officeDocument/2006/relationships/oleObject" Target="../embeddings/oleObject6.bin"/></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8.png"/><Relationship Id="rId7" Type="http://schemas.openxmlformats.org/officeDocument/2006/relationships/image" Target="../media/image52.png"/><Relationship Id="rId2" Type="http://schemas.openxmlformats.org/officeDocument/2006/relationships/notesSlide" Target="../notesSlides/notesSlide24.xml"/><Relationship Id="rId1" Type="http://schemas.openxmlformats.org/officeDocument/2006/relationships/slideLayout" Target="../slideLayouts/slideLayout13.xml"/><Relationship Id="rId6" Type="http://schemas.openxmlformats.org/officeDocument/2006/relationships/image" Target="../media/image51.jpeg"/><Relationship Id="rId5" Type="http://schemas.openxmlformats.org/officeDocument/2006/relationships/image" Target="../media/image50.jpg"/><Relationship Id="rId4" Type="http://schemas.openxmlformats.org/officeDocument/2006/relationships/image" Target="../media/image49.png"/></Relationships>
</file>

<file path=ppt/slides/_rels/slide4.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jpeg"/><Relationship Id="rId7"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png"/><Relationship Id="rId4" Type="http://schemas.openxmlformats.org/officeDocument/2006/relationships/image" Target="../media/image6.png"/><Relationship Id="rId9" Type="http://schemas.openxmlformats.org/officeDocument/2006/relationships/image" Target="../media/image11.jpeg"/></Relationships>
</file>

<file path=ppt/slides/_rels/slide4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54.png"/></Relationships>
</file>

<file path=ppt/slides/_rels/slide41.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2" Type="http://schemas.openxmlformats.org/officeDocument/2006/relationships/image" Target="../media/image57.gif"/><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3" Type="http://schemas.openxmlformats.org/officeDocument/2006/relationships/hyperlink" Target="http://www.ipcc.ch/report/ar5"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58.png"/></Relationships>
</file>

<file path=ppt/slides/_rels/slide4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59.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mailto:jdaron@csag.uct.ac.za" TargetMode="Externa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s://www.youtube.com/watch?v=ka6_3TJcCkA" TargetMode="Externa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bwMode="auto">
          <a:xfrm>
            <a:off x="-36512" y="0"/>
            <a:ext cx="9180512" cy="6021288"/>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bg1"/>
              </a:solidFill>
              <a:effectLst/>
              <a:latin typeface="Times New Roman" pitchFamily="18" charset="0"/>
            </a:endParaRPr>
          </a:p>
        </p:txBody>
      </p:sp>
      <p:pic>
        <p:nvPicPr>
          <p:cNvPr id="7" name="Picture 6" descr="Earth_high_res.jpg"/>
          <p:cNvPicPr>
            <a:picLocks noChangeAspect="1"/>
          </p:cNvPicPr>
          <p:nvPr/>
        </p:nvPicPr>
        <p:blipFill>
          <a:blip r:embed="rId3" cstate="print"/>
          <a:stretch>
            <a:fillRect/>
          </a:stretch>
        </p:blipFill>
        <p:spPr>
          <a:xfrm>
            <a:off x="2655243" y="1268760"/>
            <a:ext cx="3744416" cy="3744416"/>
          </a:xfrm>
          <a:prstGeom prst="rect">
            <a:avLst/>
          </a:prstGeom>
        </p:spPr>
      </p:pic>
      <p:sp>
        <p:nvSpPr>
          <p:cNvPr id="16387" name="Rectangle 3"/>
          <p:cNvSpPr>
            <a:spLocks noGrp="1" noChangeArrowheads="1"/>
          </p:cNvSpPr>
          <p:nvPr>
            <p:ph type="ctrTitle"/>
          </p:nvPr>
        </p:nvSpPr>
        <p:spPr>
          <a:xfrm>
            <a:off x="467544" y="260649"/>
            <a:ext cx="8132440" cy="1008111"/>
          </a:xfrm>
        </p:spPr>
        <p:txBody>
          <a:bodyPr/>
          <a:lstStyle/>
          <a:p>
            <a:pPr eaLnBrk="1" hangingPunct="1"/>
            <a:r>
              <a:rPr lang="en-US" sz="4000" b="1" dirty="0">
                <a:solidFill>
                  <a:schemeClr val="bg1"/>
                </a:solidFill>
                <a:latin typeface="Calibri" panose="020F0502020204030204" pitchFamily="34" charset="0"/>
              </a:rPr>
              <a:t>GEOGM1405 </a:t>
            </a:r>
            <a:r>
              <a:rPr lang="en-US" sz="4000" b="1" dirty="0" smtClean="0">
                <a:solidFill>
                  <a:schemeClr val="bg1"/>
                </a:solidFill>
                <a:latin typeface="Calibri" panose="020F0502020204030204" pitchFamily="34" charset="0"/>
              </a:rPr>
              <a:t/>
            </a:r>
            <a:br>
              <a:rPr lang="en-US" sz="4000" b="1" dirty="0" smtClean="0">
                <a:solidFill>
                  <a:schemeClr val="bg1"/>
                </a:solidFill>
                <a:latin typeface="Calibri" panose="020F0502020204030204" pitchFamily="34" charset="0"/>
              </a:rPr>
            </a:br>
            <a:r>
              <a:rPr lang="en-US" sz="4000" b="1" dirty="0" smtClean="0">
                <a:solidFill>
                  <a:schemeClr val="bg1"/>
                </a:solidFill>
                <a:latin typeface="Calibri" panose="020F0502020204030204" pitchFamily="34" charset="0"/>
              </a:rPr>
              <a:t>Climate </a:t>
            </a:r>
            <a:r>
              <a:rPr lang="en-US" sz="4000" b="1" dirty="0">
                <a:solidFill>
                  <a:schemeClr val="bg1"/>
                </a:solidFill>
                <a:latin typeface="Calibri" panose="020F0502020204030204" pitchFamily="34" charset="0"/>
              </a:rPr>
              <a:t>Change: Science and Impacts</a:t>
            </a:r>
            <a:endParaRPr lang="en-GB" sz="4000" b="1" dirty="0" smtClean="0">
              <a:solidFill>
                <a:schemeClr val="bg1"/>
              </a:solidFill>
              <a:latin typeface="Calibri" panose="020F0502020204030204" pitchFamily="34" charset="0"/>
            </a:endParaRPr>
          </a:p>
        </p:txBody>
      </p:sp>
      <p:sp>
        <p:nvSpPr>
          <p:cNvPr id="16388" name="Rectangle 4"/>
          <p:cNvSpPr>
            <a:spLocks noGrp="1" noChangeArrowheads="1"/>
          </p:cNvSpPr>
          <p:nvPr>
            <p:ph type="subTitle" idx="1"/>
          </p:nvPr>
        </p:nvSpPr>
        <p:spPr>
          <a:xfrm>
            <a:off x="763215" y="4797152"/>
            <a:ext cx="7625209" cy="1752600"/>
          </a:xfrm>
        </p:spPr>
        <p:txBody>
          <a:bodyPr/>
          <a:lstStyle/>
          <a:p>
            <a:pPr eaLnBrk="1" hangingPunct="1"/>
            <a:r>
              <a:rPr lang="en-GB" sz="2500" b="1" dirty="0" smtClean="0">
                <a:solidFill>
                  <a:schemeClr val="bg1"/>
                </a:solidFill>
                <a:latin typeface="Calibri" panose="020F0502020204030204" pitchFamily="34" charset="0"/>
              </a:rPr>
              <a:t>Dr Joseph Daron – jdaron@csag.uct.ac.za</a:t>
            </a:r>
          </a:p>
          <a:p>
            <a:pPr eaLnBrk="1" hangingPunct="1"/>
            <a:r>
              <a:rPr lang="en-GB" sz="2000" b="1" dirty="0" smtClean="0">
                <a:solidFill>
                  <a:schemeClr val="bg1"/>
                </a:solidFill>
                <a:latin typeface="Calibri" panose="020F0502020204030204" pitchFamily="34" charset="0"/>
              </a:rPr>
              <a:t>Climate System Analysis Group, University of Cape Town</a:t>
            </a:r>
          </a:p>
        </p:txBody>
      </p:sp>
      <p:cxnSp>
        <p:nvCxnSpPr>
          <p:cNvPr id="4" name="Straight Connector 3"/>
          <p:cNvCxnSpPr/>
          <p:nvPr/>
        </p:nvCxnSpPr>
        <p:spPr>
          <a:xfrm>
            <a:off x="-36512" y="6021288"/>
            <a:ext cx="9180512" cy="0"/>
          </a:xfrm>
          <a:prstGeom prst="line">
            <a:avLst/>
          </a:prstGeom>
          <a:ln w="50800">
            <a:solidFill>
              <a:srgbClr val="A20000"/>
            </a:solidFill>
          </a:ln>
        </p:spPr>
        <p:style>
          <a:lnRef idx="1">
            <a:schemeClr val="accent1"/>
          </a:lnRef>
          <a:fillRef idx="0">
            <a:schemeClr val="accent1"/>
          </a:fillRef>
          <a:effectRef idx="0">
            <a:schemeClr val="accent1"/>
          </a:effectRef>
          <a:fontRef idx="minor">
            <a:schemeClr val="tx1"/>
          </a:fontRef>
        </p:style>
      </p:cxnSp>
      <p:sp>
        <p:nvSpPr>
          <p:cNvPr id="9" name="TextBox 8"/>
          <p:cNvSpPr txBox="1"/>
          <p:nvPr/>
        </p:nvSpPr>
        <p:spPr>
          <a:xfrm>
            <a:off x="2915816" y="6093296"/>
            <a:ext cx="6228184" cy="738664"/>
          </a:xfrm>
          <a:prstGeom prst="rect">
            <a:avLst/>
          </a:prstGeom>
          <a:noFill/>
        </p:spPr>
        <p:txBody>
          <a:bodyPr wrap="square" rtlCol="0">
            <a:spAutoFit/>
          </a:bodyPr>
          <a:lstStyle/>
          <a:p>
            <a:pPr algn="r"/>
            <a:r>
              <a:rPr lang="en-US" sz="1400" dirty="0" smtClean="0">
                <a:latin typeface="Calibri" panose="020F0502020204030204" pitchFamily="34" charset="0"/>
              </a:rPr>
              <a:t>Joint module for MSc in Climate </a:t>
            </a:r>
            <a:r>
              <a:rPr lang="en-US" sz="1400" dirty="0">
                <a:latin typeface="Calibri" panose="020F0502020204030204" pitchFamily="34" charset="0"/>
              </a:rPr>
              <a:t>C</a:t>
            </a:r>
            <a:r>
              <a:rPr lang="en-US" sz="1400" dirty="0" smtClean="0">
                <a:latin typeface="Calibri" panose="020F0502020204030204" pitchFamily="34" charset="0"/>
              </a:rPr>
              <a:t>hange </a:t>
            </a:r>
            <a:r>
              <a:rPr lang="en-US" sz="1400" dirty="0">
                <a:latin typeface="Calibri" panose="020F0502020204030204" pitchFamily="34" charset="0"/>
              </a:rPr>
              <a:t>S</a:t>
            </a:r>
            <a:r>
              <a:rPr lang="en-US" sz="1400" dirty="0" smtClean="0">
                <a:latin typeface="Calibri" panose="020F0502020204030204" pitchFamily="34" charset="0"/>
              </a:rPr>
              <a:t>cience and </a:t>
            </a:r>
            <a:r>
              <a:rPr lang="en-US" sz="1400" dirty="0">
                <a:latin typeface="Calibri" panose="020F0502020204030204" pitchFamily="34" charset="0"/>
              </a:rPr>
              <a:t>Policy </a:t>
            </a:r>
            <a:endParaRPr lang="en-US" sz="1400" dirty="0" smtClean="0">
              <a:latin typeface="Calibri" panose="020F0502020204030204" pitchFamily="34" charset="0"/>
            </a:endParaRPr>
          </a:p>
          <a:p>
            <a:pPr algn="r"/>
            <a:r>
              <a:rPr lang="en-US" sz="1400" dirty="0">
                <a:latin typeface="Calibri" panose="020F0502020204030204" pitchFamily="34" charset="0"/>
              </a:rPr>
              <a:t>a</a:t>
            </a:r>
            <a:r>
              <a:rPr lang="en-US" sz="1400" dirty="0" smtClean="0">
                <a:latin typeface="Calibri" panose="020F0502020204030204" pitchFamily="34" charset="0"/>
              </a:rPr>
              <a:t>nd MSc </a:t>
            </a:r>
            <a:r>
              <a:rPr lang="en-US" sz="1400" dirty="0">
                <a:latin typeface="Calibri" panose="020F0502020204030204" pitchFamily="34" charset="0"/>
              </a:rPr>
              <a:t>in </a:t>
            </a:r>
            <a:r>
              <a:rPr lang="en-US" sz="1400" dirty="0" smtClean="0">
                <a:latin typeface="Calibri" panose="020F0502020204030204" pitchFamily="34" charset="0"/>
              </a:rPr>
              <a:t>Environmental </a:t>
            </a:r>
            <a:r>
              <a:rPr lang="en-US" sz="1400" dirty="0">
                <a:latin typeface="Calibri" panose="020F0502020204030204" pitchFamily="34" charset="0"/>
              </a:rPr>
              <a:t>Policy and </a:t>
            </a:r>
            <a:r>
              <a:rPr lang="en-US" sz="1400" dirty="0" smtClean="0">
                <a:latin typeface="Calibri" panose="020F0502020204030204" pitchFamily="34" charset="0"/>
              </a:rPr>
              <a:t>Management</a:t>
            </a:r>
          </a:p>
          <a:p>
            <a:pPr algn="r"/>
            <a:r>
              <a:rPr lang="en-US" sz="1400" b="1" dirty="0" smtClean="0">
                <a:latin typeface="Calibri" panose="020F0502020204030204" pitchFamily="34" charset="0"/>
              </a:rPr>
              <a:t>September to December 2014  </a:t>
            </a:r>
            <a:endParaRPr lang="en-ZA" sz="1400" b="1" dirty="0">
              <a:latin typeface="Calibri" panose="020F0502020204030204" pitchFamily="34"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Assignments</a:t>
            </a:r>
            <a:endParaRPr lang="en-ZA" dirty="0"/>
          </a:p>
        </p:txBody>
      </p:sp>
      <p:sp>
        <p:nvSpPr>
          <p:cNvPr id="3" name="Content Placeholder 2"/>
          <p:cNvSpPr>
            <a:spLocks noGrp="1"/>
          </p:cNvSpPr>
          <p:nvPr>
            <p:ph idx="1"/>
          </p:nvPr>
        </p:nvSpPr>
        <p:spPr>
          <a:xfrm>
            <a:off x="457200" y="1600200"/>
            <a:ext cx="8363272" cy="4924425"/>
          </a:xfrm>
        </p:spPr>
        <p:txBody>
          <a:bodyPr/>
          <a:lstStyle/>
          <a:p>
            <a:pPr marL="0" indent="0">
              <a:buNone/>
            </a:pPr>
            <a:r>
              <a:rPr lang="en-US" sz="2500" dirty="0" smtClean="0"/>
              <a:t>There will be two assessed assignments:</a:t>
            </a:r>
          </a:p>
          <a:p>
            <a:pPr marL="0" indent="0">
              <a:buNone/>
            </a:pPr>
            <a:endParaRPr lang="en-US" sz="2500" dirty="0"/>
          </a:p>
          <a:p>
            <a:pPr marL="457200" indent="-457200">
              <a:buAutoNum type="arabicPeriod"/>
            </a:pPr>
            <a:r>
              <a:rPr lang="en-US" sz="2500" dirty="0" smtClean="0"/>
              <a:t>Analysis of climate model output and 1,000 word report</a:t>
            </a:r>
          </a:p>
          <a:p>
            <a:pPr marL="457200" indent="-457200">
              <a:buAutoNum type="arabicPeriod"/>
            </a:pPr>
            <a:r>
              <a:rPr lang="en-US" sz="2500" dirty="0" smtClean="0"/>
              <a:t>An essay (max 2,000 words) on a key impact of climate change</a:t>
            </a:r>
          </a:p>
          <a:p>
            <a:pPr marL="0" indent="0">
              <a:buNone/>
            </a:pPr>
            <a:endParaRPr lang="en-US" sz="2500" dirty="0" smtClean="0"/>
          </a:p>
          <a:p>
            <a:pPr marL="0" indent="0">
              <a:buNone/>
            </a:pPr>
            <a:r>
              <a:rPr lang="en-US" sz="2500" dirty="0" smtClean="0"/>
              <a:t>Both assignments are due at midday on Friday 19</a:t>
            </a:r>
            <a:r>
              <a:rPr lang="en-US" sz="2500" baseline="30000" dirty="0" smtClean="0"/>
              <a:t>th</a:t>
            </a:r>
            <a:r>
              <a:rPr lang="en-US" sz="2500" dirty="0" smtClean="0"/>
              <a:t> December, to be submitted on Blackboard.</a:t>
            </a:r>
          </a:p>
          <a:p>
            <a:pPr marL="0" indent="0">
              <a:buNone/>
            </a:pPr>
            <a:endParaRPr lang="en-US" sz="2500" dirty="0"/>
          </a:p>
          <a:p>
            <a:pPr marL="0" indent="0">
              <a:buNone/>
            </a:pPr>
            <a:endParaRPr lang="en-US" sz="2500" dirty="0"/>
          </a:p>
          <a:p>
            <a:pPr marL="514350" indent="-514350">
              <a:buAutoNum type="arabicPeriod" startAt="2"/>
            </a:pPr>
            <a:endParaRPr lang="en-ZA" dirty="0"/>
          </a:p>
        </p:txBody>
      </p:sp>
    </p:spTree>
    <p:extLst>
      <p:ext uri="{BB962C8B-B14F-4D97-AF65-F5344CB8AC3E}">
        <p14:creationId xmlns:p14="http://schemas.microsoft.com/office/powerpoint/2010/main" val="2214490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l"/>
            <a:r>
              <a:rPr lang="en-US" dirty="0" smtClean="0"/>
              <a:t>Structure of sessions</a:t>
            </a:r>
            <a:endParaRPr lang="en-ZA" dirty="0"/>
          </a:p>
        </p:txBody>
      </p:sp>
      <p:sp>
        <p:nvSpPr>
          <p:cNvPr id="3" name="Content Placeholder 2"/>
          <p:cNvSpPr>
            <a:spLocks noGrp="1"/>
          </p:cNvSpPr>
          <p:nvPr>
            <p:ph idx="1"/>
          </p:nvPr>
        </p:nvSpPr>
        <p:spPr>
          <a:xfrm>
            <a:off x="755576" y="1772816"/>
            <a:ext cx="7931224" cy="4924425"/>
          </a:xfrm>
        </p:spPr>
        <p:txBody>
          <a:bodyPr/>
          <a:lstStyle/>
          <a:p>
            <a:r>
              <a:rPr lang="en-US" sz="2500" dirty="0" smtClean="0"/>
              <a:t>The first 10 minutes at the beginning: group report back on what is making the news.</a:t>
            </a:r>
          </a:p>
          <a:p>
            <a:pPr marL="0" indent="0">
              <a:buNone/>
            </a:pPr>
            <a:endParaRPr lang="en-US" sz="2500" dirty="0"/>
          </a:p>
          <a:p>
            <a:r>
              <a:rPr lang="en-US" sz="2500" dirty="0" err="1" smtClean="0"/>
              <a:t>Approx</a:t>
            </a:r>
            <a:r>
              <a:rPr lang="en-US" sz="2500" dirty="0" smtClean="0"/>
              <a:t> 60 minutes of lecture material</a:t>
            </a:r>
          </a:p>
          <a:p>
            <a:endParaRPr lang="en-US" sz="2500" dirty="0"/>
          </a:p>
          <a:p>
            <a:r>
              <a:rPr lang="en-US" sz="2500" dirty="0" smtClean="0"/>
              <a:t>In the last 20 to 30 minutes, something different.</a:t>
            </a:r>
          </a:p>
          <a:p>
            <a:pPr marL="0" indent="0">
              <a:buNone/>
            </a:pPr>
            <a:endParaRPr lang="en-US" dirty="0"/>
          </a:p>
          <a:p>
            <a:pPr marL="0" indent="0">
              <a:buNone/>
            </a:pPr>
            <a:endParaRPr lang="en-ZA" dirty="0"/>
          </a:p>
        </p:txBody>
      </p:sp>
    </p:spTree>
    <p:extLst>
      <p:ext uri="{BB962C8B-B14F-4D97-AF65-F5344CB8AC3E}">
        <p14:creationId xmlns:p14="http://schemas.microsoft.com/office/powerpoint/2010/main" val="2980197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663602" y="1268760"/>
            <a:ext cx="3888432" cy="5290916"/>
          </a:xfrm>
          <a:prstGeom prst="rect">
            <a:avLst/>
          </a:prstGeom>
        </p:spPr>
      </p:pic>
    </p:spTree>
    <p:extLst>
      <p:ext uri="{BB962C8B-B14F-4D97-AF65-F5344CB8AC3E}">
        <p14:creationId xmlns:p14="http://schemas.microsoft.com/office/powerpoint/2010/main" val="41753176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sp>
        <p:nvSpPr>
          <p:cNvPr id="5" name="Content Placeholder 4"/>
          <p:cNvSpPr>
            <a:spLocks noGrp="1"/>
          </p:cNvSpPr>
          <p:nvPr>
            <p:ph idx="1"/>
          </p:nvPr>
        </p:nvSpPr>
        <p:spPr>
          <a:xfrm>
            <a:off x="467544" y="1772816"/>
            <a:ext cx="8229600" cy="4924425"/>
          </a:xfrm>
        </p:spPr>
        <p:txBody>
          <a:bodyPr/>
          <a:lstStyle/>
          <a:p>
            <a:pPr marL="0" indent="0">
              <a:buNone/>
            </a:pPr>
            <a:r>
              <a:rPr lang="en-US" sz="1800" b="1" dirty="0" smtClean="0"/>
              <a:t>Excerpts</a:t>
            </a:r>
          </a:p>
          <a:p>
            <a:pPr marL="0" indent="0">
              <a:buNone/>
            </a:pPr>
            <a:endParaRPr lang="en-US" sz="1000" dirty="0" smtClean="0"/>
          </a:p>
          <a:p>
            <a:pPr marL="0" indent="0">
              <a:buNone/>
            </a:pPr>
            <a:r>
              <a:rPr lang="en-US" sz="1800" dirty="0" smtClean="0"/>
              <a:t>“</a:t>
            </a:r>
            <a:r>
              <a:rPr lang="en-US" sz="1800" dirty="0"/>
              <a:t>The rising Arctic temperature is causing the jet stream – a key determinant of the weather – to take a more amplified and wavier path, which will lead to more storms, says </a:t>
            </a:r>
            <a:r>
              <a:rPr lang="en-US" sz="1800" dirty="0" smtClean="0"/>
              <a:t>Professor </a:t>
            </a:r>
            <a:r>
              <a:rPr lang="en-US" sz="1800" dirty="0"/>
              <a:t>Jennifer Francis, of Rutgers University in the </a:t>
            </a:r>
            <a:r>
              <a:rPr lang="en-US" sz="1800" dirty="0" smtClean="0"/>
              <a:t>US”</a:t>
            </a:r>
          </a:p>
          <a:p>
            <a:pPr marL="0" indent="0">
              <a:buNone/>
            </a:pPr>
            <a:endParaRPr lang="en-US" sz="1000" dirty="0"/>
          </a:p>
          <a:p>
            <a:pPr marL="0" indent="0">
              <a:buNone/>
            </a:pPr>
            <a:r>
              <a:rPr lang="en-US" sz="1800" dirty="0" smtClean="0"/>
              <a:t>“The </a:t>
            </a:r>
            <a:r>
              <a:rPr lang="en-US" sz="1800" dirty="0"/>
              <a:t>disproportionate warming of the Arctic has reduced the temperature difference between the region and the “mid-latitudes”. </a:t>
            </a:r>
            <a:r>
              <a:rPr lang="en-US" sz="1800" dirty="0" smtClean="0"/>
              <a:t>As </a:t>
            </a:r>
            <a:r>
              <a:rPr lang="en-US" sz="1800" dirty="0"/>
              <a:t>the temperature difference declines, the jet stream slows and weakens, making it follow a wavier route</a:t>
            </a:r>
            <a:r>
              <a:rPr lang="en-US" sz="1800" dirty="0" smtClean="0"/>
              <a:t>.”</a:t>
            </a:r>
            <a:endParaRPr lang="en-US" sz="1800" dirty="0"/>
          </a:p>
          <a:p>
            <a:pPr marL="0" indent="0">
              <a:buNone/>
            </a:pPr>
            <a:endParaRPr lang="en-US" sz="1000" dirty="0" smtClean="0"/>
          </a:p>
          <a:p>
            <a:pPr marL="0" indent="0">
              <a:buNone/>
            </a:pPr>
            <a:r>
              <a:rPr lang="en-US" sz="1800" dirty="0" smtClean="0"/>
              <a:t>“When the jet stream </a:t>
            </a:r>
            <a:r>
              <a:rPr lang="en-US" sz="1800" dirty="0"/>
              <a:t>swings north, it sweeps warm air from the tropics over Europe, Russia or North America. When it swings south, it sucks in </a:t>
            </a:r>
            <a:r>
              <a:rPr lang="en-US" sz="1800" dirty="0" smtClean="0"/>
              <a:t>cold air </a:t>
            </a:r>
            <a:r>
              <a:rPr lang="en-US" sz="1800" dirty="0"/>
              <a:t>from the Arctic. Each weather pattern causes extreme heat, cold, floods or droughts</a:t>
            </a:r>
            <a:r>
              <a:rPr lang="en-US" sz="1800" dirty="0" smtClean="0"/>
              <a:t>.”</a:t>
            </a:r>
            <a:endParaRPr lang="en-ZA" sz="18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5379" y="188640"/>
            <a:ext cx="1349045" cy="1835620"/>
          </a:xfrm>
          <a:prstGeom prst="rect">
            <a:avLst/>
          </a:prstGeom>
        </p:spPr>
      </p:pic>
    </p:spTree>
    <p:extLst>
      <p:ext uri="{BB962C8B-B14F-4D97-AF65-F5344CB8AC3E}">
        <p14:creationId xmlns:p14="http://schemas.microsoft.com/office/powerpoint/2010/main" val="859679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4" end="4"/>
                                            </p:txEl>
                                          </p:spTgt>
                                        </p:tgtEl>
                                        <p:attrNameLst>
                                          <p:attrName>style.visibility</p:attrName>
                                        </p:attrNameLst>
                                      </p:cBhvr>
                                      <p:to>
                                        <p:strVal val="visible"/>
                                      </p:to>
                                    </p:set>
                                    <p:animEffect transition="in" filter="fade">
                                      <p:cBhvr>
                                        <p:cTn id="7" dur="500"/>
                                        <p:tgtEl>
                                          <p:spTgt spid="5">
                                            <p:txEl>
                                              <p:pRg st="4" end="4"/>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6" end="6"/>
                                            </p:txEl>
                                          </p:spTgt>
                                        </p:tgtEl>
                                        <p:attrNameLst>
                                          <p:attrName>style.visibility</p:attrName>
                                        </p:attrNameLst>
                                      </p:cBhvr>
                                      <p:to>
                                        <p:strVal val="visible"/>
                                      </p:to>
                                    </p:set>
                                    <p:animEffect transition="in" filter="fade">
                                      <p:cBhvr>
                                        <p:cTn id="12" dur="500"/>
                                        <p:tgtEl>
                                          <p:spTgt spid="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5379" y="188640"/>
            <a:ext cx="1349045" cy="1835620"/>
          </a:xfrm>
          <a:prstGeom prst="rect">
            <a:avLst/>
          </a:prstGeom>
        </p:spPr>
      </p:pic>
      <p:sp>
        <p:nvSpPr>
          <p:cNvPr id="5" name="Content Placeholder 4"/>
          <p:cNvSpPr>
            <a:spLocks noGrp="1"/>
          </p:cNvSpPr>
          <p:nvPr>
            <p:ph idx="1"/>
          </p:nvPr>
        </p:nvSpPr>
        <p:spPr>
          <a:xfrm>
            <a:off x="467544" y="1412776"/>
            <a:ext cx="8229600" cy="4924425"/>
          </a:xfrm>
        </p:spPr>
        <p:txBody>
          <a:bodyPr/>
          <a:lstStyle/>
          <a:p>
            <a:pPr marL="0" indent="0">
              <a:buNone/>
            </a:pPr>
            <a:r>
              <a:rPr lang="en-US" sz="1800" b="1" dirty="0" smtClean="0"/>
              <a:t>The study / studies</a:t>
            </a:r>
          </a:p>
          <a:p>
            <a:pPr marL="0" indent="0">
              <a:buNone/>
            </a:pPr>
            <a:endParaRPr lang="en-US" sz="1800" b="1" dirty="0"/>
          </a:p>
          <a:p>
            <a:pPr marL="0" indent="0">
              <a:buNone/>
            </a:pPr>
            <a:r>
              <a:rPr lang="en-US" sz="1800" dirty="0"/>
              <a:t>Francis and </a:t>
            </a:r>
            <a:r>
              <a:rPr lang="en-US" sz="1800" dirty="0" err="1"/>
              <a:t>Vavrus</a:t>
            </a:r>
            <a:r>
              <a:rPr lang="en-US" sz="1800" dirty="0"/>
              <a:t> (2012) Evidence linking Arctic amplification to extreme </a:t>
            </a:r>
            <a:r>
              <a:rPr lang="en-US" sz="1800" dirty="0" smtClean="0"/>
              <a:t>weather in </a:t>
            </a:r>
            <a:r>
              <a:rPr lang="en-US" sz="1800" dirty="0"/>
              <a:t>mid-latitudes. </a:t>
            </a:r>
            <a:r>
              <a:rPr lang="en-US" sz="1800" i="1" dirty="0" err="1"/>
              <a:t>Geophys</a:t>
            </a:r>
            <a:r>
              <a:rPr lang="en-US" sz="1800" i="1" dirty="0"/>
              <a:t> Res </a:t>
            </a:r>
            <a:r>
              <a:rPr lang="en-US" sz="1800" i="1" dirty="0" err="1"/>
              <a:t>Lett</a:t>
            </a:r>
            <a:r>
              <a:rPr lang="en-US" sz="1800" dirty="0"/>
              <a:t> </a:t>
            </a:r>
            <a:r>
              <a:rPr lang="en-US" sz="1800" b="1" dirty="0"/>
              <a:t>9</a:t>
            </a:r>
            <a:r>
              <a:rPr lang="en-US" sz="1800" dirty="0"/>
              <a:t>, </a:t>
            </a:r>
            <a:r>
              <a:rPr lang="en-US" sz="1800" dirty="0" smtClean="0"/>
              <a:t>L06801</a:t>
            </a:r>
          </a:p>
          <a:p>
            <a:pPr marL="0" indent="0">
              <a:buNone/>
            </a:pPr>
            <a:endParaRPr lang="en-US" sz="1000" dirty="0" smtClean="0"/>
          </a:p>
          <a:p>
            <a:pPr marL="0" indent="0">
              <a:buNone/>
            </a:pPr>
            <a:r>
              <a:rPr lang="en-US" sz="1500" dirty="0" smtClean="0"/>
              <a:t>Based on observations from the NCEP (National Centre for Environmental Prediction) Reanalysis </a:t>
            </a:r>
          </a:p>
          <a:p>
            <a:pPr marL="0" indent="0">
              <a:buNone/>
            </a:pPr>
            <a:endParaRPr lang="en-US" sz="1000" dirty="0"/>
          </a:p>
          <a:p>
            <a:pPr marL="0" indent="0">
              <a:buNone/>
            </a:pPr>
            <a:r>
              <a:rPr lang="en-US" sz="1500" dirty="0" smtClean="0"/>
              <a:t>“One </a:t>
            </a:r>
            <a:r>
              <a:rPr lang="en-US" sz="1500" dirty="0"/>
              <a:t>effect is a </a:t>
            </a:r>
            <a:r>
              <a:rPr lang="en-US" sz="1500" b="1" dirty="0"/>
              <a:t>reduced </a:t>
            </a:r>
            <a:r>
              <a:rPr lang="en-US" sz="1500" b="1" dirty="0" err="1"/>
              <a:t>poleward</a:t>
            </a:r>
            <a:r>
              <a:rPr lang="en-US" sz="1500" b="1" dirty="0"/>
              <a:t> gradient </a:t>
            </a:r>
            <a:r>
              <a:rPr lang="en-US" sz="1500" dirty="0"/>
              <a:t>in 1000-500 </a:t>
            </a:r>
            <a:r>
              <a:rPr lang="en-US" sz="1500" dirty="0" err="1"/>
              <a:t>hPa</a:t>
            </a:r>
            <a:r>
              <a:rPr lang="en-US" sz="1500" dirty="0"/>
              <a:t> thicknesses, which weakens the zonal upper-level flow. According to </a:t>
            </a:r>
            <a:r>
              <a:rPr lang="en-US" sz="1500" dirty="0" err="1"/>
              <a:t>Rossby</a:t>
            </a:r>
            <a:r>
              <a:rPr lang="en-US" sz="1500" dirty="0"/>
              <a:t> wave theory, a weaker flow slows the eastward wave progression and tends to follow a higher amplitude trajectory, resulting in </a:t>
            </a:r>
            <a:r>
              <a:rPr lang="en-US" sz="1500" b="1" dirty="0"/>
              <a:t>slower moving circulation systems. More prolonged weather conditions enhance the probability for extreme weather </a:t>
            </a:r>
            <a:r>
              <a:rPr lang="en-US" sz="1500" dirty="0"/>
              <a:t>due to drought, flooding, cold spells, and heat waves. </a:t>
            </a:r>
          </a:p>
          <a:p>
            <a:endParaRPr lang="en-US" sz="1000" dirty="0"/>
          </a:p>
          <a:p>
            <a:pPr marL="0" indent="0">
              <a:buNone/>
            </a:pPr>
            <a:r>
              <a:rPr lang="en-US" sz="1500" dirty="0" smtClean="0"/>
              <a:t>“The </a:t>
            </a:r>
            <a:r>
              <a:rPr lang="en-US" sz="1500" dirty="0"/>
              <a:t>second effect is a </a:t>
            </a:r>
            <a:r>
              <a:rPr lang="en-US" sz="1500" b="1" dirty="0"/>
              <a:t>northward elongation of ridge peaks</a:t>
            </a:r>
            <a:r>
              <a:rPr lang="en-US" sz="1500" dirty="0"/>
              <a:t> in 500 </a:t>
            </a:r>
            <a:r>
              <a:rPr lang="en-US" sz="1500" dirty="0" err="1"/>
              <a:t>hPa</a:t>
            </a:r>
            <a:r>
              <a:rPr lang="en-US" sz="1500" dirty="0"/>
              <a:t> waves, which </a:t>
            </a:r>
            <a:r>
              <a:rPr lang="en-US" sz="1500" b="1" dirty="0"/>
              <a:t>amplifies the flow trajectory and further exacerbates the increased probability of slow moving weather patterns</a:t>
            </a:r>
            <a:r>
              <a:rPr lang="en-US" sz="1500" dirty="0"/>
              <a:t>. Enhanced 500-hPa ridging observed over the eastern N. Atlantic is consistent with more persistent high surface pressure over western Europe. This effect has been implicated as contributing to record heatwaves in Europe during recent summers.”</a:t>
            </a:r>
            <a:endParaRPr lang="en-ZA" sz="1500" dirty="0"/>
          </a:p>
          <a:p>
            <a:pPr marL="0" indent="0">
              <a:buNone/>
            </a:pPr>
            <a:endParaRPr lang="en-US" sz="1800" dirty="0" smtClean="0"/>
          </a:p>
          <a:p>
            <a:pPr marL="0" indent="0">
              <a:buNone/>
            </a:pPr>
            <a:endParaRPr lang="en-US" sz="1800" dirty="0"/>
          </a:p>
          <a:p>
            <a:pPr marL="0" indent="0">
              <a:buNone/>
            </a:pPr>
            <a:endParaRPr lang="en-US" sz="1800" dirty="0"/>
          </a:p>
          <a:p>
            <a:pPr marL="0" indent="0">
              <a:buNone/>
            </a:pPr>
            <a:endParaRPr lang="en-US" sz="1800" b="1" dirty="0" smtClean="0"/>
          </a:p>
          <a:p>
            <a:pPr marL="0" indent="0">
              <a:buNone/>
            </a:pPr>
            <a:endParaRPr lang="en-US" sz="1800" b="1" dirty="0"/>
          </a:p>
          <a:p>
            <a:pPr marL="0" indent="0">
              <a:buNone/>
            </a:pPr>
            <a:endParaRPr lang="en-US" sz="1800" b="1" dirty="0" smtClean="0"/>
          </a:p>
          <a:p>
            <a:pPr marL="0" indent="0">
              <a:buNone/>
            </a:pPr>
            <a:endParaRPr lang="en-US" sz="1000" dirty="0" smtClean="0"/>
          </a:p>
        </p:txBody>
      </p:sp>
    </p:spTree>
    <p:extLst>
      <p:ext uri="{BB962C8B-B14F-4D97-AF65-F5344CB8AC3E}">
        <p14:creationId xmlns:p14="http://schemas.microsoft.com/office/powerpoint/2010/main" val="42204489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6" end="6"/>
                                            </p:txEl>
                                          </p:spTgt>
                                        </p:tgtEl>
                                        <p:attrNameLst>
                                          <p:attrName>style.visibility</p:attrName>
                                        </p:attrNameLst>
                                      </p:cBhvr>
                                      <p:to>
                                        <p:strVal val="visible"/>
                                      </p:to>
                                    </p:set>
                                    <p:animEffect transition="in" filter="fade">
                                      <p:cBhvr>
                                        <p:cTn id="7" dur="500"/>
                                        <p:tgtEl>
                                          <p:spTgt spid="5">
                                            <p:txEl>
                                              <p:pRg st="6" end="6"/>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8" end="8"/>
                                            </p:txEl>
                                          </p:spTgt>
                                        </p:tgtEl>
                                        <p:attrNameLst>
                                          <p:attrName>style.visibility</p:attrName>
                                        </p:attrNameLst>
                                      </p:cBhvr>
                                      <p:to>
                                        <p:strVal val="visible"/>
                                      </p:to>
                                    </p:set>
                                    <p:animEffect transition="in" filter="fade">
                                      <p:cBhvr>
                                        <p:cTn id="12" dur="500"/>
                                        <p:tgtEl>
                                          <p:spTgt spid="5">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5379" y="188640"/>
            <a:ext cx="1349045" cy="1835620"/>
          </a:xfrm>
          <a:prstGeom prst="rect">
            <a:avLst/>
          </a:prstGeom>
        </p:spPr>
      </p:pic>
      <p:sp>
        <p:nvSpPr>
          <p:cNvPr id="5" name="Content Placeholder 4"/>
          <p:cNvSpPr>
            <a:spLocks noGrp="1"/>
          </p:cNvSpPr>
          <p:nvPr>
            <p:ph idx="1"/>
          </p:nvPr>
        </p:nvSpPr>
        <p:spPr>
          <a:xfrm>
            <a:off x="467544" y="1412776"/>
            <a:ext cx="8229600" cy="4924425"/>
          </a:xfrm>
        </p:spPr>
        <p:txBody>
          <a:bodyPr/>
          <a:lstStyle/>
          <a:p>
            <a:pPr marL="0" indent="0">
              <a:buNone/>
            </a:pPr>
            <a:r>
              <a:rPr lang="en-US" sz="1800" b="1" dirty="0" smtClean="0"/>
              <a:t>The study / studies</a:t>
            </a:r>
          </a:p>
          <a:p>
            <a:pPr marL="0" indent="0">
              <a:buNone/>
            </a:pPr>
            <a:endParaRPr lang="en-US" sz="1800" b="1" dirty="0"/>
          </a:p>
          <a:p>
            <a:pPr marL="0" indent="0">
              <a:buNone/>
            </a:pPr>
            <a:r>
              <a:rPr lang="en-US" sz="1800" dirty="0"/>
              <a:t>Francis and </a:t>
            </a:r>
            <a:r>
              <a:rPr lang="en-US" sz="1800" dirty="0" err="1"/>
              <a:t>Vavrus</a:t>
            </a:r>
            <a:r>
              <a:rPr lang="en-US" sz="1800" dirty="0"/>
              <a:t> (2012) Evidence linking Arctic amplification to extreme </a:t>
            </a:r>
            <a:r>
              <a:rPr lang="en-US" sz="1800" dirty="0" smtClean="0"/>
              <a:t>weather in </a:t>
            </a:r>
            <a:r>
              <a:rPr lang="en-US" sz="1800" dirty="0"/>
              <a:t>mid-latitudes. </a:t>
            </a:r>
            <a:r>
              <a:rPr lang="en-US" sz="1800" i="1" dirty="0" err="1"/>
              <a:t>Geophys</a:t>
            </a:r>
            <a:r>
              <a:rPr lang="en-US" sz="1800" i="1" dirty="0"/>
              <a:t> Res </a:t>
            </a:r>
            <a:r>
              <a:rPr lang="en-US" sz="1800" i="1" dirty="0" err="1"/>
              <a:t>Lett</a:t>
            </a:r>
            <a:r>
              <a:rPr lang="en-US" sz="1800" dirty="0"/>
              <a:t> </a:t>
            </a:r>
            <a:r>
              <a:rPr lang="en-US" sz="1800" b="1" dirty="0"/>
              <a:t>9</a:t>
            </a:r>
            <a:r>
              <a:rPr lang="en-US" sz="1800" dirty="0"/>
              <a:t>, L06801</a:t>
            </a:r>
          </a:p>
          <a:p>
            <a:pPr marL="0" indent="0">
              <a:buNone/>
            </a:pPr>
            <a:endParaRPr lang="en-US" sz="1800" b="1" dirty="0" smtClean="0"/>
          </a:p>
          <a:p>
            <a:pPr marL="0" indent="0">
              <a:buNone/>
            </a:pPr>
            <a:endParaRPr lang="en-US" sz="1800" b="1" dirty="0"/>
          </a:p>
          <a:p>
            <a:pPr marL="0" indent="0">
              <a:buNone/>
            </a:pPr>
            <a:endParaRPr lang="en-US" sz="1800" b="1" dirty="0" smtClean="0"/>
          </a:p>
          <a:p>
            <a:pPr marL="0" indent="0">
              <a:buNone/>
            </a:pPr>
            <a:r>
              <a:rPr lang="en-US" sz="1000" dirty="0" smtClean="0"/>
              <a:t>		</a:t>
            </a:r>
          </a:p>
        </p:txBody>
      </p:sp>
      <p:sp>
        <p:nvSpPr>
          <p:cNvPr id="6" name="Rectangle 5"/>
          <p:cNvSpPr/>
          <p:nvPr/>
        </p:nvSpPr>
        <p:spPr>
          <a:xfrm>
            <a:off x="1979712" y="5665023"/>
            <a:ext cx="6264696" cy="784830"/>
          </a:xfrm>
          <a:prstGeom prst="rect">
            <a:avLst/>
          </a:prstGeom>
        </p:spPr>
        <p:txBody>
          <a:bodyPr wrap="square">
            <a:spAutoFit/>
          </a:bodyPr>
          <a:lstStyle/>
          <a:p>
            <a:r>
              <a:rPr lang="en-US" sz="1500" b="1" dirty="0" smtClean="0">
                <a:latin typeface="Calibri" panose="020F0502020204030204" pitchFamily="34" charset="0"/>
              </a:rPr>
              <a:t>Figure 2b </a:t>
            </a:r>
            <a:r>
              <a:rPr lang="en-US" sz="1500" dirty="0" smtClean="0">
                <a:latin typeface="Calibri" panose="020F0502020204030204" pitchFamily="34" charset="0"/>
              </a:rPr>
              <a:t>	Schematic </a:t>
            </a:r>
            <a:r>
              <a:rPr lang="en-US" sz="1500" dirty="0">
                <a:latin typeface="Calibri" panose="020F0502020204030204" pitchFamily="34" charset="0"/>
              </a:rPr>
              <a:t>of ridge elongation (dashed vs. solid) in upper-level heights caused by enhanced warming in </a:t>
            </a:r>
            <a:r>
              <a:rPr lang="en-US" sz="1500" dirty="0" smtClean="0">
                <a:latin typeface="Calibri" panose="020F0502020204030204" pitchFamily="34" charset="0"/>
              </a:rPr>
              <a:t>Arctic relative </a:t>
            </a:r>
            <a:r>
              <a:rPr lang="en-US" sz="1500" dirty="0">
                <a:latin typeface="Calibri" panose="020F0502020204030204" pitchFamily="34" charset="0"/>
              </a:rPr>
              <a:t>to mid-latitudes. Higher amplitude waves progress eastward more slowly, as indicated by arrows.</a:t>
            </a:r>
            <a:endParaRPr lang="en-ZA" sz="1500" dirty="0">
              <a:latin typeface="Calibri" panose="020F0502020204030204" pitchFamily="34" charset="0"/>
            </a:endParaRP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131840" y="3039482"/>
            <a:ext cx="3898379" cy="2619811"/>
          </a:xfrm>
          <a:prstGeom prst="rect">
            <a:avLst/>
          </a:prstGeom>
        </p:spPr>
      </p:pic>
    </p:spTree>
    <p:extLst>
      <p:ext uri="{BB962C8B-B14F-4D97-AF65-F5344CB8AC3E}">
        <p14:creationId xmlns:p14="http://schemas.microsoft.com/office/powerpoint/2010/main" val="929709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sp>
        <p:nvSpPr>
          <p:cNvPr id="5" name="Content Placeholder 4"/>
          <p:cNvSpPr>
            <a:spLocks noGrp="1"/>
          </p:cNvSpPr>
          <p:nvPr>
            <p:ph idx="1"/>
          </p:nvPr>
        </p:nvSpPr>
        <p:spPr>
          <a:xfrm>
            <a:off x="467544" y="1340768"/>
            <a:ext cx="8229600" cy="4924425"/>
          </a:xfrm>
        </p:spPr>
        <p:txBody>
          <a:bodyPr/>
          <a:lstStyle/>
          <a:p>
            <a:pPr marL="0" indent="0">
              <a:buNone/>
            </a:pPr>
            <a:r>
              <a:rPr lang="en-US" sz="1800" b="1" dirty="0" smtClean="0"/>
              <a:t>Underlying science</a:t>
            </a:r>
          </a:p>
          <a:p>
            <a:pPr marL="0" indent="0">
              <a:buNone/>
            </a:pPr>
            <a:endParaRPr lang="en-US" sz="1800" b="1" dirty="0"/>
          </a:p>
          <a:p>
            <a:pPr marL="0" indent="0">
              <a:buNone/>
            </a:pPr>
            <a:r>
              <a:rPr lang="en-US" sz="1800" b="1" dirty="0" err="1" smtClean="0"/>
              <a:t>Rossby</a:t>
            </a:r>
            <a:r>
              <a:rPr lang="en-US" sz="1800" b="1" dirty="0" smtClean="0"/>
              <a:t> Waves and the Jet Stream</a:t>
            </a:r>
            <a:endParaRPr lang="en-US" sz="1800" dirty="0" smtClean="0"/>
          </a:p>
          <a:p>
            <a:pPr marL="0" indent="0">
              <a:buNone/>
            </a:pPr>
            <a:endParaRPr lang="en-US" sz="1800" b="1" dirty="0"/>
          </a:p>
          <a:p>
            <a:pPr marL="0" indent="0">
              <a:buNone/>
            </a:pPr>
            <a:endParaRPr lang="en-US" sz="1800" b="1" dirty="0" smtClean="0"/>
          </a:p>
          <a:p>
            <a:pPr marL="0" indent="0">
              <a:buNone/>
            </a:pPr>
            <a:endParaRPr lang="en-US" sz="1000"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5379" y="188640"/>
            <a:ext cx="1349045" cy="183562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7544" y="2852936"/>
            <a:ext cx="4002017" cy="2894831"/>
          </a:xfrm>
          <a:prstGeom prst="rect">
            <a:avLst/>
          </a:prstGeom>
        </p:spPr>
      </p:pic>
      <p:sp>
        <p:nvSpPr>
          <p:cNvPr id="4" name="Rectangle 3"/>
          <p:cNvSpPr/>
          <p:nvPr/>
        </p:nvSpPr>
        <p:spPr>
          <a:xfrm>
            <a:off x="4775952" y="2592191"/>
            <a:ext cx="4248472" cy="3416320"/>
          </a:xfrm>
          <a:prstGeom prst="rect">
            <a:avLst/>
          </a:prstGeom>
        </p:spPr>
        <p:txBody>
          <a:bodyPr wrap="square">
            <a:spAutoFit/>
          </a:bodyPr>
          <a:lstStyle/>
          <a:p>
            <a:r>
              <a:rPr lang="en-US" dirty="0" smtClean="0">
                <a:latin typeface="Calibri" panose="020F0502020204030204" pitchFamily="34" charset="0"/>
              </a:rPr>
              <a:t>Where two </a:t>
            </a:r>
            <a:r>
              <a:rPr lang="en-US" dirty="0">
                <a:latin typeface="Calibri" panose="020F0502020204030204" pitchFamily="34" charset="0"/>
              </a:rPr>
              <a:t>air masses of different temperatures or densities meet, the resulting pressure difference </a:t>
            </a:r>
            <a:r>
              <a:rPr lang="en-US" dirty="0" smtClean="0">
                <a:latin typeface="Calibri" panose="020F0502020204030204" pitchFamily="34" charset="0"/>
              </a:rPr>
              <a:t>causes high winds within </a:t>
            </a:r>
            <a:r>
              <a:rPr lang="en-US" dirty="0">
                <a:latin typeface="Calibri" panose="020F0502020204030204" pitchFamily="34" charset="0"/>
              </a:rPr>
              <a:t>the transition </a:t>
            </a:r>
            <a:r>
              <a:rPr lang="en-US" dirty="0" smtClean="0">
                <a:latin typeface="Calibri" panose="020F0502020204030204" pitchFamily="34" charset="0"/>
              </a:rPr>
              <a:t>zone</a:t>
            </a:r>
          </a:p>
          <a:p>
            <a:endParaRPr lang="en-US" dirty="0">
              <a:latin typeface="Calibri" panose="020F0502020204030204" pitchFamily="34" charset="0"/>
            </a:endParaRPr>
          </a:p>
          <a:p>
            <a:r>
              <a:rPr lang="en-US" dirty="0" smtClean="0">
                <a:latin typeface="Calibri" panose="020F0502020204030204" pitchFamily="34" charset="0"/>
              </a:rPr>
              <a:t>The polar jet occurs at a height of approximately 7 to 12km in the atmosphere. There is also a subtropical jet at a height of 10 to 16km.</a:t>
            </a:r>
          </a:p>
          <a:p>
            <a:endParaRPr lang="en-US" dirty="0">
              <a:latin typeface="Calibri" panose="020F0502020204030204" pitchFamily="34" charset="0"/>
            </a:endParaRPr>
          </a:p>
          <a:p>
            <a:r>
              <a:rPr lang="en-US" dirty="0" smtClean="0">
                <a:latin typeface="Calibri" panose="020F0502020204030204" pitchFamily="34" charset="0"/>
              </a:rPr>
              <a:t>A wave on the jet stream is known as an atmospheric </a:t>
            </a:r>
            <a:r>
              <a:rPr lang="en-US" dirty="0" err="1">
                <a:latin typeface="Calibri" panose="020F0502020204030204" pitchFamily="34" charset="0"/>
              </a:rPr>
              <a:t>R</a:t>
            </a:r>
            <a:r>
              <a:rPr lang="en-US" dirty="0" err="1" smtClean="0">
                <a:latin typeface="Calibri" panose="020F0502020204030204" pitchFamily="34" charset="0"/>
              </a:rPr>
              <a:t>ossby</a:t>
            </a:r>
            <a:r>
              <a:rPr lang="en-US" dirty="0" smtClean="0">
                <a:latin typeface="Calibri" panose="020F0502020204030204" pitchFamily="34" charset="0"/>
              </a:rPr>
              <a:t> wave. </a:t>
            </a:r>
            <a:endParaRPr lang="en-ZA" dirty="0">
              <a:latin typeface="Calibri" panose="020F0502020204030204" pitchFamily="34" charset="0"/>
            </a:endParaRPr>
          </a:p>
        </p:txBody>
      </p:sp>
    </p:spTree>
    <p:extLst>
      <p:ext uri="{BB962C8B-B14F-4D97-AF65-F5344CB8AC3E}">
        <p14:creationId xmlns:p14="http://schemas.microsoft.com/office/powerpoint/2010/main" val="27923874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sp>
        <p:nvSpPr>
          <p:cNvPr id="5" name="Content Placeholder 4"/>
          <p:cNvSpPr>
            <a:spLocks noGrp="1"/>
          </p:cNvSpPr>
          <p:nvPr>
            <p:ph idx="1"/>
          </p:nvPr>
        </p:nvSpPr>
        <p:spPr>
          <a:xfrm>
            <a:off x="467544" y="1412776"/>
            <a:ext cx="8229600" cy="4924425"/>
          </a:xfrm>
        </p:spPr>
        <p:txBody>
          <a:bodyPr/>
          <a:lstStyle/>
          <a:p>
            <a:pPr marL="0" indent="0">
              <a:buNone/>
            </a:pPr>
            <a:r>
              <a:rPr lang="en-US" sz="1800" b="1" dirty="0" smtClean="0"/>
              <a:t>Underlying science</a:t>
            </a:r>
          </a:p>
          <a:p>
            <a:pPr marL="0" indent="0">
              <a:buNone/>
            </a:pPr>
            <a:endParaRPr lang="en-US" sz="1800" b="1" dirty="0"/>
          </a:p>
          <a:p>
            <a:pPr marL="0" indent="0">
              <a:buNone/>
            </a:pPr>
            <a:r>
              <a:rPr lang="en-US" sz="1800" b="1" dirty="0" smtClean="0"/>
              <a:t>The Arctic Amplification</a:t>
            </a:r>
          </a:p>
          <a:p>
            <a:pPr marL="0" indent="0">
              <a:buNone/>
            </a:pPr>
            <a:endParaRPr lang="en-US" sz="1800" dirty="0" smtClean="0"/>
          </a:p>
          <a:p>
            <a:pPr marL="0" indent="0">
              <a:buNone/>
            </a:pPr>
            <a:r>
              <a:rPr lang="en-US" sz="1800" dirty="0"/>
              <a:t>As </a:t>
            </a:r>
            <a:r>
              <a:rPr lang="en-US" sz="1800" dirty="0" smtClean="0"/>
              <a:t>the climate </a:t>
            </a:r>
            <a:r>
              <a:rPr lang="en-US" sz="1800" dirty="0"/>
              <a:t>warms, the summer melt season lengthens and </a:t>
            </a:r>
            <a:r>
              <a:rPr lang="en-US" sz="1800" dirty="0" smtClean="0"/>
              <a:t>intensifies</a:t>
            </a:r>
            <a:r>
              <a:rPr lang="en-US" sz="1800" dirty="0"/>
              <a:t>, leading to less sea ice at summer’s end. </a:t>
            </a:r>
            <a:r>
              <a:rPr lang="en-US" sz="1800" dirty="0" smtClean="0"/>
              <a:t>Summertime absorption </a:t>
            </a:r>
            <a:r>
              <a:rPr lang="en-US" sz="1800" dirty="0"/>
              <a:t>of solar energy in open water areas increases </a:t>
            </a:r>
            <a:r>
              <a:rPr lang="en-US" sz="1800" dirty="0" smtClean="0"/>
              <a:t>the sensible </a:t>
            </a:r>
            <a:r>
              <a:rPr lang="en-US" sz="1800" dirty="0"/>
              <a:t>heat content of the ocean. Ice formation in </a:t>
            </a:r>
            <a:r>
              <a:rPr lang="en-US" sz="1800" dirty="0" smtClean="0"/>
              <a:t>autumn and winter is </a:t>
            </a:r>
            <a:r>
              <a:rPr lang="en-US" sz="1800" dirty="0"/>
              <a:t>delayed. This promotes enhanced </a:t>
            </a:r>
            <a:r>
              <a:rPr lang="en-US" sz="1800" dirty="0" smtClean="0"/>
              <a:t>upward </a:t>
            </a:r>
            <a:r>
              <a:rPr lang="en-US" sz="1800" dirty="0"/>
              <a:t>heat fluxes, seen as strong warming at the surface and </a:t>
            </a:r>
            <a:r>
              <a:rPr lang="en-US" sz="1800" dirty="0" smtClean="0"/>
              <a:t>in the </a:t>
            </a:r>
            <a:r>
              <a:rPr lang="en-US" sz="1800" dirty="0"/>
              <a:t>lower </a:t>
            </a:r>
            <a:r>
              <a:rPr lang="en-US" sz="1800" dirty="0" smtClean="0"/>
              <a:t>troposphere.</a:t>
            </a:r>
            <a:endParaRPr lang="en-US" sz="1800" dirty="0"/>
          </a:p>
          <a:p>
            <a:pPr marL="0" indent="0">
              <a:buNone/>
            </a:pPr>
            <a:endParaRPr lang="en-US" sz="1800" dirty="0"/>
          </a:p>
          <a:p>
            <a:pPr marL="0" indent="0">
              <a:buNone/>
            </a:pPr>
            <a:r>
              <a:rPr lang="en-US" sz="1800" dirty="0" smtClean="0"/>
              <a:t>			</a:t>
            </a:r>
            <a:r>
              <a:rPr lang="en-US" sz="1800" dirty="0" err="1" smtClean="0"/>
              <a:t>Serreze</a:t>
            </a:r>
            <a:r>
              <a:rPr lang="en-US" sz="1800" dirty="0" smtClean="0"/>
              <a:t> et al (2009) </a:t>
            </a:r>
            <a:r>
              <a:rPr lang="en-US" sz="1800" dirty="0"/>
              <a:t>The emergence of surface-based </a:t>
            </a:r>
            <a:r>
              <a:rPr lang="en-US" sz="1800" dirty="0" smtClean="0"/>
              <a:t>			Arctic amplification. </a:t>
            </a:r>
            <a:r>
              <a:rPr lang="en-US" sz="1800" i="1" dirty="0" err="1" smtClean="0"/>
              <a:t>Cryosphere</a:t>
            </a:r>
            <a:r>
              <a:rPr lang="en-US" sz="1800" b="1" dirty="0" smtClean="0"/>
              <a:t> 3</a:t>
            </a:r>
            <a:r>
              <a:rPr lang="en-US" sz="1800" dirty="0" smtClean="0"/>
              <a:t>, 11–19</a:t>
            </a:r>
          </a:p>
          <a:p>
            <a:pPr marL="0" indent="0">
              <a:buNone/>
            </a:pPr>
            <a:endParaRPr lang="en-US" sz="1800" b="1" dirty="0"/>
          </a:p>
          <a:p>
            <a:pPr marL="0" indent="0">
              <a:buNone/>
            </a:pPr>
            <a:endParaRPr lang="en-US" sz="1800" b="1" dirty="0" smtClean="0"/>
          </a:p>
          <a:p>
            <a:pPr marL="0" indent="0">
              <a:buNone/>
            </a:pPr>
            <a:endParaRPr lang="en-US" sz="1000"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5379" y="188640"/>
            <a:ext cx="1349045" cy="1835620"/>
          </a:xfrm>
          <a:prstGeom prst="rect">
            <a:avLst/>
          </a:prstGeom>
        </p:spPr>
      </p:pic>
    </p:spTree>
    <p:extLst>
      <p:ext uri="{BB962C8B-B14F-4D97-AF65-F5344CB8AC3E}">
        <p14:creationId xmlns:p14="http://schemas.microsoft.com/office/powerpoint/2010/main" val="39321854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188640"/>
            <a:ext cx="8424936" cy="1143000"/>
          </a:xfrm>
        </p:spPr>
        <p:txBody>
          <a:bodyPr/>
          <a:lstStyle/>
          <a:p>
            <a:pPr algn="l"/>
            <a:r>
              <a:rPr lang="en-US" dirty="0" smtClean="0"/>
              <a:t>Climate Science in the news</a:t>
            </a:r>
            <a:endParaRPr lang="en-ZA" dirty="0"/>
          </a:p>
        </p:txBody>
      </p:sp>
      <p:sp>
        <p:nvSpPr>
          <p:cNvPr id="5" name="Content Placeholder 4"/>
          <p:cNvSpPr>
            <a:spLocks noGrp="1"/>
          </p:cNvSpPr>
          <p:nvPr>
            <p:ph idx="1"/>
          </p:nvPr>
        </p:nvSpPr>
        <p:spPr>
          <a:xfrm>
            <a:off x="467544" y="1412777"/>
            <a:ext cx="8229600" cy="1872208"/>
          </a:xfrm>
        </p:spPr>
        <p:txBody>
          <a:bodyPr/>
          <a:lstStyle/>
          <a:p>
            <a:pPr marL="0" indent="0">
              <a:buNone/>
            </a:pPr>
            <a:r>
              <a:rPr lang="en-US" sz="1800" b="1" dirty="0" smtClean="0"/>
              <a:t>Underlying science</a:t>
            </a:r>
          </a:p>
          <a:p>
            <a:pPr marL="0" indent="0">
              <a:buNone/>
            </a:pPr>
            <a:endParaRPr lang="en-US" sz="1800" b="1" dirty="0"/>
          </a:p>
          <a:p>
            <a:pPr marL="0" indent="0">
              <a:buNone/>
            </a:pPr>
            <a:r>
              <a:rPr lang="en-US" sz="1800" b="1" dirty="0" smtClean="0"/>
              <a:t>The Arctic Amplification</a:t>
            </a:r>
          </a:p>
          <a:p>
            <a:pPr marL="0" indent="0">
              <a:buNone/>
            </a:pPr>
            <a:endParaRPr lang="en-US" sz="1800" dirty="0" smtClean="0"/>
          </a:p>
          <a:p>
            <a:pPr marL="0" indent="0">
              <a:buNone/>
            </a:pPr>
            <a:endParaRPr lang="en-US" sz="1800" b="1" dirty="0" smtClean="0"/>
          </a:p>
          <a:p>
            <a:pPr marL="0" indent="0">
              <a:buNone/>
            </a:pPr>
            <a:endParaRPr lang="en-US" sz="1800" b="1" dirty="0"/>
          </a:p>
          <a:p>
            <a:pPr marL="0" indent="0">
              <a:buNone/>
            </a:pPr>
            <a:endParaRPr lang="en-US" sz="1800" b="1" dirty="0" smtClean="0"/>
          </a:p>
          <a:p>
            <a:pPr marL="0" indent="0">
              <a:buNone/>
            </a:pPr>
            <a:endParaRPr lang="en-US" sz="1800" b="1" dirty="0"/>
          </a:p>
          <a:p>
            <a:pPr marL="0" indent="0">
              <a:buNone/>
            </a:pPr>
            <a:endParaRPr lang="en-US" sz="1800" b="1" dirty="0" smtClean="0"/>
          </a:p>
          <a:p>
            <a:pPr marL="0" indent="0">
              <a:buNone/>
            </a:pPr>
            <a:endParaRPr lang="en-US" sz="1800" b="1" dirty="0"/>
          </a:p>
          <a:p>
            <a:pPr marL="0" indent="0">
              <a:buNone/>
            </a:pPr>
            <a:endParaRPr lang="en-US" sz="1800" b="1" dirty="0" smtClean="0"/>
          </a:p>
          <a:p>
            <a:pPr marL="0" indent="0">
              <a:buNone/>
            </a:pPr>
            <a:endParaRPr lang="en-US" sz="1800" b="1" dirty="0"/>
          </a:p>
          <a:p>
            <a:pPr marL="0" indent="0">
              <a:buNone/>
            </a:pPr>
            <a:endParaRPr lang="en-US" sz="1500" dirty="0" smtClean="0"/>
          </a:p>
          <a:p>
            <a:pPr marL="0" indent="0">
              <a:buNone/>
            </a:pPr>
            <a:r>
              <a:rPr lang="en-US" sz="1500" dirty="0" smtClean="0"/>
              <a:t>			</a:t>
            </a:r>
            <a:endParaRPr lang="en-US" sz="1800" b="1" dirty="0" smtClean="0"/>
          </a:p>
          <a:p>
            <a:pPr marL="0" indent="0">
              <a:buNone/>
            </a:pPr>
            <a:endParaRPr lang="en-US" sz="1000" dirty="0" smtClean="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75379" y="188640"/>
            <a:ext cx="1349045" cy="1835620"/>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852936"/>
            <a:ext cx="4974943" cy="284586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20072" y="2348880"/>
            <a:ext cx="3661509" cy="4339013"/>
          </a:xfrm>
          <a:prstGeom prst="rect">
            <a:avLst/>
          </a:prstGeom>
        </p:spPr>
      </p:pic>
      <p:sp>
        <p:nvSpPr>
          <p:cNvPr id="7" name="Rectangle 6"/>
          <p:cNvSpPr/>
          <p:nvPr/>
        </p:nvSpPr>
        <p:spPr>
          <a:xfrm>
            <a:off x="243880" y="5709071"/>
            <a:ext cx="4572000" cy="276999"/>
          </a:xfrm>
          <a:prstGeom prst="rect">
            <a:avLst/>
          </a:prstGeom>
        </p:spPr>
        <p:txBody>
          <a:bodyPr>
            <a:spAutoFit/>
          </a:bodyPr>
          <a:lstStyle/>
          <a:p>
            <a:pPr marL="0" indent="0">
              <a:buNone/>
            </a:pPr>
            <a:r>
              <a:rPr lang="en-US" sz="1200" dirty="0"/>
              <a:t>NASA </a:t>
            </a:r>
            <a:r>
              <a:rPr lang="en-US" sz="1200" dirty="0" smtClean="0"/>
              <a:t>GISS; temp anomaly 2000-2009, compared to 1951-1980</a:t>
            </a:r>
            <a:endParaRPr lang="en-US" sz="1200" dirty="0"/>
          </a:p>
        </p:txBody>
      </p:sp>
    </p:spTree>
    <p:extLst>
      <p:ext uri="{BB962C8B-B14F-4D97-AF65-F5344CB8AC3E}">
        <p14:creationId xmlns:p14="http://schemas.microsoft.com/office/powerpoint/2010/main" val="50756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394643" y="332656"/>
            <a:ext cx="6841182" cy="1143000"/>
          </a:xfrm>
        </p:spPr>
        <p:txBody>
          <a:bodyPr/>
          <a:lstStyle/>
          <a:p>
            <a:pPr eaLnBrk="1" hangingPunct="1"/>
            <a:r>
              <a:rPr lang="en-GB" dirty="0" smtClean="0"/>
              <a:t>Aim of Todays Lecture</a:t>
            </a:r>
          </a:p>
        </p:txBody>
      </p:sp>
      <p:sp>
        <p:nvSpPr>
          <p:cNvPr id="32771" name="Rectangle 4"/>
          <p:cNvSpPr>
            <a:spLocks noChangeArrowheads="1"/>
          </p:cNvSpPr>
          <p:nvPr/>
        </p:nvSpPr>
        <p:spPr bwMode="auto">
          <a:xfrm>
            <a:off x="683568" y="1844824"/>
            <a:ext cx="7344816" cy="2159000"/>
          </a:xfrm>
          <a:prstGeom prst="rect">
            <a:avLst/>
          </a:prstGeom>
          <a:noFill/>
          <a:ln w="19050">
            <a:noFill/>
            <a:miter lim="800000"/>
            <a:headEnd/>
            <a:tailEnd/>
          </a:ln>
        </p:spPr>
        <p:txBody>
          <a:bodyPr/>
          <a:lstStyle/>
          <a:p>
            <a:pPr marL="457200" indent="-457200">
              <a:spcBef>
                <a:spcPct val="20000"/>
              </a:spcBef>
              <a:buFont typeface="+mj-lt"/>
              <a:buAutoNum type="arabicPeriod"/>
            </a:pPr>
            <a:r>
              <a:rPr lang="en-GB" sz="2000" dirty="0">
                <a:latin typeface="Calibri" panose="020F0502020204030204" pitchFamily="34" charset="0"/>
              </a:rPr>
              <a:t>Introduce the </a:t>
            </a:r>
            <a:r>
              <a:rPr lang="en-GB" sz="2000" dirty="0" smtClean="0">
                <a:latin typeface="Calibri" panose="020F0502020204030204" pitchFamily="34" charset="0"/>
              </a:rPr>
              <a:t>concepts of climate and climate change</a:t>
            </a:r>
            <a:endParaRPr lang="en-GB" sz="2000" dirty="0">
              <a:latin typeface="Calibri" panose="020F0502020204030204" pitchFamily="34" charset="0"/>
            </a:endParaRPr>
          </a:p>
          <a:p>
            <a:pPr marL="457200" indent="-457200">
              <a:spcBef>
                <a:spcPct val="20000"/>
              </a:spcBef>
              <a:buFont typeface="+mj-lt"/>
              <a:buAutoNum type="arabicPeriod"/>
            </a:pPr>
            <a:endParaRPr lang="en-GB" sz="2000" dirty="0" smtClean="0">
              <a:latin typeface="Calibri" panose="020F0502020204030204" pitchFamily="34" charset="0"/>
            </a:endParaRPr>
          </a:p>
          <a:p>
            <a:pPr marL="457200" indent="-457200">
              <a:spcBef>
                <a:spcPct val="20000"/>
              </a:spcBef>
              <a:buFont typeface="+mj-lt"/>
              <a:buAutoNum type="arabicPeriod"/>
            </a:pPr>
            <a:r>
              <a:rPr lang="en-GB" sz="2000" dirty="0" smtClean="0">
                <a:latin typeface="Calibri" panose="020F0502020204030204" pitchFamily="34" charset="0"/>
              </a:rPr>
              <a:t>Detail the key driving processes that influence the climate system</a:t>
            </a:r>
          </a:p>
          <a:p>
            <a:pPr marL="457200" indent="-457200">
              <a:spcBef>
                <a:spcPct val="20000"/>
              </a:spcBef>
              <a:buFont typeface="+mj-lt"/>
              <a:buAutoNum type="arabicPeriod"/>
            </a:pPr>
            <a:endParaRPr lang="en-GB" sz="2000" dirty="0">
              <a:latin typeface="Calibri" panose="020F0502020204030204" pitchFamily="34" charset="0"/>
            </a:endParaRPr>
          </a:p>
          <a:p>
            <a:pPr marL="457200" indent="-457200">
              <a:spcBef>
                <a:spcPct val="20000"/>
              </a:spcBef>
              <a:buFont typeface="+mj-lt"/>
              <a:buAutoNum type="arabicPeriod"/>
            </a:pPr>
            <a:r>
              <a:rPr lang="en-GB" sz="2000" dirty="0" smtClean="0">
                <a:latin typeface="Calibri" panose="020F0502020204030204" pitchFamily="34" charset="0"/>
              </a:rPr>
              <a:t>Provide background on climate prediction</a:t>
            </a:r>
          </a:p>
          <a:p>
            <a:pPr marL="457200" indent="-457200">
              <a:spcBef>
                <a:spcPct val="20000"/>
              </a:spcBef>
              <a:buFont typeface="+mj-lt"/>
              <a:buAutoNum type="arabicPeriod"/>
            </a:pPr>
            <a:endParaRPr lang="en-GB" sz="2000" dirty="0">
              <a:latin typeface="Calibri" panose="020F0502020204030204" pitchFamily="34" charset="0"/>
            </a:endParaRPr>
          </a:p>
          <a:p>
            <a:pPr marL="457200" indent="-457200">
              <a:spcBef>
                <a:spcPct val="20000"/>
              </a:spcBef>
              <a:buFont typeface="+mj-lt"/>
              <a:buAutoNum type="arabicPeriod"/>
            </a:pPr>
            <a:r>
              <a:rPr lang="en-GB" sz="2000" dirty="0" smtClean="0">
                <a:latin typeface="Calibri" panose="020F0502020204030204" pitchFamily="34" charset="0"/>
              </a:rPr>
              <a:t>Introduce the Intergovernmental Panel on Climate Change (IPCC)</a:t>
            </a:r>
          </a:p>
          <a:p>
            <a:pPr marL="342900" indent="-342900">
              <a:spcBef>
                <a:spcPct val="20000"/>
              </a:spcBef>
              <a:buFontTx/>
              <a:buChar char="•"/>
            </a:pPr>
            <a:endParaRPr lang="en-GB" sz="2000" dirty="0">
              <a:latin typeface="Calibri" panose="020F0502020204030204" pitchFamily="34" charset="0"/>
            </a:endParaRPr>
          </a:p>
          <a:p>
            <a:pPr marL="342900" indent="-342900">
              <a:spcBef>
                <a:spcPct val="20000"/>
              </a:spcBef>
              <a:buFontTx/>
              <a:buChar char="•"/>
            </a:pPr>
            <a:endParaRPr lang="en-GB" sz="2000" dirty="0" smtClean="0">
              <a:latin typeface="Calibri" panose="020F0502020204030204" pitchFamily="34" charset="0"/>
            </a:endParaRPr>
          </a:p>
          <a:p>
            <a:pPr marL="342900" indent="-342900">
              <a:spcBef>
                <a:spcPct val="20000"/>
              </a:spcBef>
              <a:buFontTx/>
              <a:buChar char="•"/>
            </a:pPr>
            <a:endParaRPr lang="en-GB" sz="2000" dirty="0">
              <a:latin typeface="Calibri" panose="020F0502020204030204" pitchFamily="34" charset="0"/>
            </a:endParaRPr>
          </a:p>
          <a:p>
            <a:pPr marL="342900" indent="-342900">
              <a:spcBef>
                <a:spcPct val="20000"/>
              </a:spcBef>
              <a:buFontTx/>
              <a:buChar char="•"/>
            </a:pPr>
            <a:endParaRPr lang="en-GB" sz="2000" dirty="0">
              <a:latin typeface="Calibri" panose="020F0502020204030204" pitchFamily="34" charset="0"/>
            </a:endParaRPr>
          </a:p>
          <a:p>
            <a:pPr marL="342900" indent="-342900">
              <a:spcBef>
                <a:spcPct val="20000"/>
              </a:spcBef>
            </a:pPr>
            <a:endParaRPr lang="en-GB" sz="2000"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idx="4294967295"/>
          </p:nvPr>
        </p:nvSpPr>
        <p:spPr>
          <a:xfrm>
            <a:off x="467544" y="188640"/>
            <a:ext cx="7772400" cy="1143000"/>
          </a:xfrm>
        </p:spPr>
        <p:txBody>
          <a:bodyPr/>
          <a:lstStyle/>
          <a:p>
            <a:r>
              <a:rPr lang="sv-SE" altLang="sv-SE" dirty="0" smtClean="0">
                <a:solidFill>
                  <a:schemeClr val="bg1"/>
                </a:solidFill>
                <a:latin typeface="Calibri" panose="020F0502020204030204" pitchFamily="34" charset="0"/>
              </a:rPr>
              <a:t>The Anthropocene</a:t>
            </a:r>
            <a:endParaRPr lang="sv-SE" altLang="sv-SE" dirty="0" smtClean="0">
              <a:latin typeface="Calibri" panose="020F050202020403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5536" y="1412776"/>
            <a:ext cx="8298334" cy="4176464"/>
          </a:xfrm>
          <a:prstGeom prst="rect">
            <a:avLst/>
          </a:prstGeom>
        </p:spPr>
      </p:pic>
      <p:pic>
        <p:nvPicPr>
          <p:cNvPr id="3" name="Picture 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463376" y="1687640"/>
            <a:ext cx="6162654" cy="362673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9" name="Rectangle 3"/>
          <p:cNvSpPr>
            <a:spLocks noGrp="1" noChangeArrowheads="1"/>
          </p:cNvSpPr>
          <p:nvPr>
            <p:ph type="body" idx="1"/>
          </p:nvPr>
        </p:nvSpPr>
        <p:spPr>
          <a:xfrm>
            <a:off x="395288" y="1341438"/>
            <a:ext cx="8229600" cy="4525962"/>
          </a:xfrm>
        </p:spPr>
        <p:txBody>
          <a:bodyPr/>
          <a:lstStyle/>
          <a:p>
            <a:pPr eaLnBrk="1" hangingPunct="1">
              <a:lnSpc>
                <a:spcPct val="90000"/>
              </a:lnSpc>
            </a:pPr>
            <a:endParaRPr lang="en-GB" dirty="0" smtClean="0"/>
          </a:p>
          <a:p>
            <a:pPr marL="0" indent="0" eaLnBrk="1" hangingPunct="1">
              <a:lnSpc>
                <a:spcPct val="90000"/>
              </a:lnSpc>
              <a:buNone/>
            </a:pPr>
            <a:endParaRPr lang="en-GB" dirty="0"/>
          </a:p>
          <a:p>
            <a:pPr marL="0" indent="0" eaLnBrk="1" hangingPunct="1">
              <a:lnSpc>
                <a:spcPct val="90000"/>
              </a:lnSpc>
              <a:buNone/>
            </a:pPr>
            <a:endParaRPr lang="en-GB" dirty="0" smtClean="0"/>
          </a:p>
          <a:p>
            <a:pPr marL="0" indent="0" algn="ctr" eaLnBrk="1" hangingPunct="1">
              <a:lnSpc>
                <a:spcPct val="90000"/>
              </a:lnSpc>
              <a:buNone/>
            </a:pPr>
            <a:r>
              <a:rPr lang="en-GB" dirty="0" smtClean="0">
                <a:hlinkClick r:id="rId3"/>
              </a:rPr>
              <a:t>Miller and Armstrong</a:t>
            </a:r>
            <a:endParaRPr lang="en-GB" dirty="0" smtClean="0"/>
          </a:p>
        </p:txBody>
      </p:sp>
      <p:sp>
        <p:nvSpPr>
          <p:cNvPr id="5" name="Title 1"/>
          <p:cNvSpPr txBox="1">
            <a:spLocks/>
          </p:cNvSpPr>
          <p:nvPr/>
        </p:nvSpPr>
        <p:spPr bwMode="auto">
          <a:xfrm>
            <a:off x="714375" y="285750"/>
            <a:ext cx="7772400" cy="766763"/>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l" rtl="0" eaLnBrk="0" fontAlgn="base" hangingPunct="0">
              <a:spcBef>
                <a:spcPct val="0"/>
              </a:spcBef>
              <a:spcAft>
                <a:spcPct val="0"/>
              </a:spcAft>
              <a:defRPr sz="4400" b="1">
                <a:solidFill>
                  <a:schemeClr val="tx2"/>
                </a:solidFill>
                <a:latin typeface="Calibri" panose="020F050202020403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eaLnBrk="1" hangingPunct="1"/>
            <a:r>
              <a:rPr lang="en-GB" kern="0" smtClean="0"/>
              <a:t>What is Climate?</a:t>
            </a:r>
            <a:endParaRPr lang="en-GB" kern="0" dirty="0" smtClean="0"/>
          </a:p>
        </p:txBody>
      </p:sp>
    </p:spTree>
    <p:extLst>
      <p:ext uri="{BB962C8B-B14F-4D97-AF65-F5344CB8AC3E}">
        <p14:creationId xmlns:p14="http://schemas.microsoft.com/office/powerpoint/2010/main" val="45114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title"/>
          </p:nvPr>
        </p:nvSpPr>
        <p:spPr>
          <a:xfrm>
            <a:off x="714375" y="285750"/>
            <a:ext cx="7772400" cy="766763"/>
          </a:xfrm>
        </p:spPr>
        <p:txBody>
          <a:bodyPr/>
          <a:lstStyle/>
          <a:p>
            <a:pPr eaLnBrk="1" hangingPunct="1"/>
            <a:r>
              <a:rPr lang="en-GB" dirty="0" smtClean="0"/>
              <a:t>What is Climate?</a:t>
            </a:r>
          </a:p>
        </p:txBody>
      </p:sp>
      <p:sp>
        <p:nvSpPr>
          <p:cNvPr id="4" name="Rectangle 3"/>
          <p:cNvSpPr>
            <a:spLocks noChangeArrowheads="1"/>
          </p:cNvSpPr>
          <p:nvPr/>
        </p:nvSpPr>
        <p:spPr bwMode="auto">
          <a:xfrm>
            <a:off x="611188" y="1412875"/>
            <a:ext cx="7921625" cy="708025"/>
          </a:xfrm>
          <a:prstGeom prst="rect">
            <a:avLst/>
          </a:prstGeom>
          <a:noFill/>
          <a:ln w="9525">
            <a:noFill/>
            <a:miter lim="800000"/>
            <a:headEnd/>
            <a:tailEnd/>
          </a:ln>
        </p:spPr>
        <p:txBody>
          <a:bodyPr>
            <a:spAutoFit/>
          </a:bodyPr>
          <a:lstStyle/>
          <a:p>
            <a:pPr algn="just"/>
            <a:r>
              <a:rPr lang="en-GB" sz="2000"/>
              <a:t>Climate in a </a:t>
            </a:r>
            <a:r>
              <a:rPr lang="en-GB" sz="2000" b="1"/>
              <a:t>narrow sense</a:t>
            </a:r>
            <a:r>
              <a:rPr lang="en-GB" sz="2000"/>
              <a:t> is usually defined as the ‘average weather’.</a:t>
            </a:r>
          </a:p>
        </p:txBody>
      </p:sp>
      <p:sp>
        <p:nvSpPr>
          <p:cNvPr id="5" name="TextBox 4"/>
          <p:cNvSpPr txBox="1">
            <a:spLocks noChangeArrowheads="1"/>
          </p:cNvSpPr>
          <p:nvPr/>
        </p:nvSpPr>
        <p:spPr bwMode="auto">
          <a:xfrm>
            <a:off x="611188" y="2133600"/>
            <a:ext cx="7921625" cy="2492375"/>
          </a:xfrm>
          <a:prstGeom prst="rect">
            <a:avLst/>
          </a:prstGeom>
          <a:noFill/>
          <a:ln w="9525">
            <a:noFill/>
            <a:miter lim="800000"/>
            <a:headEnd/>
            <a:tailEnd/>
          </a:ln>
        </p:spPr>
        <p:txBody>
          <a:bodyPr>
            <a:spAutoFit/>
          </a:bodyPr>
          <a:lstStyle/>
          <a:p>
            <a:r>
              <a:rPr lang="en-GB" sz="2000" dirty="0"/>
              <a:t>...or more rigorously, as the statistical description in terms of the mean and variability of relevant quantities over a period of time ranging from months to thousands or millions of years. The classical period is 30 years, as defined by the World Meteorological Organization (WMO). These quantities are most often surface variables such as temperature, precipitation, and wind.</a:t>
            </a:r>
          </a:p>
          <a:p>
            <a:endParaRPr lang="en-GB" dirty="0"/>
          </a:p>
          <a:p>
            <a:endParaRPr lang="en-GB" dirty="0"/>
          </a:p>
        </p:txBody>
      </p:sp>
      <p:sp>
        <p:nvSpPr>
          <p:cNvPr id="6" name="Rectangle 5"/>
          <p:cNvSpPr>
            <a:spLocks noChangeArrowheads="1"/>
          </p:cNvSpPr>
          <p:nvPr/>
        </p:nvSpPr>
        <p:spPr bwMode="auto">
          <a:xfrm>
            <a:off x="611188" y="4149725"/>
            <a:ext cx="7921625" cy="1014413"/>
          </a:xfrm>
          <a:prstGeom prst="rect">
            <a:avLst/>
          </a:prstGeom>
          <a:noFill/>
          <a:ln w="9525">
            <a:noFill/>
            <a:miter lim="800000"/>
            <a:headEnd/>
            <a:tailEnd/>
          </a:ln>
        </p:spPr>
        <p:txBody>
          <a:bodyPr>
            <a:spAutoFit/>
          </a:bodyPr>
          <a:lstStyle/>
          <a:p>
            <a:r>
              <a:rPr lang="en-GB" sz="2000"/>
              <a:t>...Climate in a </a:t>
            </a:r>
            <a:r>
              <a:rPr lang="en-GB" sz="2000" b="1"/>
              <a:t>wider sense</a:t>
            </a:r>
            <a:r>
              <a:rPr lang="en-GB" sz="2000"/>
              <a:t> is the state, including a statistical description, of the climate system. </a:t>
            </a:r>
          </a:p>
          <a:p>
            <a:pPr algn="r"/>
            <a:r>
              <a:rPr lang="en-GB" sz="2000"/>
              <a:t>(IPCC TAR and AR4)</a:t>
            </a:r>
          </a:p>
        </p:txBody>
      </p:sp>
      <p:sp>
        <p:nvSpPr>
          <p:cNvPr id="7" name="Rectangle 6"/>
          <p:cNvSpPr>
            <a:spLocks noChangeArrowheads="1"/>
          </p:cNvSpPr>
          <p:nvPr/>
        </p:nvSpPr>
        <p:spPr bwMode="auto">
          <a:xfrm>
            <a:off x="1520825" y="5373688"/>
            <a:ext cx="6102350" cy="922337"/>
          </a:xfrm>
          <a:prstGeom prst="rect">
            <a:avLst/>
          </a:prstGeom>
          <a:noFill/>
          <a:ln w="9525">
            <a:noFill/>
            <a:miter lim="800000"/>
            <a:headEnd/>
            <a:tailEnd/>
          </a:ln>
        </p:spPr>
        <p:txBody>
          <a:bodyPr>
            <a:spAutoFit/>
          </a:bodyPr>
          <a:lstStyle/>
          <a:p>
            <a:r>
              <a:rPr lang="en-GB" b="1" dirty="0"/>
              <a:t>“Climate is what you expect, weather is what you get”</a:t>
            </a:r>
          </a:p>
          <a:p>
            <a:pPr algn="r"/>
            <a:endParaRPr lang="en-GB" dirty="0"/>
          </a:p>
          <a:p>
            <a:pPr algn="r"/>
            <a:r>
              <a:rPr lang="en-GB" dirty="0"/>
              <a:t>Robert A. Heinlein</a:t>
            </a:r>
          </a:p>
        </p:txBody>
      </p:sp>
    </p:spTree>
    <p:extLst>
      <p:ext uri="{BB962C8B-B14F-4D97-AF65-F5344CB8AC3E}">
        <p14:creationId xmlns:p14="http://schemas.microsoft.com/office/powerpoint/2010/main" val="3938927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mph" presetSubtype="2" fill="hold" grpId="1" nodeType="clickEffect">
                                  <p:stCondLst>
                                    <p:cond delay="0"/>
                                  </p:stCondLst>
                                  <p:childTnLst>
                                    <p:animClr clrSpc="rgb" dir="cw">
                                      <p:cBhvr override="childStyle">
                                        <p:cTn id="21" dur="500" fill="hold"/>
                                        <p:tgtEl>
                                          <p:spTgt spid="6"/>
                                        </p:tgtEl>
                                        <p:attrNameLst>
                                          <p:attrName>style.color</p:attrName>
                                        </p:attrNameLst>
                                      </p:cBhvr>
                                      <p:to>
                                        <a:schemeClr val="bg2"/>
                                      </p:to>
                                    </p:animClr>
                                  </p:childTnLst>
                                </p:cTn>
                              </p:par>
                              <p:par>
                                <p:cTn id="22" presetID="3" presetClass="emph" presetSubtype="2" fill="hold" grpId="1" nodeType="withEffect">
                                  <p:stCondLst>
                                    <p:cond delay="0"/>
                                  </p:stCondLst>
                                  <p:childTnLst>
                                    <p:animClr clrSpc="rgb" dir="cw">
                                      <p:cBhvr override="childStyle">
                                        <p:cTn id="23" dur="500" fill="hold"/>
                                        <p:tgtEl>
                                          <p:spTgt spid="5"/>
                                        </p:tgtEl>
                                        <p:attrNameLst>
                                          <p:attrName>style.color</p:attrName>
                                        </p:attrNameLst>
                                      </p:cBhvr>
                                      <p:to>
                                        <a:schemeClr val="bg2"/>
                                      </p:to>
                                    </p:animClr>
                                  </p:childTnLst>
                                </p:cTn>
                              </p:par>
                              <p:par>
                                <p:cTn id="24" presetID="3" presetClass="emph" presetSubtype="2" fill="hold" grpId="1" nodeType="withEffect">
                                  <p:stCondLst>
                                    <p:cond delay="0"/>
                                  </p:stCondLst>
                                  <p:childTnLst>
                                    <p:animClr clrSpc="rgb" dir="cw">
                                      <p:cBhvr override="childStyle">
                                        <p:cTn id="25" dur="500" fill="hold"/>
                                        <p:tgtEl>
                                          <p:spTgt spid="4"/>
                                        </p:tgtEl>
                                        <p:attrNameLst>
                                          <p:attrName>style.color</p:attrName>
                                        </p:attrNameLst>
                                      </p:cBhvr>
                                      <p:to>
                                        <a:schemeClr val="bg2"/>
                                      </p:to>
                                    </p:animClr>
                                  </p:childTnLst>
                                </p:cTn>
                              </p:par>
                              <p:par>
                                <p:cTn id="26" presetID="10" presetClass="entr" presetSubtype="0" fill="hold" grpId="0" nodeType="withEffect">
                                  <p:stCondLst>
                                    <p:cond delay="0"/>
                                  </p:stCondLst>
                                  <p:childTnLst>
                                    <p:set>
                                      <p:cBhvr>
                                        <p:cTn id="27" dur="1" fill="hold">
                                          <p:stCondLst>
                                            <p:cond delay="0"/>
                                          </p:stCondLst>
                                        </p:cTn>
                                        <p:tgtEl>
                                          <p:spTgt spid="7"/>
                                        </p:tgtEl>
                                        <p:attrNameLst>
                                          <p:attrName>style.visibility</p:attrName>
                                        </p:attrNameLst>
                                      </p:cBhvr>
                                      <p:to>
                                        <p:strVal val="visible"/>
                                      </p:to>
                                    </p:set>
                                    <p:animEffect transition="in" filter="fade">
                                      <p:cBhvr>
                                        <p:cTn id="28"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 grpId="1"/>
      <p:bldP spid="5" grpId="0"/>
      <p:bldP spid="5" grpId="1"/>
      <p:bldP spid="6" grpId="0"/>
      <p:bldP spid="6" grpId="1"/>
      <p:bldP spid="7"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41" name="Picture 3" descr="country climates"/>
          <p:cNvPicPr>
            <a:picLocks noChangeAspect="1" noChangeArrowheads="1"/>
          </p:cNvPicPr>
          <p:nvPr/>
        </p:nvPicPr>
        <p:blipFill>
          <a:blip r:embed="rId3" cstate="print"/>
          <a:srcRect/>
          <a:stretch>
            <a:fillRect/>
          </a:stretch>
        </p:blipFill>
        <p:spPr bwMode="auto">
          <a:xfrm>
            <a:off x="571500" y="642938"/>
            <a:ext cx="7974013" cy="4572000"/>
          </a:xfrm>
          <a:prstGeom prst="rect">
            <a:avLst/>
          </a:prstGeom>
          <a:noFill/>
          <a:ln w="9525">
            <a:noFill/>
            <a:miter lim="800000"/>
            <a:headEnd/>
            <a:tailEnd/>
          </a:ln>
        </p:spPr>
      </p:pic>
      <p:sp>
        <p:nvSpPr>
          <p:cNvPr id="14339" name="Text Box 7"/>
          <p:cNvSpPr txBox="1">
            <a:spLocks noChangeArrowheads="1"/>
          </p:cNvSpPr>
          <p:nvPr/>
        </p:nvSpPr>
        <p:spPr bwMode="auto">
          <a:xfrm>
            <a:off x="467544" y="5211763"/>
            <a:ext cx="8424862" cy="553998"/>
          </a:xfrm>
          <a:prstGeom prst="rect">
            <a:avLst/>
          </a:prstGeom>
          <a:noFill/>
          <a:ln w="9525">
            <a:noFill/>
            <a:miter lim="800000"/>
            <a:headEnd/>
            <a:tailEnd/>
          </a:ln>
        </p:spPr>
        <p:txBody>
          <a:bodyPr>
            <a:spAutoFit/>
          </a:bodyPr>
          <a:lstStyle/>
          <a:p>
            <a:pPr>
              <a:spcBef>
                <a:spcPct val="50000"/>
              </a:spcBef>
            </a:pPr>
            <a:r>
              <a:rPr lang="en-GB" sz="1500" dirty="0">
                <a:latin typeface="Calibri" panose="020F0502020204030204" pitchFamily="34" charset="0"/>
              </a:rPr>
              <a:t>Mitchell, T.D., </a:t>
            </a:r>
            <a:r>
              <a:rPr lang="en-GB" sz="1500" dirty="0" err="1">
                <a:latin typeface="Calibri" panose="020F0502020204030204" pitchFamily="34" charset="0"/>
              </a:rPr>
              <a:t>Hulme</a:t>
            </a:r>
            <a:r>
              <a:rPr lang="en-GB" sz="1500" dirty="0">
                <a:latin typeface="Calibri" panose="020F0502020204030204" pitchFamily="34" charset="0"/>
              </a:rPr>
              <a:t>, M. and New, M., 2002: Climate data for political areas. </a:t>
            </a:r>
            <a:r>
              <a:rPr lang="en-GB" sz="1500" i="1" dirty="0">
                <a:latin typeface="Calibri" panose="020F0502020204030204" pitchFamily="34" charset="0"/>
              </a:rPr>
              <a:t>Area</a:t>
            </a:r>
            <a:r>
              <a:rPr lang="en-GB" sz="1500" dirty="0">
                <a:latin typeface="Calibri" panose="020F0502020204030204" pitchFamily="34" charset="0"/>
              </a:rPr>
              <a:t> </a:t>
            </a:r>
            <a:r>
              <a:rPr lang="en-GB" sz="1500" b="1" dirty="0">
                <a:latin typeface="Calibri" panose="020F0502020204030204" pitchFamily="34" charset="0"/>
              </a:rPr>
              <a:t>34</a:t>
            </a:r>
            <a:r>
              <a:rPr lang="en-GB" sz="1500" dirty="0">
                <a:latin typeface="Calibri" panose="020F0502020204030204" pitchFamily="34" charset="0"/>
              </a:rPr>
              <a:t>, 109-112. </a:t>
            </a:r>
            <a:r>
              <a:rPr lang="en-GB" sz="1500" dirty="0">
                <a:latin typeface="Calibri" panose="020F0502020204030204" pitchFamily="34" charset="0"/>
                <a:hlinkClick r:id="rId4"/>
              </a:rPr>
              <a:t>http://www.cru.uea.ac.uk/~timm/grid/papers/mitchell2002a.pdf</a:t>
            </a:r>
            <a:r>
              <a:rPr lang="en-GB" sz="1500" dirty="0">
                <a:latin typeface="Calibri" panose="020F0502020204030204" pitchFamily="34" charset="0"/>
              </a:rPr>
              <a:t> </a:t>
            </a:r>
          </a:p>
        </p:txBody>
      </p:sp>
      <p:sp>
        <p:nvSpPr>
          <p:cNvPr id="8" name="Title 1"/>
          <p:cNvSpPr>
            <a:spLocks noGrp="1"/>
          </p:cNvSpPr>
          <p:nvPr>
            <p:ph type="title"/>
          </p:nvPr>
        </p:nvSpPr>
        <p:spPr>
          <a:xfrm>
            <a:off x="714375" y="285750"/>
            <a:ext cx="7772400" cy="766763"/>
          </a:xfrm>
        </p:spPr>
        <p:txBody>
          <a:bodyPr/>
          <a:lstStyle/>
          <a:p>
            <a:pPr algn="l" eaLnBrk="1" hangingPunct="1"/>
            <a:r>
              <a:rPr lang="en-GB" b="1" dirty="0" smtClean="0">
                <a:latin typeface="Calibri" panose="020F0502020204030204" pitchFamily="34" charset="0"/>
              </a:rPr>
              <a:t>What is Climate?</a:t>
            </a:r>
          </a:p>
        </p:txBody>
      </p:sp>
    </p:spTree>
    <p:extLst>
      <p:ext uri="{BB962C8B-B14F-4D97-AF65-F5344CB8AC3E}">
        <p14:creationId xmlns:p14="http://schemas.microsoft.com/office/powerpoint/2010/main" val="33496973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467544" y="188640"/>
            <a:ext cx="8352928" cy="1143000"/>
          </a:xfrm>
        </p:spPr>
        <p:txBody>
          <a:bodyPr/>
          <a:lstStyle/>
          <a:p>
            <a:r>
              <a:rPr lang="en-GB" dirty="0" smtClean="0"/>
              <a:t>What influences our climate?</a:t>
            </a:r>
          </a:p>
        </p:txBody>
      </p:sp>
      <p:pic>
        <p:nvPicPr>
          <p:cNvPr id="6" name="Picture 5"/>
          <p:cNvPicPr>
            <a:picLocks noChangeAspect="1" noChangeArrowheads="1"/>
          </p:cNvPicPr>
          <p:nvPr/>
        </p:nvPicPr>
        <p:blipFill>
          <a:blip r:embed="rId3" cstate="print"/>
          <a:srcRect/>
          <a:stretch>
            <a:fillRect/>
          </a:stretch>
        </p:blipFill>
        <p:spPr bwMode="auto">
          <a:xfrm>
            <a:off x="250825" y="1339180"/>
            <a:ext cx="8642350" cy="4610100"/>
          </a:xfrm>
          <a:prstGeom prst="rect">
            <a:avLst/>
          </a:prstGeom>
          <a:noFill/>
          <a:ln w="9525">
            <a:noFill/>
            <a:miter lim="800000"/>
            <a:headEnd/>
            <a:tailEnd/>
          </a:ln>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1" name="Title 1"/>
          <p:cNvSpPr>
            <a:spLocks noGrp="1"/>
          </p:cNvSpPr>
          <p:nvPr>
            <p:ph type="title"/>
          </p:nvPr>
        </p:nvSpPr>
        <p:spPr>
          <a:xfrm>
            <a:off x="685800" y="260350"/>
            <a:ext cx="7772400" cy="720725"/>
          </a:xfrm>
        </p:spPr>
        <p:txBody>
          <a:bodyPr/>
          <a:lstStyle/>
          <a:p>
            <a:r>
              <a:rPr lang="en-GB" dirty="0" smtClean="0"/>
              <a:t>The Temperature of the Earth</a:t>
            </a:r>
          </a:p>
        </p:txBody>
      </p:sp>
      <p:sp>
        <p:nvSpPr>
          <p:cNvPr id="1033" name="TextBox 5"/>
          <p:cNvSpPr txBox="1">
            <a:spLocks noChangeArrowheads="1"/>
          </p:cNvSpPr>
          <p:nvPr/>
        </p:nvSpPr>
        <p:spPr bwMode="auto">
          <a:xfrm>
            <a:off x="323850" y="1125538"/>
            <a:ext cx="3121025" cy="368300"/>
          </a:xfrm>
          <a:prstGeom prst="rect">
            <a:avLst/>
          </a:prstGeom>
          <a:noFill/>
          <a:ln w="9525">
            <a:noFill/>
            <a:miter lim="800000"/>
            <a:headEnd/>
            <a:tailEnd/>
          </a:ln>
        </p:spPr>
        <p:txBody>
          <a:bodyPr wrap="none">
            <a:spAutoFit/>
          </a:bodyPr>
          <a:lstStyle/>
          <a:p>
            <a:r>
              <a:rPr lang="en-GB" b="1"/>
              <a:t>The Stefan Boltzmann Law</a:t>
            </a:r>
          </a:p>
        </p:txBody>
      </p:sp>
      <p:graphicFrame>
        <p:nvGraphicFramePr>
          <p:cNvPr id="1026" name="Object 2"/>
          <p:cNvGraphicFramePr>
            <a:graphicFrameLocks noChangeAspect="1"/>
          </p:cNvGraphicFramePr>
          <p:nvPr/>
        </p:nvGraphicFramePr>
        <p:xfrm>
          <a:off x="1042988" y="1628775"/>
          <a:ext cx="1736725" cy="762000"/>
        </p:xfrm>
        <a:graphic>
          <a:graphicData uri="http://schemas.openxmlformats.org/presentationml/2006/ole">
            <mc:AlternateContent xmlns:mc="http://schemas.openxmlformats.org/markup-compatibility/2006">
              <mc:Choice xmlns:v="urn:schemas-microsoft-com:vml" Requires="v">
                <p:oleObj spid="_x0000_s2225" name="Equation" r:id="rId4" imgW="520560" imgH="228600" progId="Equation.3">
                  <p:embed/>
                </p:oleObj>
              </mc:Choice>
              <mc:Fallback>
                <p:oleObj name="Equation" r:id="rId4" imgW="520560" imgH="228600" progId="Equation.3">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42988" y="1628775"/>
                        <a:ext cx="1736725" cy="7620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4451" name="Object 3"/>
          <p:cNvGraphicFramePr>
            <a:graphicFrameLocks noChangeAspect="1"/>
          </p:cNvGraphicFramePr>
          <p:nvPr/>
        </p:nvGraphicFramePr>
        <p:xfrm>
          <a:off x="4356100" y="1125538"/>
          <a:ext cx="2541588" cy="1565275"/>
        </p:xfrm>
        <a:graphic>
          <a:graphicData uri="http://schemas.openxmlformats.org/presentationml/2006/ole">
            <mc:AlternateContent xmlns:mc="http://schemas.openxmlformats.org/markup-compatibility/2006">
              <mc:Choice xmlns:v="urn:schemas-microsoft-com:vml" Requires="v">
                <p:oleObj spid="_x0000_s2226" name="Equation" r:id="rId6" imgW="761760" imgH="469800" progId="Equation.3">
                  <p:embed/>
                </p:oleObj>
              </mc:Choice>
              <mc:Fallback>
                <p:oleObj name="Equation" r:id="rId6" imgW="761760" imgH="469800" progId="Equation.3">
                  <p:embed/>
                  <p:pic>
                    <p:nvPicPr>
                      <p:cNvPr id="0" name=""/>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356100" y="1125538"/>
                        <a:ext cx="2541588" cy="156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9" name="Right Arrow 8"/>
          <p:cNvSpPr/>
          <p:nvPr/>
        </p:nvSpPr>
        <p:spPr>
          <a:xfrm>
            <a:off x="3348038" y="1916113"/>
            <a:ext cx="576262" cy="14446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sp>
        <p:nvSpPr>
          <p:cNvPr id="10" name="Rectangle 9"/>
          <p:cNvSpPr/>
          <p:nvPr/>
        </p:nvSpPr>
        <p:spPr>
          <a:xfrm>
            <a:off x="5940425" y="1484313"/>
            <a:ext cx="792163" cy="4318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a:p>
        </p:txBody>
      </p:sp>
      <p:graphicFrame>
        <p:nvGraphicFramePr>
          <p:cNvPr id="104452" name="Object 4"/>
          <p:cNvGraphicFramePr>
            <a:graphicFrameLocks noChangeAspect="1"/>
          </p:cNvGraphicFramePr>
          <p:nvPr/>
        </p:nvGraphicFramePr>
        <p:xfrm>
          <a:off x="4356100" y="1125538"/>
          <a:ext cx="3727450" cy="1565275"/>
        </p:xfrm>
        <a:graphic>
          <a:graphicData uri="http://schemas.openxmlformats.org/presentationml/2006/ole">
            <mc:AlternateContent xmlns:mc="http://schemas.openxmlformats.org/markup-compatibility/2006">
              <mc:Choice xmlns:v="urn:schemas-microsoft-com:vml" Requires="v">
                <p:oleObj spid="_x0000_s2227" name="Equation" r:id="rId8" imgW="1117440" imgH="469800" progId="Equation.3">
                  <p:embed/>
                </p:oleObj>
              </mc:Choice>
              <mc:Fallback>
                <p:oleObj name="Equation" r:id="rId8" imgW="1117440" imgH="469800" progId="Equation.3">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356100" y="1125538"/>
                        <a:ext cx="3727450" cy="15652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4453" name="Object 5"/>
          <p:cNvGraphicFramePr>
            <a:graphicFrameLocks noChangeAspect="1"/>
          </p:cNvGraphicFramePr>
          <p:nvPr/>
        </p:nvGraphicFramePr>
        <p:xfrm>
          <a:off x="2116138" y="2836863"/>
          <a:ext cx="2160587" cy="592137"/>
        </p:xfrm>
        <a:graphic>
          <a:graphicData uri="http://schemas.openxmlformats.org/presentationml/2006/ole">
            <mc:AlternateContent xmlns:mc="http://schemas.openxmlformats.org/markup-compatibility/2006">
              <mc:Choice xmlns:v="urn:schemas-microsoft-com:vml" Requires="v">
                <p:oleObj spid="_x0000_s2228" name="Equation" r:id="rId10" imgW="647640" imgH="177480" progId="Equation.3">
                  <p:embed/>
                </p:oleObj>
              </mc:Choice>
              <mc:Fallback>
                <p:oleObj name="Equation" r:id="rId10" imgW="647640" imgH="177480" progId="Equation.3">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16138" y="2836863"/>
                        <a:ext cx="2160587" cy="59213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aphicFrame>
        <p:nvGraphicFramePr>
          <p:cNvPr id="104454" name="Object 6"/>
          <p:cNvGraphicFramePr>
            <a:graphicFrameLocks noChangeAspect="1"/>
          </p:cNvGraphicFramePr>
          <p:nvPr/>
        </p:nvGraphicFramePr>
        <p:xfrm>
          <a:off x="4589463" y="2751138"/>
          <a:ext cx="2373312" cy="677862"/>
        </p:xfrm>
        <a:graphic>
          <a:graphicData uri="http://schemas.openxmlformats.org/presentationml/2006/ole">
            <mc:AlternateContent xmlns:mc="http://schemas.openxmlformats.org/markup-compatibility/2006">
              <mc:Choice xmlns:v="urn:schemas-microsoft-com:vml" Requires="v">
                <p:oleObj spid="_x0000_s2229" name="Equation" r:id="rId12" imgW="711000" imgH="203040" progId="Equation.3">
                  <p:embed/>
                </p:oleObj>
              </mc:Choice>
              <mc:Fallback>
                <p:oleObj name="Equation" r:id="rId12" imgW="711000" imgH="203040" progId="Equation.3">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589463" y="2751138"/>
                        <a:ext cx="2373312" cy="677862"/>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pic>
        <p:nvPicPr>
          <p:cNvPr id="3" name="Content Placeholder 2"/>
          <p:cNvPicPr>
            <a:picLocks noGrp="1" noChangeAspect="1"/>
          </p:cNvPicPr>
          <p:nvPr>
            <p:ph idx="1"/>
          </p:nvPr>
        </p:nvPicPr>
        <p:blipFill>
          <a:blip r:embed="rId14">
            <a:extLst>
              <a:ext uri="{28A0092B-C50C-407E-A947-70E740481C1C}">
                <a14:useLocalDpi xmlns:a14="http://schemas.microsoft.com/office/drawing/2010/main" val="0"/>
              </a:ext>
            </a:extLst>
          </a:blip>
          <a:stretch>
            <a:fillRect/>
          </a:stretch>
        </p:blipFill>
        <p:spPr>
          <a:xfrm>
            <a:off x="3203848" y="3789040"/>
            <a:ext cx="2616473" cy="2616473"/>
          </a:xfrm>
        </p:spPr>
      </p:pic>
    </p:spTree>
    <p:extLst>
      <p:ext uri="{BB962C8B-B14F-4D97-AF65-F5344CB8AC3E}">
        <p14:creationId xmlns:p14="http://schemas.microsoft.com/office/powerpoint/2010/main" val="20153160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4451"/>
                                        </p:tgtEl>
                                        <p:attrNameLst>
                                          <p:attrName>style.visibility</p:attrName>
                                        </p:attrNameLst>
                                      </p:cBhvr>
                                      <p:to>
                                        <p:strVal val="visible"/>
                                      </p:to>
                                    </p:set>
                                    <p:animEffect transition="in" filter="fade">
                                      <p:cBhvr>
                                        <p:cTn id="7" dur="500"/>
                                        <p:tgtEl>
                                          <p:spTgt spid="104451"/>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xit" presetSubtype="0" fill="hold" grpId="0" nodeType="clickEffect">
                                  <p:stCondLst>
                                    <p:cond delay="0"/>
                                  </p:stCondLst>
                                  <p:childTnLst>
                                    <p:animEffect transition="out" filter="fade">
                                      <p:cBhvr>
                                        <p:cTn id="14" dur="500"/>
                                        <p:tgtEl>
                                          <p:spTgt spid="10"/>
                                        </p:tgtEl>
                                      </p:cBhvr>
                                    </p:animEffect>
                                    <p:set>
                                      <p:cBhvr>
                                        <p:cTn id="15" dur="1" fill="hold">
                                          <p:stCondLst>
                                            <p:cond delay="499"/>
                                          </p:stCondLst>
                                        </p:cTn>
                                        <p:tgtEl>
                                          <p:spTgt spid="10"/>
                                        </p:tgtEl>
                                        <p:attrNameLst>
                                          <p:attrName>style.visibility</p:attrName>
                                        </p:attrNameLst>
                                      </p:cBhvr>
                                      <p:to>
                                        <p:strVal val="hidden"/>
                                      </p:to>
                                    </p:se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104452"/>
                                        </p:tgtEl>
                                        <p:attrNameLst>
                                          <p:attrName>style.visibility</p:attrName>
                                        </p:attrNameLst>
                                      </p:cBhvr>
                                      <p:to>
                                        <p:strVal val="visible"/>
                                      </p:to>
                                    </p:set>
                                  </p:childTnLst>
                                </p:cTn>
                              </p:par>
                              <p:par>
                                <p:cTn id="20" presetID="1" presetClass="exit" presetSubtype="0" fill="hold" nodeType="withEffect">
                                  <p:stCondLst>
                                    <p:cond delay="0"/>
                                  </p:stCondLst>
                                  <p:childTnLst>
                                    <p:set>
                                      <p:cBhvr>
                                        <p:cTn id="21" dur="1" fill="hold">
                                          <p:stCondLst>
                                            <p:cond delay="0"/>
                                          </p:stCondLst>
                                        </p:cTn>
                                        <p:tgtEl>
                                          <p:spTgt spid="104451"/>
                                        </p:tgtEl>
                                        <p:attrNameLst>
                                          <p:attrName>style.visibility</p:attrName>
                                        </p:attrNameLst>
                                      </p:cBhvr>
                                      <p:to>
                                        <p:strVal val="hidden"/>
                                      </p:to>
                                    </p:se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104453"/>
                                        </p:tgtEl>
                                        <p:attrNameLst>
                                          <p:attrName>style.visibility</p:attrName>
                                        </p:attrNameLst>
                                      </p:cBhvr>
                                      <p:to>
                                        <p:strVal val="visible"/>
                                      </p:to>
                                    </p:set>
                                    <p:animEffect transition="in" filter="fade">
                                      <p:cBhvr>
                                        <p:cTn id="26" dur="500"/>
                                        <p:tgtEl>
                                          <p:spTgt spid="104453"/>
                                        </p:tgtEl>
                                      </p:cBhvr>
                                    </p:animEffect>
                                  </p:childTnLst>
                                </p:cTn>
                              </p:par>
                              <p:par>
                                <p:cTn id="27" presetID="10" presetClass="entr" presetSubtype="0" fill="hold" nodeType="withEffect">
                                  <p:stCondLst>
                                    <p:cond delay="0"/>
                                  </p:stCondLst>
                                  <p:childTnLst>
                                    <p:set>
                                      <p:cBhvr>
                                        <p:cTn id="28" dur="1" fill="hold">
                                          <p:stCondLst>
                                            <p:cond delay="0"/>
                                          </p:stCondLst>
                                        </p:cTn>
                                        <p:tgtEl>
                                          <p:spTgt spid="104454"/>
                                        </p:tgtEl>
                                        <p:attrNameLst>
                                          <p:attrName>style.visibility</p:attrName>
                                        </p:attrNameLst>
                                      </p:cBhvr>
                                      <p:to>
                                        <p:strVal val="visible"/>
                                      </p:to>
                                    </p:set>
                                    <p:animEffect transition="in" filter="fade">
                                      <p:cBhvr>
                                        <p:cTn id="29" dur="500"/>
                                        <p:tgtEl>
                                          <p:spTgt spid="104454"/>
                                        </p:tgtEl>
                                      </p:cBhvr>
                                    </p:animEffect>
                                  </p:childTnLst>
                                </p:cTn>
                              </p:par>
                              <p:par>
                                <p:cTn id="30" presetID="10" presetClass="entr" presetSubtype="0" fill="hold" nodeType="withEffect">
                                  <p:stCondLst>
                                    <p:cond delay="0"/>
                                  </p:stCondLst>
                                  <p:childTnLst>
                                    <p:set>
                                      <p:cBhvr>
                                        <p:cTn id="31" dur="1" fill="hold">
                                          <p:stCondLst>
                                            <p:cond delay="0"/>
                                          </p:stCondLst>
                                        </p:cTn>
                                        <p:tgtEl>
                                          <p:spTgt spid="3"/>
                                        </p:tgtEl>
                                        <p:attrNameLst>
                                          <p:attrName>style.visibility</p:attrName>
                                        </p:attrNameLst>
                                      </p:cBhvr>
                                      <p:to>
                                        <p:strVal val="visible"/>
                                      </p:to>
                                    </p:set>
                                    <p:animEffect transition="in" filter="fade">
                                      <p:cBhvr>
                                        <p:cTn id="3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3" name="Picture 5" descr="greenhouse_effect.jpg"/>
          <p:cNvPicPr>
            <a:picLocks noChangeAspect="1"/>
          </p:cNvPicPr>
          <p:nvPr/>
        </p:nvPicPr>
        <p:blipFill>
          <a:blip r:embed="rId3" cstate="print"/>
          <a:srcRect/>
          <a:stretch>
            <a:fillRect/>
          </a:stretch>
        </p:blipFill>
        <p:spPr bwMode="auto">
          <a:xfrm>
            <a:off x="1403648" y="1268760"/>
            <a:ext cx="6235030" cy="4685353"/>
          </a:xfrm>
          <a:prstGeom prst="rect">
            <a:avLst/>
          </a:prstGeom>
          <a:noFill/>
          <a:ln w="9525">
            <a:noFill/>
            <a:miter lim="800000"/>
            <a:headEnd/>
            <a:tailEnd/>
          </a:ln>
        </p:spPr>
      </p:pic>
      <p:sp>
        <p:nvSpPr>
          <p:cNvPr id="5" name="Rectangle 2"/>
          <p:cNvSpPr>
            <a:spLocks noGrp="1" noChangeArrowheads="1"/>
          </p:cNvSpPr>
          <p:nvPr>
            <p:ph type="title"/>
          </p:nvPr>
        </p:nvSpPr>
        <p:spPr>
          <a:xfrm>
            <a:off x="714375" y="428625"/>
            <a:ext cx="7772400" cy="631825"/>
          </a:xfrm>
        </p:spPr>
        <p:txBody>
          <a:bodyPr>
            <a:noAutofit/>
          </a:bodyPr>
          <a:lstStyle/>
          <a:p>
            <a:pPr algn="l" eaLnBrk="1" fontAlgn="auto" hangingPunct="1">
              <a:spcAft>
                <a:spcPts val="0"/>
              </a:spcAft>
              <a:defRPr/>
            </a:pPr>
            <a:r>
              <a:rPr lang="en-GB" b="1" dirty="0" smtClean="0">
                <a:latin typeface="Calibri" panose="020F0502020204030204" pitchFamily="34" charset="0"/>
              </a:rPr>
              <a:t>The Greenhouse Effect</a:t>
            </a:r>
            <a:endParaRPr lang="en-GB" b="1" dirty="0">
              <a:latin typeface="Calibri" panose="020F0502020204030204" pitchFamily="34" charset="0"/>
            </a:endParaRPr>
          </a:p>
        </p:txBody>
      </p:sp>
    </p:spTree>
    <p:extLst>
      <p:ext uri="{BB962C8B-B14F-4D97-AF65-F5344CB8AC3E}">
        <p14:creationId xmlns:p14="http://schemas.microsoft.com/office/powerpoint/2010/main" val="7523973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4"/>
          <p:cNvSpPr>
            <a:spLocks noGrp="1" noChangeArrowheads="1"/>
          </p:cNvSpPr>
          <p:nvPr>
            <p:ph type="title"/>
          </p:nvPr>
        </p:nvSpPr>
        <p:spPr>
          <a:xfrm>
            <a:off x="457200" y="274638"/>
            <a:ext cx="8229600" cy="706437"/>
          </a:xfrm>
        </p:spPr>
        <p:txBody>
          <a:bodyPr>
            <a:noAutofit/>
          </a:bodyPr>
          <a:lstStyle/>
          <a:p>
            <a:pPr algn="l" eaLnBrk="1" fontAlgn="auto" hangingPunct="1">
              <a:spcAft>
                <a:spcPts val="0"/>
              </a:spcAft>
              <a:defRPr/>
            </a:pPr>
            <a:r>
              <a:rPr lang="en-GB" b="1" dirty="0">
                <a:latin typeface="Calibri" panose="020F0502020204030204" pitchFamily="34" charset="0"/>
              </a:rPr>
              <a:t>Energy balance of the Earth</a:t>
            </a:r>
          </a:p>
        </p:txBody>
      </p:sp>
      <p:pic>
        <p:nvPicPr>
          <p:cNvPr id="16387" name="Picture 5" descr="energy_balance.jpg"/>
          <p:cNvPicPr>
            <a:picLocks noChangeAspect="1"/>
          </p:cNvPicPr>
          <p:nvPr/>
        </p:nvPicPr>
        <p:blipFill>
          <a:blip r:embed="rId3" cstate="print"/>
          <a:srcRect/>
          <a:stretch>
            <a:fillRect/>
          </a:stretch>
        </p:blipFill>
        <p:spPr bwMode="auto">
          <a:xfrm>
            <a:off x="467545" y="1071563"/>
            <a:ext cx="8240304" cy="4805709"/>
          </a:xfrm>
          <a:prstGeom prst="rect">
            <a:avLst/>
          </a:prstGeom>
          <a:noFill/>
          <a:ln w="9525">
            <a:noFill/>
            <a:miter lim="800000"/>
            <a:headEnd/>
            <a:tailEnd/>
          </a:ln>
        </p:spPr>
      </p:pic>
    </p:spTree>
    <p:extLst>
      <p:ext uri="{BB962C8B-B14F-4D97-AF65-F5344CB8AC3E}">
        <p14:creationId xmlns:p14="http://schemas.microsoft.com/office/powerpoint/2010/main" val="20338692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431800" y="223838"/>
            <a:ext cx="8445500" cy="804862"/>
          </a:xfrm>
        </p:spPr>
        <p:txBody>
          <a:bodyPr/>
          <a:lstStyle/>
          <a:p>
            <a:pPr eaLnBrk="1" hangingPunct="1"/>
            <a:r>
              <a:rPr lang="en-GB" sz="3800" dirty="0" smtClean="0"/>
              <a:t>Why are greenhouse gases important?</a:t>
            </a:r>
          </a:p>
        </p:txBody>
      </p:sp>
      <p:sp>
        <p:nvSpPr>
          <p:cNvPr id="19459" name="Rectangle 3"/>
          <p:cNvSpPr>
            <a:spLocks noGrp="1" noChangeArrowheads="1"/>
          </p:cNvSpPr>
          <p:nvPr>
            <p:ph sz="quarter" idx="1"/>
          </p:nvPr>
        </p:nvSpPr>
        <p:spPr>
          <a:xfrm>
            <a:off x="395536" y="1412776"/>
            <a:ext cx="8140700" cy="4572000"/>
          </a:xfrm>
        </p:spPr>
        <p:txBody>
          <a:bodyPr/>
          <a:lstStyle/>
          <a:p>
            <a:pPr eaLnBrk="1" hangingPunct="1">
              <a:lnSpc>
                <a:spcPct val="80000"/>
              </a:lnSpc>
              <a:buNone/>
            </a:pPr>
            <a:r>
              <a:rPr lang="en-GB" sz="2500" b="1" dirty="0" smtClean="0">
                <a:cs typeface="Arial" pitchFamily="34" charset="0"/>
              </a:rPr>
              <a:t>Composition of the atmosphere</a:t>
            </a:r>
          </a:p>
          <a:p>
            <a:pPr eaLnBrk="1" hangingPunct="1">
              <a:lnSpc>
                <a:spcPct val="80000"/>
              </a:lnSpc>
              <a:buNone/>
            </a:pPr>
            <a:endParaRPr lang="en-GB" sz="1000" dirty="0" smtClean="0">
              <a:cs typeface="Arial" pitchFamily="34" charset="0"/>
            </a:endParaRPr>
          </a:p>
          <a:p>
            <a:pPr eaLnBrk="1" hangingPunct="1">
              <a:lnSpc>
                <a:spcPct val="80000"/>
              </a:lnSpc>
              <a:buNone/>
            </a:pPr>
            <a:r>
              <a:rPr lang="en-GB" sz="2200" b="1" dirty="0" smtClean="0">
                <a:cs typeface="Arial" pitchFamily="34" charset="0"/>
              </a:rPr>
              <a:t>Main Constituents:</a:t>
            </a:r>
            <a:r>
              <a:rPr lang="en-GB" sz="2200" dirty="0" smtClean="0">
                <a:cs typeface="Arial" pitchFamily="34" charset="0"/>
              </a:rPr>
              <a:t>	</a:t>
            </a:r>
          </a:p>
          <a:p>
            <a:pPr eaLnBrk="1" hangingPunct="1">
              <a:lnSpc>
                <a:spcPct val="80000"/>
              </a:lnSpc>
              <a:buNone/>
            </a:pPr>
            <a:r>
              <a:rPr lang="en-GB" sz="2200" dirty="0" smtClean="0">
                <a:cs typeface="Arial" pitchFamily="34" charset="0"/>
              </a:rPr>
              <a:t>Nitrogen, N</a:t>
            </a:r>
            <a:r>
              <a:rPr lang="en-GB" sz="2200" baseline="-25000" dirty="0" smtClean="0">
                <a:cs typeface="Arial" pitchFamily="34" charset="0"/>
              </a:rPr>
              <a:t>2 </a:t>
            </a:r>
            <a:r>
              <a:rPr lang="pt-PT" sz="2200" dirty="0">
                <a:cs typeface="Arial" pitchFamily="34" charset="0"/>
              </a:rPr>
              <a:t>=</a:t>
            </a:r>
            <a:r>
              <a:rPr lang="pt-PT" sz="2200" dirty="0" smtClean="0">
                <a:cs typeface="Arial" pitchFamily="34" charset="0"/>
              </a:rPr>
              <a:t> </a:t>
            </a:r>
            <a:r>
              <a:rPr lang="en-GB" sz="2200" dirty="0" smtClean="0">
                <a:cs typeface="Arial" pitchFamily="34" charset="0"/>
              </a:rPr>
              <a:t>78%; </a:t>
            </a:r>
          </a:p>
          <a:p>
            <a:pPr eaLnBrk="1" hangingPunct="1">
              <a:lnSpc>
                <a:spcPct val="80000"/>
              </a:lnSpc>
              <a:buNone/>
            </a:pPr>
            <a:r>
              <a:rPr lang="en-GB" sz="2200" dirty="0" smtClean="0">
                <a:cs typeface="Arial" pitchFamily="34" charset="0"/>
              </a:rPr>
              <a:t>Oxygen, O</a:t>
            </a:r>
            <a:r>
              <a:rPr lang="en-GB" sz="2200" baseline="-25000" dirty="0" smtClean="0">
                <a:cs typeface="Arial" pitchFamily="34" charset="0"/>
              </a:rPr>
              <a:t>2</a:t>
            </a:r>
            <a:r>
              <a:rPr lang="en-GB" sz="2200" dirty="0" smtClean="0">
                <a:cs typeface="Arial" pitchFamily="34" charset="0"/>
              </a:rPr>
              <a:t> = 21%; </a:t>
            </a:r>
          </a:p>
          <a:p>
            <a:pPr eaLnBrk="1" hangingPunct="1">
              <a:lnSpc>
                <a:spcPct val="80000"/>
              </a:lnSpc>
              <a:buNone/>
            </a:pPr>
            <a:r>
              <a:rPr lang="en-GB" sz="2200" dirty="0" smtClean="0">
                <a:cs typeface="Arial" pitchFamily="34" charset="0"/>
              </a:rPr>
              <a:t>Argon, </a:t>
            </a:r>
            <a:r>
              <a:rPr lang="en-GB" sz="2200" dirty="0" err="1" smtClean="0">
                <a:cs typeface="Arial" pitchFamily="34" charset="0"/>
              </a:rPr>
              <a:t>Ar</a:t>
            </a:r>
            <a:r>
              <a:rPr lang="en-GB" sz="2200" dirty="0" smtClean="0">
                <a:cs typeface="Arial" pitchFamily="34" charset="0"/>
              </a:rPr>
              <a:t> = </a:t>
            </a:r>
            <a:r>
              <a:rPr lang="en-GB" sz="2200" dirty="0" smtClean="0">
                <a:solidFill>
                  <a:srgbClr val="000000"/>
                </a:solidFill>
                <a:cs typeface="Arial" pitchFamily="34" charset="0"/>
              </a:rPr>
              <a:t>0.93%</a:t>
            </a:r>
            <a:endParaRPr lang="en-GB" sz="2200" dirty="0" smtClean="0">
              <a:cs typeface="Arial" pitchFamily="34" charset="0"/>
            </a:endParaRPr>
          </a:p>
          <a:p>
            <a:pPr algn="just" eaLnBrk="1" hangingPunct="1">
              <a:buNone/>
            </a:pPr>
            <a:r>
              <a:rPr lang="en-GB" sz="2200" dirty="0" smtClean="0">
                <a:solidFill>
                  <a:srgbClr val="000000"/>
                </a:solidFill>
                <a:cs typeface="Arial" pitchFamily="34" charset="0"/>
              </a:rPr>
              <a:t>	</a:t>
            </a:r>
          </a:p>
          <a:p>
            <a:pPr algn="just" eaLnBrk="1" hangingPunct="1">
              <a:buNone/>
            </a:pPr>
            <a:r>
              <a:rPr lang="pt-PT" sz="2200" b="1" dirty="0" smtClean="0">
                <a:solidFill>
                  <a:srgbClr val="000000"/>
                </a:solidFill>
                <a:cs typeface="Arial" pitchFamily="34" charset="0"/>
              </a:rPr>
              <a:t>GHGs:	</a:t>
            </a:r>
            <a:r>
              <a:rPr lang="pt-PT" sz="2200" dirty="0" smtClean="0">
                <a:solidFill>
                  <a:srgbClr val="000000"/>
                </a:solidFill>
                <a:cs typeface="Arial" pitchFamily="34" charset="0"/>
              </a:rPr>
              <a:t>	</a:t>
            </a:r>
          </a:p>
          <a:p>
            <a:pPr algn="just" eaLnBrk="1" hangingPunct="1">
              <a:buNone/>
            </a:pPr>
            <a:r>
              <a:rPr lang="en-GB" sz="2200" dirty="0" smtClean="0">
                <a:cs typeface="Arial" pitchFamily="34" charset="0"/>
              </a:rPr>
              <a:t>H</a:t>
            </a:r>
            <a:r>
              <a:rPr lang="en-GB" sz="2200" baseline="-25000" dirty="0" smtClean="0">
                <a:cs typeface="Arial" pitchFamily="34" charset="0"/>
              </a:rPr>
              <a:t>2</a:t>
            </a:r>
            <a:r>
              <a:rPr lang="en-GB" sz="2200" dirty="0" smtClean="0">
                <a:cs typeface="Arial" pitchFamily="34" charset="0"/>
              </a:rPr>
              <a:t>O</a:t>
            </a:r>
            <a:r>
              <a:rPr lang="pt-PT" sz="2200" dirty="0" smtClean="0">
                <a:solidFill>
                  <a:srgbClr val="000000"/>
                </a:solidFill>
                <a:cs typeface="Arial" pitchFamily="34" charset="0"/>
              </a:rPr>
              <a:t> (</a:t>
            </a:r>
            <a:r>
              <a:rPr lang="en-GB" sz="2200" dirty="0" smtClean="0">
                <a:cs typeface="Arial" pitchFamily="34" charset="0"/>
              </a:rPr>
              <a:t>0.40%; 1%-4% at surface</a:t>
            </a:r>
            <a:r>
              <a:rPr lang="pt-PT" sz="2200" dirty="0" smtClean="0">
                <a:solidFill>
                  <a:srgbClr val="000000"/>
                </a:solidFill>
                <a:cs typeface="Arial" pitchFamily="34" charset="0"/>
              </a:rPr>
              <a:t>)		</a:t>
            </a:r>
          </a:p>
          <a:p>
            <a:pPr algn="just" eaLnBrk="1" hangingPunct="1">
              <a:buNone/>
            </a:pPr>
            <a:r>
              <a:rPr lang="en-GB" sz="2200" dirty="0" smtClean="0">
                <a:cs typeface="Arial" pitchFamily="34" charset="0"/>
              </a:rPr>
              <a:t>CO</a:t>
            </a:r>
            <a:r>
              <a:rPr lang="en-GB" sz="2200" baseline="-25000" dirty="0" smtClean="0">
                <a:cs typeface="Arial" pitchFamily="34" charset="0"/>
              </a:rPr>
              <a:t>2</a:t>
            </a:r>
            <a:r>
              <a:rPr lang="pt-PT" sz="2200" dirty="0" smtClean="0">
                <a:solidFill>
                  <a:srgbClr val="000000"/>
                </a:solidFill>
                <a:cs typeface="Arial" pitchFamily="34" charset="0"/>
              </a:rPr>
              <a:t> = 0.04%; </a:t>
            </a:r>
            <a:r>
              <a:rPr lang="en-GB" sz="2200" dirty="0" smtClean="0">
                <a:cs typeface="Arial" pitchFamily="34" charset="0"/>
              </a:rPr>
              <a:t>CH</a:t>
            </a:r>
            <a:r>
              <a:rPr lang="en-GB" sz="2200" baseline="-25000" dirty="0" smtClean="0">
                <a:cs typeface="Arial" pitchFamily="34" charset="0"/>
              </a:rPr>
              <a:t>4 </a:t>
            </a:r>
            <a:r>
              <a:rPr lang="pt-PT" sz="2200" dirty="0">
                <a:solidFill>
                  <a:srgbClr val="000000"/>
                </a:solidFill>
                <a:cs typeface="Arial" pitchFamily="34" charset="0"/>
              </a:rPr>
              <a:t>=</a:t>
            </a:r>
            <a:r>
              <a:rPr lang="pt-PT" sz="2200" dirty="0" smtClean="0">
                <a:solidFill>
                  <a:srgbClr val="000000"/>
                </a:solidFill>
                <a:cs typeface="Arial" pitchFamily="34" charset="0"/>
              </a:rPr>
              <a:t> </a:t>
            </a:r>
            <a:r>
              <a:rPr lang="en-GB" sz="2200" dirty="0" smtClean="0">
                <a:cs typeface="Arial" pitchFamily="34" charset="0"/>
              </a:rPr>
              <a:t>0.000179%. </a:t>
            </a:r>
          </a:p>
          <a:p>
            <a:pPr algn="just" eaLnBrk="1" hangingPunct="1">
              <a:buNone/>
            </a:pPr>
            <a:r>
              <a:rPr lang="en-GB" sz="2200" dirty="0" smtClean="0">
                <a:cs typeface="Arial" pitchFamily="34" charset="0"/>
              </a:rPr>
              <a:t>				</a:t>
            </a:r>
            <a:endParaRPr lang="pt-PT" sz="2200" dirty="0" smtClean="0">
              <a:solidFill>
                <a:srgbClr val="000000"/>
              </a:solidFill>
              <a:cs typeface="Arial" pitchFamily="34" charset="0"/>
            </a:endParaRPr>
          </a:p>
          <a:p>
            <a:pPr eaLnBrk="1" hangingPunct="1">
              <a:lnSpc>
                <a:spcPct val="80000"/>
              </a:lnSpc>
            </a:pPr>
            <a:endParaRPr lang="pt-PT" sz="3600" dirty="0" smtClean="0">
              <a:solidFill>
                <a:srgbClr val="000000"/>
              </a:solidFill>
              <a:cs typeface="Arial" charset="0"/>
            </a:endParaRPr>
          </a:p>
        </p:txBody>
      </p:sp>
      <p:pic>
        <p:nvPicPr>
          <p:cNvPr id="6" name="Picture 2"/>
          <p:cNvPicPr>
            <a:picLocks noChangeAspect="1" noChangeArrowheads="1"/>
          </p:cNvPicPr>
          <p:nvPr/>
        </p:nvPicPr>
        <p:blipFill>
          <a:blip r:embed="rId3" cstate="print"/>
          <a:srcRect/>
          <a:stretch>
            <a:fillRect/>
          </a:stretch>
        </p:blipFill>
        <p:spPr bwMode="auto">
          <a:xfrm>
            <a:off x="4338414" y="1988840"/>
            <a:ext cx="4536504" cy="4478906"/>
          </a:xfrm>
          <a:prstGeom prst="rect">
            <a:avLst/>
          </a:prstGeom>
          <a:noFill/>
          <a:ln w="9525">
            <a:noFill/>
            <a:miter lim="800000"/>
            <a:headEnd/>
            <a:tailEnd/>
          </a:ln>
        </p:spPr>
      </p:pic>
    </p:spTree>
    <p:extLst>
      <p:ext uri="{BB962C8B-B14F-4D97-AF65-F5344CB8AC3E}">
        <p14:creationId xmlns:p14="http://schemas.microsoft.com/office/powerpoint/2010/main" val="2984405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578644" y="332656"/>
            <a:ext cx="7772400" cy="631825"/>
          </a:xfrm>
        </p:spPr>
        <p:txBody>
          <a:bodyPr>
            <a:noAutofit/>
          </a:bodyPr>
          <a:lstStyle/>
          <a:p>
            <a:pPr algn="l" eaLnBrk="1" fontAlgn="auto" hangingPunct="1">
              <a:spcAft>
                <a:spcPts val="0"/>
              </a:spcAft>
              <a:defRPr/>
            </a:pPr>
            <a:r>
              <a:rPr lang="en-GB" b="1" dirty="0">
                <a:latin typeface="Calibri" panose="020F0502020204030204" pitchFamily="34" charset="0"/>
              </a:rPr>
              <a:t>Greenhouse </a:t>
            </a:r>
            <a:r>
              <a:rPr lang="en-GB" b="1" dirty="0" smtClean="0">
                <a:latin typeface="Calibri" panose="020F0502020204030204" pitchFamily="34" charset="0"/>
              </a:rPr>
              <a:t>gas concentrations</a:t>
            </a:r>
            <a:endParaRPr lang="en-GB" b="1" dirty="0">
              <a:latin typeface="Calibri" panose="020F0502020204030204" pitchFamily="34" charset="0"/>
            </a:endParaRPr>
          </a:p>
        </p:txBody>
      </p:sp>
      <p:pic>
        <p:nvPicPr>
          <p:cNvPr id="21507" name="Picture 4"/>
          <p:cNvPicPr>
            <a:picLocks noChangeAspect="1" noChangeArrowheads="1"/>
          </p:cNvPicPr>
          <p:nvPr/>
        </p:nvPicPr>
        <p:blipFill>
          <a:blip r:embed="rId3" cstate="print"/>
          <a:srcRect/>
          <a:stretch>
            <a:fillRect/>
          </a:stretch>
        </p:blipFill>
        <p:spPr bwMode="auto">
          <a:xfrm>
            <a:off x="1000125" y="1285875"/>
            <a:ext cx="6929438" cy="5127625"/>
          </a:xfrm>
          <a:prstGeom prst="rect">
            <a:avLst/>
          </a:prstGeom>
          <a:noFill/>
          <a:ln w="9525">
            <a:noFill/>
            <a:miter lim="800000"/>
            <a:headEnd/>
            <a:tailEnd/>
          </a:ln>
        </p:spPr>
      </p:pic>
      <p:sp>
        <p:nvSpPr>
          <p:cNvPr id="21508" name="Text Box 7"/>
          <p:cNvSpPr txBox="1">
            <a:spLocks noChangeArrowheads="1"/>
          </p:cNvSpPr>
          <p:nvPr/>
        </p:nvSpPr>
        <p:spPr bwMode="auto">
          <a:xfrm>
            <a:off x="323850" y="6308725"/>
            <a:ext cx="1238250" cy="366713"/>
          </a:xfrm>
          <a:prstGeom prst="rect">
            <a:avLst/>
          </a:prstGeom>
          <a:noFill/>
          <a:ln w="9525">
            <a:noFill/>
            <a:miter lim="800000"/>
            <a:headEnd/>
            <a:tailEnd/>
          </a:ln>
        </p:spPr>
        <p:txBody>
          <a:bodyPr wrap="none">
            <a:spAutoFit/>
          </a:bodyPr>
          <a:lstStyle/>
          <a:p>
            <a:pPr algn="r"/>
            <a:r>
              <a:rPr lang="en-GB"/>
              <a:t>IPCC AR4</a:t>
            </a:r>
          </a:p>
        </p:txBody>
      </p:sp>
    </p:spTree>
    <p:extLst>
      <p:ext uri="{BB962C8B-B14F-4D97-AF65-F5344CB8AC3E}">
        <p14:creationId xmlns:p14="http://schemas.microsoft.com/office/powerpoint/2010/main" val="4052150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8215" y="2310333"/>
            <a:ext cx="4716273" cy="3024336"/>
          </a:xfrm>
          <a:prstGeom prst="rect">
            <a:avLst/>
          </a:prstGeo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8385" y="1158205"/>
            <a:ext cx="4333875" cy="4791075"/>
          </a:xfrm>
          <a:prstGeom prst="rect">
            <a:avLst/>
          </a:prstGeom>
        </p:spPr>
      </p:pic>
      <p:sp>
        <p:nvSpPr>
          <p:cNvPr id="5" name="Rectangle 2"/>
          <p:cNvSpPr txBox="1">
            <a:spLocks noChangeArrowheads="1"/>
          </p:cNvSpPr>
          <p:nvPr/>
        </p:nvSpPr>
        <p:spPr bwMode="auto">
          <a:xfrm>
            <a:off x="539552" y="332656"/>
            <a:ext cx="7772400" cy="631825"/>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fontAlgn="auto" hangingPunct="1">
              <a:spcAft>
                <a:spcPts val="0"/>
              </a:spcAft>
              <a:defRPr/>
            </a:pPr>
            <a:r>
              <a:rPr lang="en-GB" b="1" kern="0" dirty="0" smtClean="0">
                <a:latin typeface="Calibri" panose="020F0502020204030204" pitchFamily="34" charset="0"/>
              </a:rPr>
              <a:t>The consequence…</a:t>
            </a:r>
            <a:endParaRPr lang="en-GB" b="1" kern="0" dirty="0">
              <a:latin typeface="Calibri" panose="020F0502020204030204" pitchFamily="34" charset="0"/>
            </a:endParaRPr>
          </a:p>
        </p:txBody>
      </p:sp>
    </p:spTree>
    <p:extLst>
      <p:ext uri="{BB962C8B-B14F-4D97-AF65-F5344CB8AC3E}">
        <p14:creationId xmlns:p14="http://schemas.microsoft.com/office/powerpoint/2010/main" val="10170805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467544" y="188640"/>
            <a:ext cx="8352928" cy="1143000"/>
          </a:xfrm>
        </p:spPr>
        <p:txBody>
          <a:bodyPr/>
          <a:lstStyle/>
          <a:p>
            <a:r>
              <a:rPr lang="en-GB" sz="4000" dirty="0" smtClean="0"/>
              <a:t>Global Change: The Grand Challenge</a:t>
            </a:r>
          </a:p>
        </p:txBody>
      </p:sp>
      <p:sp>
        <p:nvSpPr>
          <p:cNvPr id="70660" name="Rectangle 4"/>
          <p:cNvSpPr>
            <a:spLocks noGrp="1" noChangeArrowheads="1"/>
          </p:cNvSpPr>
          <p:nvPr>
            <p:ph type="body" idx="1"/>
          </p:nvPr>
        </p:nvSpPr>
        <p:spPr>
          <a:xfrm>
            <a:off x="467544" y="1484784"/>
            <a:ext cx="8229600" cy="4924425"/>
          </a:xfrm>
          <a:noFill/>
        </p:spPr>
        <p:txBody>
          <a:bodyPr/>
          <a:lstStyle/>
          <a:p>
            <a:pPr>
              <a:lnSpc>
                <a:spcPct val="80000"/>
              </a:lnSpc>
            </a:pPr>
            <a:r>
              <a:rPr lang="en-GB" sz="2200" dirty="0" smtClean="0"/>
              <a:t>Human activities are causing </a:t>
            </a:r>
            <a:r>
              <a:rPr lang="en-GB" sz="2200" dirty="0"/>
              <a:t>unprecedented global </a:t>
            </a:r>
            <a:r>
              <a:rPr lang="en-GB" sz="2200" dirty="0" smtClean="0"/>
              <a:t>scale changes</a:t>
            </a:r>
          </a:p>
          <a:p>
            <a:pPr>
              <a:lnSpc>
                <a:spcPct val="80000"/>
              </a:lnSpc>
            </a:pPr>
            <a:endParaRPr lang="en-GB" sz="2200" dirty="0" smtClean="0"/>
          </a:p>
          <a:p>
            <a:pPr>
              <a:lnSpc>
                <a:spcPct val="80000"/>
              </a:lnSpc>
            </a:pPr>
            <a:r>
              <a:rPr lang="en-GB" sz="2200" dirty="0" smtClean="0"/>
              <a:t>Anthropogenic climate change is part of a much broader change in the Earth system</a:t>
            </a:r>
          </a:p>
          <a:p>
            <a:pPr>
              <a:lnSpc>
                <a:spcPct val="80000"/>
              </a:lnSpc>
            </a:pPr>
            <a:endParaRPr lang="en-GB" sz="2200" dirty="0"/>
          </a:p>
          <a:p>
            <a:pPr>
              <a:lnSpc>
                <a:spcPct val="80000"/>
              </a:lnSpc>
            </a:pPr>
            <a:r>
              <a:rPr lang="en-GB" sz="2200" dirty="0" smtClean="0"/>
              <a:t>To understand and respond to these changes we require “whole” (holistic) systems analysis</a:t>
            </a:r>
          </a:p>
          <a:p>
            <a:pPr lvl="1">
              <a:lnSpc>
                <a:spcPct val="80000"/>
              </a:lnSpc>
              <a:buFontTx/>
              <a:buNone/>
            </a:pPr>
            <a:endParaRPr lang="en-GB" sz="2200" dirty="0" smtClean="0"/>
          </a:p>
          <a:p>
            <a:pPr>
              <a:lnSpc>
                <a:spcPct val="80000"/>
              </a:lnSpc>
            </a:pPr>
            <a:r>
              <a:rPr lang="en-GB" sz="2200" dirty="0" smtClean="0"/>
              <a:t>Policy makers and the public broadly agree with the need to move towards a sustainable future</a:t>
            </a:r>
          </a:p>
          <a:p>
            <a:pPr lvl="1">
              <a:lnSpc>
                <a:spcPct val="80000"/>
              </a:lnSpc>
              <a:buFontTx/>
              <a:buNone/>
            </a:pPr>
            <a:endParaRPr lang="en-GB" sz="2200" dirty="0" smtClean="0"/>
          </a:p>
          <a:p>
            <a:pPr>
              <a:lnSpc>
                <a:spcPct val="80000"/>
              </a:lnSpc>
            </a:pPr>
            <a:r>
              <a:rPr lang="en-GB" sz="2200" dirty="0" smtClean="0"/>
              <a:t>Our challenge is to bridge the divide among natural sciences, engineering, social sciences, economics and politics to provide the knowledge required to support the transformation to sustainability</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70660">
                                            <p:txEl>
                                              <p:pRg st="0" end="0"/>
                                            </p:txEl>
                                          </p:spTgt>
                                        </p:tgtEl>
                                        <p:attrNameLst>
                                          <p:attrName>style.visibility</p:attrName>
                                        </p:attrNameLst>
                                      </p:cBhvr>
                                      <p:to>
                                        <p:strVal val="visible"/>
                                      </p:to>
                                    </p:set>
                                    <p:animEffect transition="in" filter="fade">
                                      <p:cBhvr>
                                        <p:cTn id="7" dur="500"/>
                                        <p:tgtEl>
                                          <p:spTgt spid="7066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0660">
                                            <p:txEl>
                                              <p:pRg st="2" end="2"/>
                                            </p:txEl>
                                          </p:spTgt>
                                        </p:tgtEl>
                                        <p:attrNameLst>
                                          <p:attrName>style.visibility</p:attrName>
                                        </p:attrNameLst>
                                      </p:cBhvr>
                                      <p:to>
                                        <p:strVal val="visible"/>
                                      </p:to>
                                    </p:set>
                                    <p:animEffect transition="in" filter="fade">
                                      <p:cBhvr>
                                        <p:cTn id="12" dur="500"/>
                                        <p:tgtEl>
                                          <p:spTgt spid="70660">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0660">
                                            <p:txEl>
                                              <p:pRg st="4" end="4"/>
                                            </p:txEl>
                                          </p:spTgt>
                                        </p:tgtEl>
                                        <p:attrNameLst>
                                          <p:attrName>style.visibility</p:attrName>
                                        </p:attrNameLst>
                                      </p:cBhvr>
                                      <p:to>
                                        <p:strVal val="visible"/>
                                      </p:to>
                                    </p:set>
                                    <p:animEffect transition="in" filter="fade">
                                      <p:cBhvr>
                                        <p:cTn id="17" dur="500"/>
                                        <p:tgtEl>
                                          <p:spTgt spid="70660">
                                            <p:txEl>
                                              <p:pRg st="4" end="4"/>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0660">
                                            <p:txEl>
                                              <p:pRg st="6" end="6"/>
                                            </p:txEl>
                                          </p:spTgt>
                                        </p:tgtEl>
                                        <p:attrNameLst>
                                          <p:attrName>style.visibility</p:attrName>
                                        </p:attrNameLst>
                                      </p:cBhvr>
                                      <p:to>
                                        <p:strVal val="visible"/>
                                      </p:to>
                                    </p:set>
                                    <p:animEffect transition="in" filter="fade">
                                      <p:cBhvr>
                                        <p:cTn id="22" dur="500"/>
                                        <p:tgtEl>
                                          <p:spTgt spid="70660">
                                            <p:txEl>
                                              <p:pRg st="6" end="6"/>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70660">
                                            <p:txEl>
                                              <p:pRg st="8" end="8"/>
                                            </p:txEl>
                                          </p:spTgt>
                                        </p:tgtEl>
                                        <p:attrNameLst>
                                          <p:attrName>style.visibility</p:attrName>
                                        </p:attrNameLst>
                                      </p:cBhvr>
                                      <p:to>
                                        <p:strVal val="visible"/>
                                      </p:to>
                                    </p:set>
                                    <p:animEffect transition="in" filter="fade">
                                      <p:cBhvr>
                                        <p:cTn id="27" dur="500"/>
                                        <p:tgtEl>
                                          <p:spTgt spid="70660">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0660"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7" name="Title 1"/>
          <p:cNvSpPr>
            <a:spLocks noGrp="1"/>
          </p:cNvSpPr>
          <p:nvPr>
            <p:ph type="title"/>
          </p:nvPr>
        </p:nvSpPr>
        <p:spPr>
          <a:xfrm>
            <a:off x="467544" y="188640"/>
            <a:ext cx="8496944" cy="1143000"/>
          </a:xfrm>
        </p:spPr>
        <p:txBody>
          <a:bodyPr/>
          <a:lstStyle/>
          <a:p>
            <a:r>
              <a:rPr lang="en-GB" sz="4000" dirty="0" smtClean="0"/>
              <a:t>Natural Processes Influencing climate</a:t>
            </a:r>
          </a:p>
        </p:txBody>
      </p:sp>
      <p:sp>
        <p:nvSpPr>
          <p:cNvPr id="1028" name="TextBox 4"/>
          <p:cNvSpPr txBox="1">
            <a:spLocks noChangeArrowheads="1"/>
          </p:cNvSpPr>
          <p:nvPr/>
        </p:nvSpPr>
        <p:spPr bwMode="auto">
          <a:xfrm>
            <a:off x="553144" y="4267531"/>
            <a:ext cx="3586807" cy="646331"/>
          </a:xfrm>
          <a:prstGeom prst="rect">
            <a:avLst/>
          </a:prstGeom>
          <a:noFill/>
          <a:ln w="9525">
            <a:noFill/>
            <a:miter lim="800000"/>
            <a:headEnd/>
            <a:tailEnd/>
          </a:ln>
        </p:spPr>
        <p:txBody>
          <a:bodyPr wrap="square">
            <a:spAutoFit/>
          </a:bodyPr>
          <a:lstStyle/>
          <a:p>
            <a:r>
              <a:rPr lang="en-GB" dirty="0">
                <a:latin typeface="Calibri" panose="020F0502020204030204" pitchFamily="34" charset="0"/>
              </a:rPr>
              <a:t>The energy output from the Sun varies on many different time scales</a:t>
            </a:r>
          </a:p>
        </p:txBody>
      </p:sp>
      <p:sp>
        <p:nvSpPr>
          <p:cNvPr id="1029" name="TextBox 6"/>
          <p:cNvSpPr txBox="1">
            <a:spLocks noChangeArrowheads="1"/>
          </p:cNvSpPr>
          <p:nvPr/>
        </p:nvSpPr>
        <p:spPr bwMode="auto">
          <a:xfrm>
            <a:off x="5004048" y="3582419"/>
            <a:ext cx="3710434" cy="646331"/>
          </a:xfrm>
          <a:prstGeom prst="rect">
            <a:avLst/>
          </a:prstGeom>
          <a:noFill/>
          <a:ln w="9525">
            <a:noFill/>
            <a:miter lim="800000"/>
            <a:headEnd/>
            <a:tailEnd/>
          </a:ln>
        </p:spPr>
        <p:txBody>
          <a:bodyPr wrap="square">
            <a:spAutoFit/>
          </a:bodyPr>
          <a:lstStyle/>
          <a:p>
            <a:r>
              <a:rPr lang="en-GB" dirty="0">
                <a:latin typeface="Calibri" panose="020F0502020204030204" pitchFamily="34" charset="0"/>
              </a:rPr>
              <a:t>Volcanic eruptions emit </a:t>
            </a:r>
            <a:r>
              <a:rPr lang="en-GB" dirty="0" smtClean="0">
                <a:latin typeface="Calibri" panose="020F0502020204030204" pitchFamily="34" charset="0"/>
              </a:rPr>
              <a:t>dust</a:t>
            </a:r>
            <a:r>
              <a:rPr lang="en-GB" dirty="0">
                <a:latin typeface="Calibri" panose="020F0502020204030204" pitchFamily="34" charset="0"/>
              </a:rPr>
              <a:t>, </a:t>
            </a:r>
            <a:r>
              <a:rPr lang="en-GB" dirty="0" smtClean="0">
                <a:latin typeface="Calibri" panose="020F0502020204030204" pitchFamily="34" charset="0"/>
              </a:rPr>
              <a:t>sulphates </a:t>
            </a:r>
            <a:r>
              <a:rPr lang="en-GB" dirty="0">
                <a:latin typeface="Calibri" panose="020F0502020204030204" pitchFamily="34" charset="0"/>
              </a:rPr>
              <a:t>and CO</a:t>
            </a:r>
            <a:r>
              <a:rPr lang="en-GB" baseline="-25000" dirty="0">
                <a:latin typeface="Calibri" panose="020F0502020204030204" pitchFamily="34" charset="0"/>
              </a:rPr>
              <a:t>2</a:t>
            </a:r>
          </a:p>
        </p:txBody>
      </p:sp>
      <p:pic>
        <p:nvPicPr>
          <p:cNvPr id="1030" name="Picture 4"/>
          <p:cNvPicPr>
            <a:picLocks noChangeAspect="1" noChangeArrowheads="1"/>
          </p:cNvPicPr>
          <p:nvPr/>
        </p:nvPicPr>
        <p:blipFill>
          <a:blip r:embed="rId3" cstate="print"/>
          <a:srcRect/>
          <a:stretch>
            <a:fillRect/>
          </a:stretch>
        </p:blipFill>
        <p:spPr bwMode="auto">
          <a:xfrm>
            <a:off x="611188" y="1412875"/>
            <a:ext cx="3343275" cy="2808288"/>
          </a:xfrm>
          <a:prstGeom prst="rect">
            <a:avLst/>
          </a:prstGeom>
          <a:noFill/>
          <a:ln w="9525">
            <a:noFill/>
            <a:miter lim="800000"/>
            <a:headEnd/>
            <a:tailEnd/>
          </a:ln>
        </p:spPr>
      </p:pic>
      <p:pic>
        <p:nvPicPr>
          <p:cNvPr id="1031" name="Picture 6"/>
          <p:cNvPicPr>
            <a:picLocks noChangeAspect="1" noChangeArrowheads="1"/>
          </p:cNvPicPr>
          <p:nvPr/>
        </p:nvPicPr>
        <p:blipFill>
          <a:blip r:embed="rId4" cstate="print"/>
          <a:srcRect/>
          <a:stretch>
            <a:fillRect/>
          </a:stretch>
        </p:blipFill>
        <p:spPr bwMode="auto">
          <a:xfrm>
            <a:off x="5364510" y="4423596"/>
            <a:ext cx="2990354" cy="2331285"/>
          </a:xfrm>
          <a:prstGeom prst="rect">
            <a:avLst/>
          </a:prstGeom>
          <a:noFill/>
          <a:ln w="9525">
            <a:noFill/>
            <a:miter lim="800000"/>
            <a:headEnd/>
            <a:tailEnd/>
          </a:ln>
        </p:spPr>
      </p:pic>
      <p:sp>
        <p:nvSpPr>
          <p:cNvPr id="1032" name="TextBox 10"/>
          <p:cNvSpPr txBox="1">
            <a:spLocks noChangeArrowheads="1"/>
          </p:cNvSpPr>
          <p:nvPr/>
        </p:nvSpPr>
        <p:spPr bwMode="auto">
          <a:xfrm>
            <a:off x="2411760" y="5635609"/>
            <a:ext cx="2952750" cy="646331"/>
          </a:xfrm>
          <a:prstGeom prst="rect">
            <a:avLst/>
          </a:prstGeom>
          <a:noFill/>
          <a:ln w="9525">
            <a:noFill/>
            <a:miter lim="800000"/>
            <a:headEnd/>
            <a:tailEnd/>
          </a:ln>
        </p:spPr>
        <p:txBody>
          <a:bodyPr>
            <a:spAutoFit/>
          </a:bodyPr>
          <a:lstStyle/>
          <a:p>
            <a:r>
              <a:rPr lang="en-GB" dirty="0">
                <a:latin typeface="Calibri" panose="020F0502020204030204" pitchFamily="34" charset="0"/>
              </a:rPr>
              <a:t>On longer time scales the orbit around the Sun changes</a:t>
            </a:r>
          </a:p>
        </p:txBody>
      </p:sp>
      <p:pic>
        <p:nvPicPr>
          <p:cNvPr id="2" name="Picture 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13921" y="1416273"/>
            <a:ext cx="3242616" cy="216444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29"/>
                                        </p:tgtEl>
                                        <p:attrNameLst>
                                          <p:attrName>style.visibility</p:attrName>
                                        </p:attrNameLst>
                                      </p:cBhvr>
                                      <p:to>
                                        <p:strVal val="visible"/>
                                      </p:to>
                                    </p:set>
                                    <p:animEffect transition="in" filter="fade">
                                      <p:cBhvr>
                                        <p:cTn id="10" dur="500"/>
                                        <p:tgtEl>
                                          <p:spTgt spid="1029"/>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032"/>
                                        </p:tgtEl>
                                        <p:attrNameLst>
                                          <p:attrName>style.visibility</p:attrName>
                                        </p:attrNameLst>
                                      </p:cBhvr>
                                      <p:to>
                                        <p:strVal val="visible"/>
                                      </p:to>
                                    </p:set>
                                    <p:animEffect transition="in" filter="fade">
                                      <p:cBhvr>
                                        <p:cTn id="15" dur="500"/>
                                        <p:tgtEl>
                                          <p:spTgt spid="1032"/>
                                        </p:tgtEl>
                                      </p:cBhvr>
                                    </p:animEffect>
                                  </p:childTnLst>
                                </p:cTn>
                              </p:par>
                              <p:par>
                                <p:cTn id="16" presetID="10" presetClass="entr" presetSubtype="0" fill="hold" nodeType="withEffect">
                                  <p:stCondLst>
                                    <p:cond delay="0"/>
                                  </p:stCondLst>
                                  <p:childTnLst>
                                    <p:set>
                                      <p:cBhvr>
                                        <p:cTn id="17" dur="1" fill="hold">
                                          <p:stCondLst>
                                            <p:cond delay="0"/>
                                          </p:stCondLst>
                                        </p:cTn>
                                        <p:tgtEl>
                                          <p:spTgt spid="1031"/>
                                        </p:tgtEl>
                                        <p:attrNameLst>
                                          <p:attrName>style.visibility</p:attrName>
                                        </p:attrNameLst>
                                      </p:cBhvr>
                                      <p:to>
                                        <p:strVal val="visible"/>
                                      </p:to>
                                    </p:set>
                                    <p:animEffect transition="in" filter="fade">
                                      <p:cBhvr>
                                        <p:cTn id="18" dur="500"/>
                                        <p:tgtEl>
                                          <p:spTgt spid="10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9" grpId="0"/>
      <p:bldP spid="103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p:nvPr>
        </p:nvSpPr>
        <p:spPr/>
        <p:txBody>
          <a:bodyPr/>
          <a:lstStyle/>
          <a:p>
            <a:pPr eaLnBrk="1" hangingPunct="1"/>
            <a:endParaRPr lang="en-US" smtClean="0"/>
          </a:p>
        </p:txBody>
      </p:sp>
      <p:sp>
        <p:nvSpPr>
          <p:cNvPr id="50179" name="Text Placeholder 2"/>
          <p:cNvSpPr>
            <a:spLocks noGrp="1"/>
          </p:cNvSpPr>
          <p:nvPr>
            <p:ph type="body" sz="half" idx="1"/>
          </p:nvPr>
        </p:nvSpPr>
        <p:spPr/>
        <p:txBody>
          <a:bodyPr/>
          <a:lstStyle/>
          <a:p>
            <a:pPr eaLnBrk="1" hangingPunct="1"/>
            <a:endParaRPr lang="en-US" dirty="0" smtClean="0"/>
          </a:p>
        </p:txBody>
      </p:sp>
      <p:sp>
        <p:nvSpPr>
          <p:cNvPr id="50180" name="Content Placeholder 3"/>
          <p:cNvSpPr>
            <a:spLocks noGrp="1"/>
          </p:cNvSpPr>
          <p:nvPr>
            <p:ph sz="half" idx="2"/>
          </p:nvPr>
        </p:nvSpPr>
        <p:spPr/>
        <p:txBody>
          <a:bodyPr/>
          <a:lstStyle/>
          <a:p>
            <a:pPr eaLnBrk="1" hangingPunct="1"/>
            <a:endParaRPr lang="en-US" dirty="0" smtClean="0"/>
          </a:p>
        </p:txBody>
      </p:sp>
      <p:pic>
        <p:nvPicPr>
          <p:cNvPr id="50181" name="Picture 2"/>
          <p:cNvPicPr>
            <a:picLocks noChangeAspect="1" noChangeArrowheads="1"/>
          </p:cNvPicPr>
          <p:nvPr/>
        </p:nvPicPr>
        <p:blipFill>
          <a:blip r:embed="rId3" cstate="print"/>
          <a:srcRect/>
          <a:stretch>
            <a:fillRect/>
          </a:stretch>
        </p:blipFill>
        <p:spPr bwMode="auto">
          <a:xfrm>
            <a:off x="1115616" y="311158"/>
            <a:ext cx="6310461" cy="5675725"/>
          </a:xfrm>
          <a:prstGeom prst="rect">
            <a:avLst/>
          </a:prstGeom>
          <a:noFill/>
          <a:ln w="9525">
            <a:noFill/>
            <a:miter lim="800000"/>
            <a:headEnd/>
            <a:tailEnd/>
          </a:ln>
        </p:spPr>
      </p:pic>
      <p:sp>
        <p:nvSpPr>
          <p:cNvPr id="6" name="Rectangle 5"/>
          <p:cNvSpPr/>
          <p:nvPr/>
        </p:nvSpPr>
        <p:spPr>
          <a:xfrm>
            <a:off x="828973" y="5866233"/>
            <a:ext cx="901700" cy="241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38081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p:cNvPicPr>
            <a:picLocks noGrp="1" noChangeAspect="1" noChangeArrowheads="1"/>
          </p:cNvPicPr>
          <p:nvPr>
            <p:ph sz="quarter" idx="1"/>
          </p:nvPr>
        </p:nvPicPr>
        <p:blipFill>
          <a:blip r:embed="rId2" cstate="print"/>
          <a:srcRect/>
          <a:stretch>
            <a:fillRect/>
          </a:stretch>
        </p:blipFill>
        <p:spPr>
          <a:xfrm>
            <a:off x="179388" y="188640"/>
            <a:ext cx="8785225" cy="3995737"/>
          </a:xfrm>
          <a:noFill/>
        </p:spPr>
      </p:pic>
      <p:sp>
        <p:nvSpPr>
          <p:cNvPr id="6" name="Text Box 7"/>
          <p:cNvSpPr txBox="1">
            <a:spLocks noChangeArrowheads="1"/>
          </p:cNvSpPr>
          <p:nvPr/>
        </p:nvSpPr>
        <p:spPr bwMode="auto">
          <a:xfrm>
            <a:off x="395288" y="4460919"/>
            <a:ext cx="8280400" cy="1200329"/>
          </a:xfrm>
          <a:prstGeom prst="rect">
            <a:avLst/>
          </a:prstGeom>
          <a:noFill/>
          <a:ln w="9525">
            <a:noFill/>
            <a:miter lim="800000"/>
            <a:headEnd/>
            <a:tailEnd/>
          </a:ln>
        </p:spPr>
        <p:txBody>
          <a:bodyPr>
            <a:spAutoFit/>
          </a:bodyPr>
          <a:lstStyle/>
          <a:p>
            <a:pPr algn="just"/>
            <a:r>
              <a:rPr lang="en-GB" dirty="0">
                <a:latin typeface="Calibri" panose="020F0502020204030204" pitchFamily="34" charset="0"/>
              </a:rPr>
              <a:t>How does warming cause a rise in atmospheric CO2? As the oceans warm, the solubility of CO2 in water falls (</a:t>
            </a:r>
            <a:r>
              <a:rPr lang="en-GB" dirty="0">
                <a:latin typeface="Calibri" panose="020F0502020204030204" pitchFamily="34" charset="0"/>
                <a:hlinkClick r:id="rId3"/>
              </a:rPr>
              <a:t>Martin 2005</a:t>
            </a:r>
            <a:r>
              <a:rPr lang="en-GB" dirty="0">
                <a:latin typeface="Calibri" panose="020F0502020204030204" pitchFamily="34" charset="0"/>
              </a:rPr>
              <a:t>). This causes the oceans to give up more CO2, emitting it into the atmosphere. </a:t>
            </a:r>
            <a:r>
              <a:rPr lang="en-GB" dirty="0" smtClean="0">
                <a:latin typeface="Calibri" panose="020F0502020204030204" pitchFamily="34" charset="0"/>
              </a:rPr>
              <a:t>However</a:t>
            </a:r>
            <a:r>
              <a:rPr lang="en-GB" dirty="0">
                <a:latin typeface="Calibri" panose="020F0502020204030204" pitchFamily="34" charset="0"/>
              </a:rPr>
              <a:t>, this does not deny the causative effect of increased carbon dioxide concentrations leading to higher global temperatures.</a:t>
            </a:r>
          </a:p>
        </p:txBody>
      </p:sp>
    </p:spTree>
    <p:extLst>
      <p:ext uri="{BB962C8B-B14F-4D97-AF65-F5344CB8AC3E}">
        <p14:creationId xmlns:p14="http://schemas.microsoft.com/office/powerpoint/2010/main" val="38813659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2" name="Picture 4"/>
          <p:cNvPicPr>
            <a:picLocks noChangeAspect="1" noChangeArrowheads="1"/>
          </p:cNvPicPr>
          <p:nvPr/>
        </p:nvPicPr>
        <p:blipFill>
          <a:blip r:embed="rId3" cstate="print"/>
          <a:srcRect/>
          <a:stretch>
            <a:fillRect/>
          </a:stretch>
        </p:blipFill>
        <p:spPr bwMode="auto">
          <a:xfrm>
            <a:off x="2357438" y="1643063"/>
            <a:ext cx="755650" cy="727075"/>
          </a:xfrm>
          <a:prstGeom prst="rect">
            <a:avLst/>
          </a:prstGeom>
          <a:noFill/>
          <a:ln w="9525">
            <a:noFill/>
            <a:miter lim="800000"/>
            <a:headEnd/>
            <a:tailEnd/>
          </a:ln>
        </p:spPr>
      </p:pic>
      <p:pic>
        <p:nvPicPr>
          <p:cNvPr id="27653" name="Picture 5" descr="noaaSun"/>
          <p:cNvPicPr>
            <a:picLocks noChangeAspect="1" noChangeArrowheads="1"/>
          </p:cNvPicPr>
          <p:nvPr/>
        </p:nvPicPr>
        <p:blipFill>
          <a:blip r:embed="rId4" cstate="print"/>
          <a:srcRect/>
          <a:stretch>
            <a:fillRect/>
          </a:stretch>
        </p:blipFill>
        <p:spPr bwMode="auto">
          <a:xfrm>
            <a:off x="1312863" y="1716088"/>
            <a:ext cx="639762" cy="639762"/>
          </a:xfrm>
          <a:prstGeom prst="rect">
            <a:avLst/>
          </a:prstGeom>
          <a:noFill/>
          <a:ln w="9525">
            <a:solidFill>
              <a:srgbClr val="000000"/>
            </a:solidFill>
            <a:miter lim="800000"/>
            <a:headEnd/>
            <a:tailEnd/>
          </a:ln>
        </p:spPr>
      </p:pic>
      <p:sp>
        <p:nvSpPr>
          <p:cNvPr id="27654" name="Text Box 6"/>
          <p:cNvSpPr txBox="1">
            <a:spLocks noChangeArrowheads="1"/>
          </p:cNvSpPr>
          <p:nvPr/>
        </p:nvSpPr>
        <p:spPr bwMode="auto">
          <a:xfrm>
            <a:off x="1962150" y="1858963"/>
            <a:ext cx="576263" cy="461962"/>
          </a:xfrm>
          <a:prstGeom prst="rect">
            <a:avLst/>
          </a:prstGeom>
          <a:noFill/>
          <a:ln w="9525" algn="ctr">
            <a:noFill/>
            <a:miter lim="800000"/>
            <a:headEnd/>
            <a:tailEnd/>
          </a:ln>
        </p:spPr>
        <p:txBody>
          <a:bodyPr>
            <a:spAutoFit/>
          </a:bodyPr>
          <a:lstStyle/>
          <a:p>
            <a:pPr>
              <a:spcBef>
                <a:spcPct val="50000"/>
              </a:spcBef>
            </a:pPr>
            <a:r>
              <a:rPr lang="en-GB" sz="2400" i="1"/>
              <a:t>+</a:t>
            </a:r>
          </a:p>
        </p:txBody>
      </p:sp>
      <p:pic>
        <p:nvPicPr>
          <p:cNvPr id="382983" name="Picture 7" descr="Forcing-Diagram2"/>
          <p:cNvPicPr>
            <a:picLocks noChangeAspect="1" noChangeArrowheads="1"/>
          </p:cNvPicPr>
          <p:nvPr/>
        </p:nvPicPr>
        <p:blipFill>
          <a:blip r:embed="rId5" cstate="print"/>
          <a:srcRect/>
          <a:stretch>
            <a:fillRect/>
          </a:stretch>
        </p:blipFill>
        <p:spPr bwMode="auto">
          <a:xfrm>
            <a:off x="4214813" y="2786063"/>
            <a:ext cx="4724400" cy="3257550"/>
          </a:xfrm>
          <a:prstGeom prst="rect">
            <a:avLst/>
          </a:prstGeom>
          <a:noFill/>
          <a:ln w="9525">
            <a:noFill/>
            <a:miter lim="800000"/>
            <a:headEnd/>
            <a:tailEnd/>
          </a:ln>
        </p:spPr>
      </p:pic>
      <p:pic>
        <p:nvPicPr>
          <p:cNvPr id="27656" name="Picture 8"/>
          <p:cNvPicPr>
            <a:picLocks noChangeAspect="1" noChangeArrowheads="1"/>
          </p:cNvPicPr>
          <p:nvPr/>
        </p:nvPicPr>
        <p:blipFill>
          <a:blip r:embed="rId6" cstate="print"/>
          <a:srcRect/>
          <a:stretch>
            <a:fillRect/>
          </a:stretch>
        </p:blipFill>
        <p:spPr bwMode="auto">
          <a:xfrm>
            <a:off x="7340600" y="1644650"/>
            <a:ext cx="742950" cy="804863"/>
          </a:xfrm>
          <a:prstGeom prst="rect">
            <a:avLst/>
          </a:prstGeom>
          <a:noFill/>
          <a:ln w="9525">
            <a:solidFill>
              <a:schemeClr val="tx1"/>
            </a:solidFill>
            <a:miter lim="800000"/>
            <a:headEnd/>
            <a:tailEnd/>
          </a:ln>
        </p:spPr>
      </p:pic>
      <p:pic>
        <p:nvPicPr>
          <p:cNvPr id="27657" name="Picture 9"/>
          <p:cNvPicPr>
            <a:picLocks noChangeAspect="1" noChangeArrowheads="1"/>
          </p:cNvPicPr>
          <p:nvPr/>
        </p:nvPicPr>
        <p:blipFill>
          <a:blip r:embed="rId3" cstate="print"/>
          <a:srcRect/>
          <a:stretch>
            <a:fillRect/>
          </a:stretch>
        </p:blipFill>
        <p:spPr bwMode="auto">
          <a:xfrm>
            <a:off x="6211888" y="1651000"/>
            <a:ext cx="755650" cy="727075"/>
          </a:xfrm>
          <a:prstGeom prst="rect">
            <a:avLst/>
          </a:prstGeom>
          <a:noFill/>
          <a:ln w="9525">
            <a:noFill/>
            <a:miter lim="800000"/>
            <a:headEnd/>
            <a:tailEnd/>
          </a:ln>
        </p:spPr>
      </p:pic>
      <p:pic>
        <p:nvPicPr>
          <p:cNvPr id="27658" name="Picture 10" descr="noaaSun"/>
          <p:cNvPicPr>
            <a:picLocks noChangeAspect="1" noChangeArrowheads="1"/>
          </p:cNvPicPr>
          <p:nvPr/>
        </p:nvPicPr>
        <p:blipFill>
          <a:blip r:embed="rId4" cstate="print"/>
          <a:srcRect/>
          <a:stretch>
            <a:fillRect/>
          </a:stretch>
        </p:blipFill>
        <p:spPr bwMode="auto">
          <a:xfrm>
            <a:off x="5202238" y="1716088"/>
            <a:ext cx="639762" cy="639762"/>
          </a:xfrm>
          <a:prstGeom prst="rect">
            <a:avLst/>
          </a:prstGeom>
          <a:noFill/>
          <a:ln w="9525">
            <a:solidFill>
              <a:srgbClr val="000000"/>
            </a:solidFill>
            <a:miter lim="800000"/>
            <a:headEnd/>
            <a:tailEnd/>
          </a:ln>
        </p:spPr>
      </p:pic>
      <p:sp>
        <p:nvSpPr>
          <p:cNvPr id="27659" name="Text Box 11"/>
          <p:cNvSpPr txBox="1">
            <a:spLocks noChangeArrowheads="1"/>
          </p:cNvSpPr>
          <p:nvPr/>
        </p:nvSpPr>
        <p:spPr bwMode="auto">
          <a:xfrm>
            <a:off x="5851525" y="1830388"/>
            <a:ext cx="576263" cy="461962"/>
          </a:xfrm>
          <a:prstGeom prst="rect">
            <a:avLst/>
          </a:prstGeom>
          <a:noFill/>
          <a:ln w="9525" algn="ctr">
            <a:noFill/>
            <a:miter lim="800000"/>
            <a:headEnd/>
            <a:tailEnd/>
          </a:ln>
        </p:spPr>
        <p:txBody>
          <a:bodyPr>
            <a:spAutoFit/>
          </a:bodyPr>
          <a:lstStyle/>
          <a:p>
            <a:pPr>
              <a:spcBef>
                <a:spcPct val="50000"/>
              </a:spcBef>
            </a:pPr>
            <a:r>
              <a:rPr lang="en-GB" sz="2400" i="1"/>
              <a:t>+</a:t>
            </a:r>
          </a:p>
        </p:txBody>
      </p:sp>
      <p:sp>
        <p:nvSpPr>
          <p:cNvPr id="27660" name="Text Box 12"/>
          <p:cNvSpPr txBox="1">
            <a:spLocks noChangeArrowheads="1"/>
          </p:cNvSpPr>
          <p:nvPr/>
        </p:nvSpPr>
        <p:spPr bwMode="auto">
          <a:xfrm>
            <a:off x="7002463" y="1830388"/>
            <a:ext cx="576262" cy="461962"/>
          </a:xfrm>
          <a:prstGeom prst="rect">
            <a:avLst/>
          </a:prstGeom>
          <a:noFill/>
          <a:ln w="9525" algn="ctr">
            <a:noFill/>
            <a:miter lim="800000"/>
            <a:headEnd/>
            <a:tailEnd/>
          </a:ln>
        </p:spPr>
        <p:txBody>
          <a:bodyPr>
            <a:spAutoFit/>
          </a:bodyPr>
          <a:lstStyle/>
          <a:p>
            <a:pPr>
              <a:spcBef>
                <a:spcPct val="50000"/>
              </a:spcBef>
            </a:pPr>
            <a:r>
              <a:rPr lang="en-GB" sz="2400" i="1"/>
              <a:t>+</a:t>
            </a:r>
          </a:p>
        </p:txBody>
      </p:sp>
      <p:pic>
        <p:nvPicPr>
          <p:cNvPr id="382979" name="Picture 3" descr="Forcing-Diagram"/>
          <p:cNvPicPr>
            <a:picLocks noChangeAspect="1" noChangeArrowheads="1"/>
          </p:cNvPicPr>
          <p:nvPr/>
        </p:nvPicPr>
        <p:blipFill>
          <a:blip r:embed="rId7" cstate="print"/>
          <a:srcRect/>
          <a:stretch>
            <a:fillRect/>
          </a:stretch>
        </p:blipFill>
        <p:spPr bwMode="auto">
          <a:xfrm>
            <a:off x="142875" y="2786063"/>
            <a:ext cx="4400550" cy="3257550"/>
          </a:xfrm>
          <a:prstGeom prst="rect">
            <a:avLst/>
          </a:prstGeom>
          <a:noFill/>
          <a:ln w="9525">
            <a:noFill/>
            <a:miter lim="800000"/>
            <a:headEnd/>
            <a:tailEnd/>
          </a:ln>
        </p:spPr>
      </p:pic>
      <p:sp>
        <p:nvSpPr>
          <p:cNvPr id="14" name="Rounded Rectangle 13"/>
          <p:cNvSpPr/>
          <p:nvPr/>
        </p:nvSpPr>
        <p:spPr>
          <a:xfrm>
            <a:off x="3500438" y="3429000"/>
            <a:ext cx="857250" cy="235743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16" name="Rectangle 10"/>
          <p:cNvSpPr>
            <a:spLocks noChangeArrowheads="1"/>
          </p:cNvSpPr>
          <p:nvPr/>
        </p:nvSpPr>
        <p:spPr bwMode="auto">
          <a:xfrm>
            <a:off x="457200" y="0"/>
            <a:ext cx="8229600" cy="1371600"/>
          </a:xfrm>
          <a:prstGeom prst="rect">
            <a:avLst/>
          </a:prstGeom>
          <a:noFill/>
          <a:ln w="9525">
            <a:noFill/>
            <a:miter lim="800000"/>
            <a:headEnd/>
            <a:tailEnd/>
          </a:ln>
          <a:effectLst/>
        </p:spPr>
        <p:txBody>
          <a:bodyPr anchor="ctr"/>
          <a:lstStyle/>
          <a:p>
            <a:pPr>
              <a:defRPr/>
            </a:pPr>
            <a:r>
              <a:rPr lang="en-GB" sz="4400" b="1" dirty="0">
                <a:latin typeface="Calibri" panose="020F0502020204030204" pitchFamily="34" charset="0"/>
              </a:rPr>
              <a:t>Anthropogenic or Natural?</a:t>
            </a:r>
          </a:p>
        </p:txBody>
      </p:sp>
    </p:spTree>
    <p:extLst>
      <p:ext uri="{BB962C8B-B14F-4D97-AF65-F5344CB8AC3E}">
        <p14:creationId xmlns:p14="http://schemas.microsoft.com/office/powerpoint/2010/main" val="348297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297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14"/>
                                        </p:tgtEl>
                                      </p:cBhvr>
                                    </p:animEffect>
                                    <p:set>
                                      <p:cBhvr>
                                        <p:cTn id="11" dur="1" fill="hold">
                                          <p:stCondLst>
                                            <p:cond delay="499"/>
                                          </p:stCondLst>
                                        </p:cTn>
                                        <p:tgtEl>
                                          <p:spTgt spid="14"/>
                                        </p:tgtEl>
                                        <p:attrNameLst>
                                          <p:attrName>style.visibility</p:attrName>
                                        </p:attrNameLst>
                                      </p:cBhvr>
                                      <p:to>
                                        <p:strVal val="hidden"/>
                                      </p:to>
                                    </p:set>
                                  </p:childTnLst>
                                </p:cTn>
                              </p:par>
                            </p:childTnLst>
                          </p:cTn>
                        </p:par>
                      </p:childTnLst>
                    </p:cTn>
                  </p:par>
                  <p:par>
                    <p:cTn id="12" fill="hold">
                      <p:stCondLst>
                        <p:cond delay="indefinite"/>
                      </p:stCondLst>
                      <p:childTnLst>
                        <p:par>
                          <p:cTn id="13" fill="hold">
                            <p:stCondLst>
                              <p:cond delay="0"/>
                            </p:stCondLst>
                            <p:childTnLst>
                              <p:par>
                                <p:cTn id="14" presetID="1" presetClass="entr" presetSubtype="0" fill="hold" nodeType="clickEffect">
                                  <p:stCondLst>
                                    <p:cond delay="0"/>
                                  </p:stCondLst>
                                  <p:childTnLst>
                                    <p:set>
                                      <p:cBhvr>
                                        <p:cTn id="15" dur="1" fill="hold">
                                          <p:stCondLst>
                                            <p:cond delay="0"/>
                                          </p:stCondLst>
                                        </p:cTn>
                                        <p:tgtEl>
                                          <p:spTgt spid="38298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3"/>
          <p:cNvSpPr>
            <a:spLocks noGrp="1" noChangeArrowheads="1"/>
          </p:cNvSpPr>
          <p:nvPr>
            <p:ph type="body" sz="half" idx="1"/>
          </p:nvPr>
        </p:nvSpPr>
        <p:spPr>
          <a:xfrm>
            <a:off x="390525" y="1476722"/>
            <a:ext cx="8362950" cy="4400550"/>
          </a:xfrm>
        </p:spPr>
        <p:txBody>
          <a:bodyPr/>
          <a:lstStyle/>
          <a:p>
            <a:pPr eaLnBrk="1" hangingPunct="1">
              <a:lnSpc>
                <a:spcPct val="80000"/>
              </a:lnSpc>
            </a:pPr>
            <a:r>
              <a:rPr lang="en-GB" sz="1800" dirty="0" smtClean="0">
                <a:latin typeface="Arial" charset="0"/>
                <a:cs typeface="Arial" charset="0"/>
              </a:rPr>
              <a:t>Isotope analysis of carbon atoms explores the ratio of heavy to light carbon occurring in the atmosphere. The ratio has changed in such a way that the increase of carbon dioxide in the atmosphere can be attributed to human emissions.   </a:t>
            </a:r>
          </a:p>
          <a:p>
            <a:pPr eaLnBrk="1" hangingPunct="1">
              <a:lnSpc>
                <a:spcPct val="80000"/>
              </a:lnSpc>
            </a:pPr>
            <a:endParaRPr lang="en-GB" sz="1800" dirty="0" smtClean="0">
              <a:latin typeface="Arial" charset="0"/>
              <a:cs typeface="Arial" charset="0"/>
            </a:endParaRPr>
          </a:p>
          <a:p>
            <a:pPr eaLnBrk="1" hangingPunct="1">
              <a:lnSpc>
                <a:spcPct val="80000"/>
              </a:lnSpc>
            </a:pPr>
            <a:r>
              <a:rPr lang="en-GB" sz="1800" dirty="0" smtClean="0">
                <a:latin typeface="Arial" charset="0"/>
                <a:cs typeface="Arial" charset="0"/>
              </a:rPr>
              <a:t>There are three naturally occurring isotopes of carbon on Earth: 99% of the carbon is carbon-12, 1% is carbon-13, and radioactive carbon-14 occurs in trace amounts.</a:t>
            </a:r>
          </a:p>
          <a:p>
            <a:pPr eaLnBrk="1" hangingPunct="1">
              <a:lnSpc>
                <a:spcPct val="80000"/>
              </a:lnSpc>
            </a:pPr>
            <a:endParaRPr lang="en-GB" sz="1800" dirty="0" smtClean="0">
              <a:latin typeface="Arial" charset="0"/>
              <a:cs typeface="Arial" charset="0"/>
            </a:endParaRPr>
          </a:p>
          <a:p>
            <a:pPr eaLnBrk="1" hangingPunct="1">
              <a:lnSpc>
                <a:spcPct val="80000"/>
              </a:lnSpc>
            </a:pPr>
            <a:r>
              <a:rPr lang="en-GB" sz="1800" dirty="0" smtClean="0">
                <a:latin typeface="Arial" charset="0"/>
                <a:cs typeface="Arial" charset="0"/>
              </a:rPr>
              <a:t>The C-12 isotope is lighter than the C-13 isotope and it is more abundant in vegetation and fossil fuels (formed from past vegetation) and less abundant in the oceans and volcanic emissions. </a:t>
            </a:r>
          </a:p>
          <a:p>
            <a:pPr eaLnBrk="1" hangingPunct="1">
              <a:lnSpc>
                <a:spcPct val="80000"/>
              </a:lnSpc>
            </a:pPr>
            <a:endParaRPr lang="en-GB" sz="1800" dirty="0" smtClean="0">
              <a:latin typeface="Arial" charset="0"/>
              <a:cs typeface="Arial" charset="0"/>
            </a:endParaRPr>
          </a:p>
          <a:p>
            <a:pPr eaLnBrk="1" hangingPunct="1">
              <a:lnSpc>
                <a:spcPct val="80000"/>
              </a:lnSpc>
            </a:pPr>
            <a:r>
              <a:rPr lang="en-GB" sz="1800" dirty="0" smtClean="0">
                <a:latin typeface="Arial" charset="0"/>
                <a:cs typeface="Arial" charset="0"/>
              </a:rPr>
              <a:t>C-14 is present in atmospheric CO</a:t>
            </a:r>
            <a:r>
              <a:rPr lang="en-GB" sz="1800" baseline="-25000" dirty="0" smtClean="0">
                <a:latin typeface="Arial" charset="0"/>
                <a:cs typeface="Arial" charset="0"/>
              </a:rPr>
              <a:t>2</a:t>
            </a:r>
            <a:r>
              <a:rPr lang="en-GB" sz="1800" dirty="0" smtClean="0">
                <a:latin typeface="Arial" charset="0"/>
                <a:cs typeface="Arial" charset="0"/>
              </a:rPr>
              <a:t> but absent in </a:t>
            </a:r>
          </a:p>
          <a:p>
            <a:pPr eaLnBrk="1" hangingPunct="1">
              <a:lnSpc>
                <a:spcPct val="80000"/>
              </a:lnSpc>
              <a:buFont typeface="Wingdings" pitchFamily="2" charset="2"/>
              <a:buNone/>
            </a:pPr>
            <a:r>
              <a:rPr lang="en-GB" sz="1800" dirty="0" smtClean="0">
                <a:latin typeface="Arial" charset="0"/>
                <a:cs typeface="Arial" charset="0"/>
              </a:rPr>
              <a:t>	fossil fuels and decreasing  C-14  concentrations</a:t>
            </a:r>
          </a:p>
          <a:p>
            <a:pPr eaLnBrk="1" hangingPunct="1">
              <a:lnSpc>
                <a:spcPct val="80000"/>
              </a:lnSpc>
              <a:buFont typeface="Wingdings" pitchFamily="2" charset="2"/>
              <a:buNone/>
            </a:pPr>
            <a:r>
              <a:rPr lang="en-GB" sz="1800" dirty="0" smtClean="0">
                <a:latin typeface="Arial" charset="0"/>
                <a:cs typeface="Arial" charset="0"/>
              </a:rPr>
              <a:t>	support the evidence that current  CO</a:t>
            </a:r>
            <a:r>
              <a:rPr lang="en-GB" sz="1800" baseline="-25000" dirty="0" smtClean="0">
                <a:latin typeface="Arial" charset="0"/>
                <a:cs typeface="Arial" charset="0"/>
              </a:rPr>
              <a:t>2</a:t>
            </a:r>
            <a:r>
              <a:rPr lang="en-GB" sz="1800" dirty="0" smtClean="0">
                <a:latin typeface="Arial" charset="0"/>
                <a:cs typeface="Arial" charset="0"/>
              </a:rPr>
              <a:t> levels are </a:t>
            </a:r>
          </a:p>
          <a:p>
            <a:pPr eaLnBrk="1" hangingPunct="1">
              <a:lnSpc>
                <a:spcPct val="80000"/>
              </a:lnSpc>
              <a:buFont typeface="Wingdings" pitchFamily="2" charset="2"/>
              <a:buNone/>
            </a:pPr>
            <a:r>
              <a:rPr lang="en-GB" sz="1800" dirty="0" smtClean="0">
                <a:latin typeface="Arial" charset="0"/>
                <a:cs typeface="Arial" charset="0"/>
              </a:rPr>
              <a:t>	a result of burning fossil fuels. </a:t>
            </a:r>
          </a:p>
        </p:txBody>
      </p:sp>
      <p:pic>
        <p:nvPicPr>
          <p:cNvPr id="26627" name="Picture 7"/>
          <p:cNvPicPr>
            <a:picLocks noGrp="1" noChangeAspect="1" noChangeArrowheads="1"/>
          </p:cNvPicPr>
          <p:nvPr>
            <p:ph sz="half" idx="2"/>
          </p:nvPr>
        </p:nvPicPr>
        <p:blipFill>
          <a:blip r:embed="rId3" cstate="print"/>
          <a:srcRect/>
          <a:stretch>
            <a:fillRect/>
          </a:stretch>
        </p:blipFill>
        <p:spPr>
          <a:xfrm>
            <a:off x="6084168" y="4365104"/>
            <a:ext cx="2708275" cy="1752600"/>
          </a:xfrm>
          <a:noFill/>
        </p:spPr>
      </p:pic>
      <p:sp>
        <p:nvSpPr>
          <p:cNvPr id="45066" name="Rectangle 10"/>
          <p:cNvSpPr>
            <a:spLocks noChangeArrowheads="1"/>
          </p:cNvSpPr>
          <p:nvPr/>
        </p:nvSpPr>
        <p:spPr bwMode="auto">
          <a:xfrm>
            <a:off x="457200" y="0"/>
            <a:ext cx="8229600" cy="1371600"/>
          </a:xfrm>
          <a:prstGeom prst="rect">
            <a:avLst/>
          </a:prstGeom>
          <a:noFill/>
          <a:ln w="9525">
            <a:noFill/>
            <a:miter lim="800000"/>
            <a:headEnd/>
            <a:tailEnd/>
          </a:ln>
          <a:effectLst/>
        </p:spPr>
        <p:txBody>
          <a:bodyPr anchor="ctr"/>
          <a:lstStyle/>
          <a:p>
            <a:pPr>
              <a:defRPr/>
            </a:pPr>
            <a:r>
              <a:rPr lang="en-GB" sz="4400" b="1" dirty="0">
                <a:latin typeface="Calibri" panose="020F0502020204030204" pitchFamily="34" charset="0"/>
              </a:rPr>
              <a:t>Anthropogenic or Natural?</a:t>
            </a:r>
          </a:p>
        </p:txBody>
      </p:sp>
      <p:pic>
        <p:nvPicPr>
          <p:cNvPr id="2" name="Picture 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75548" y="4365104"/>
            <a:ext cx="3005672" cy="1872208"/>
          </a:xfrm>
          <a:prstGeom prst="rect">
            <a:avLst/>
          </a:prstGeom>
        </p:spPr>
      </p:pic>
    </p:spTree>
    <p:extLst>
      <p:ext uri="{BB962C8B-B14F-4D97-AF65-F5344CB8AC3E}">
        <p14:creationId xmlns:p14="http://schemas.microsoft.com/office/powerpoint/2010/main" val="8442505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6626">
                                            <p:txEl>
                                              <p:pRg st="2" end="2"/>
                                            </p:txEl>
                                          </p:spTgt>
                                        </p:tgtEl>
                                        <p:attrNameLst>
                                          <p:attrName>style.visibility</p:attrName>
                                        </p:attrNameLst>
                                      </p:cBhvr>
                                      <p:to>
                                        <p:strVal val="visible"/>
                                      </p:to>
                                    </p:set>
                                    <p:animEffect transition="in" filter="fade">
                                      <p:cBhvr>
                                        <p:cTn id="7" dur="500"/>
                                        <p:tgtEl>
                                          <p:spTgt spid="26626">
                                            <p:txEl>
                                              <p:pRg st="2" end="2"/>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6626">
                                            <p:txEl>
                                              <p:pRg st="4" end="4"/>
                                            </p:txEl>
                                          </p:spTgt>
                                        </p:tgtEl>
                                        <p:attrNameLst>
                                          <p:attrName>style.visibility</p:attrName>
                                        </p:attrNameLst>
                                      </p:cBhvr>
                                      <p:to>
                                        <p:strVal val="visible"/>
                                      </p:to>
                                    </p:set>
                                    <p:animEffect transition="in" filter="fade">
                                      <p:cBhvr>
                                        <p:cTn id="12" dur="500"/>
                                        <p:tgtEl>
                                          <p:spTgt spid="26626">
                                            <p:txEl>
                                              <p:pRg st="4" end="4"/>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6626">
                                            <p:txEl>
                                              <p:pRg st="6" end="6"/>
                                            </p:txEl>
                                          </p:spTgt>
                                        </p:tgtEl>
                                        <p:attrNameLst>
                                          <p:attrName>style.visibility</p:attrName>
                                        </p:attrNameLst>
                                      </p:cBhvr>
                                      <p:to>
                                        <p:strVal val="visible"/>
                                      </p:to>
                                    </p:set>
                                    <p:animEffect transition="in" filter="fade">
                                      <p:cBhvr>
                                        <p:cTn id="22" dur="500"/>
                                        <p:tgtEl>
                                          <p:spTgt spid="26626">
                                            <p:txEl>
                                              <p:pRg st="6" end="6"/>
                                            </p:txEl>
                                          </p:spTgt>
                                        </p:tgtEl>
                                      </p:cBhvr>
                                    </p:animEffect>
                                  </p:childTnLst>
                                </p:cTn>
                              </p:par>
                              <p:par>
                                <p:cTn id="23" presetID="10" presetClass="entr" presetSubtype="0" fill="hold" nodeType="withEffect">
                                  <p:stCondLst>
                                    <p:cond delay="0"/>
                                  </p:stCondLst>
                                  <p:childTnLst>
                                    <p:set>
                                      <p:cBhvr>
                                        <p:cTn id="24" dur="1" fill="hold">
                                          <p:stCondLst>
                                            <p:cond delay="0"/>
                                          </p:stCondLst>
                                        </p:cTn>
                                        <p:tgtEl>
                                          <p:spTgt spid="26626">
                                            <p:txEl>
                                              <p:pRg st="7" end="7"/>
                                            </p:txEl>
                                          </p:spTgt>
                                        </p:tgtEl>
                                        <p:attrNameLst>
                                          <p:attrName>style.visibility</p:attrName>
                                        </p:attrNameLst>
                                      </p:cBhvr>
                                      <p:to>
                                        <p:strVal val="visible"/>
                                      </p:to>
                                    </p:set>
                                    <p:animEffect transition="in" filter="fade">
                                      <p:cBhvr>
                                        <p:cTn id="25" dur="500"/>
                                        <p:tgtEl>
                                          <p:spTgt spid="26626">
                                            <p:txEl>
                                              <p:pRg st="7" end="7"/>
                                            </p:txEl>
                                          </p:spTgt>
                                        </p:tgtEl>
                                      </p:cBhvr>
                                    </p:animEffect>
                                  </p:childTnLst>
                                </p:cTn>
                              </p:par>
                              <p:par>
                                <p:cTn id="26" presetID="10" presetClass="entr" presetSubtype="0" fill="hold" nodeType="withEffect">
                                  <p:stCondLst>
                                    <p:cond delay="0"/>
                                  </p:stCondLst>
                                  <p:childTnLst>
                                    <p:set>
                                      <p:cBhvr>
                                        <p:cTn id="27" dur="1" fill="hold">
                                          <p:stCondLst>
                                            <p:cond delay="0"/>
                                          </p:stCondLst>
                                        </p:cTn>
                                        <p:tgtEl>
                                          <p:spTgt spid="26626">
                                            <p:txEl>
                                              <p:pRg st="8" end="8"/>
                                            </p:txEl>
                                          </p:spTgt>
                                        </p:tgtEl>
                                        <p:attrNameLst>
                                          <p:attrName>style.visibility</p:attrName>
                                        </p:attrNameLst>
                                      </p:cBhvr>
                                      <p:to>
                                        <p:strVal val="visible"/>
                                      </p:to>
                                    </p:set>
                                    <p:animEffect transition="in" filter="fade">
                                      <p:cBhvr>
                                        <p:cTn id="28" dur="500"/>
                                        <p:tgtEl>
                                          <p:spTgt spid="26626">
                                            <p:txEl>
                                              <p:pRg st="8" end="8"/>
                                            </p:txEl>
                                          </p:spTgt>
                                        </p:tgtEl>
                                      </p:cBhvr>
                                    </p:animEffect>
                                  </p:childTnLst>
                                </p:cTn>
                              </p:par>
                              <p:par>
                                <p:cTn id="29" presetID="10" presetClass="entr" presetSubtype="0" fill="hold" nodeType="withEffect">
                                  <p:stCondLst>
                                    <p:cond delay="0"/>
                                  </p:stCondLst>
                                  <p:childTnLst>
                                    <p:set>
                                      <p:cBhvr>
                                        <p:cTn id="30" dur="1" fill="hold">
                                          <p:stCondLst>
                                            <p:cond delay="0"/>
                                          </p:stCondLst>
                                        </p:cTn>
                                        <p:tgtEl>
                                          <p:spTgt spid="26626">
                                            <p:txEl>
                                              <p:pRg st="9" end="9"/>
                                            </p:txEl>
                                          </p:spTgt>
                                        </p:tgtEl>
                                        <p:attrNameLst>
                                          <p:attrName>style.visibility</p:attrName>
                                        </p:attrNameLst>
                                      </p:cBhvr>
                                      <p:to>
                                        <p:strVal val="visible"/>
                                      </p:to>
                                    </p:set>
                                    <p:animEffect transition="in" filter="fade">
                                      <p:cBhvr>
                                        <p:cTn id="31" dur="500"/>
                                        <p:tgtEl>
                                          <p:spTgt spid="26626">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26" name="Object 4"/>
          <p:cNvGraphicFramePr>
            <a:graphicFrameLocks noGrp="1" noChangeAspect="1"/>
          </p:cNvGraphicFramePr>
          <p:nvPr>
            <p:ph sz="quarter" idx="1"/>
            <p:extLst>
              <p:ext uri="{D42A27DB-BD31-4B8C-83A1-F6EECF244321}">
                <p14:modId xmlns:p14="http://schemas.microsoft.com/office/powerpoint/2010/main" val="2396377767"/>
              </p:ext>
            </p:extLst>
          </p:nvPr>
        </p:nvGraphicFramePr>
        <p:xfrm>
          <a:off x="1691680" y="1196752"/>
          <a:ext cx="6191027" cy="4938413"/>
        </p:xfrm>
        <a:graphic>
          <a:graphicData uri="http://schemas.openxmlformats.org/presentationml/2006/ole">
            <mc:AlternateContent xmlns:mc="http://schemas.openxmlformats.org/markup-compatibility/2006">
              <mc:Choice xmlns:v="urn:schemas-microsoft-com:vml" Requires="v">
                <p:oleObj spid="_x0000_s3109" name="Bitmap Image" r:id="rId4" imgW="6961905" imgH="5552381" progId="PBrush">
                  <p:embed/>
                </p:oleObj>
              </mc:Choice>
              <mc:Fallback>
                <p:oleObj name="Bitmap Image" r:id="rId4" imgW="6961905" imgH="5552381" progId="PBrush">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91680" y="1196752"/>
                        <a:ext cx="6191027" cy="4938413"/>
                      </a:xfrm>
                      <a:prstGeom prst="rect">
                        <a:avLst/>
                      </a:prstGeom>
                      <a:noFill/>
                      <a:ln>
                        <a:noFill/>
                      </a:ln>
                      <a:effectLst/>
                    </p:spPr>
                  </p:pic>
                </p:oleObj>
              </mc:Fallback>
            </mc:AlternateContent>
          </a:graphicData>
        </a:graphic>
      </p:graphicFrame>
      <p:sp>
        <p:nvSpPr>
          <p:cNvPr id="1027" name="Text Box 6"/>
          <p:cNvSpPr txBox="1">
            <a:spLocks noChangeArrowheads="1"/>
          </p:cNvSpPr>
          <p:nvPr/>
        </p:nvSpPr>
        <p:spPr bwMode="auto">
          <a:xfrm>
            <a:off x="6660232" y="6213991"/>
            <a:ext cx="1369814" cy="369332"/>
          </a:xfrm>
          <a:prstGeom prst="rect">
            <a:avLst/>
          </a:prstGeom>
          <a:noFill/>
          <a:ln w="9525">
            <a:noFill/>
            <a:miter lim="800000"/>
            <a:headEnd/>
            <a:tailEnd/>
          </a:ln>
        </p:spPr>
        <p:txBody>
          <a:bodyPr wrap="square">
            <a:spAutoFit/>
          </a:bodyPr>
          <a:lstStyle/>
          <a:p>
            <a:r>
              <a:rPr lang="en-US" dirty="0" smtClean="0"/>
              <a:t>IPCC AR4</a:t>
            </a:r>
            <a:endParaRPr lang="en-GB" dirty="0"/>
          </a:p>
        </p:txBody>
      </p:sp>
      <p:sp>
        <p:nvSpPr>
          <p:cNvPr id="4" name="Rectangle 10"/>
          <p:cNvSpPr>
            <a:spLocks noChangeArrowheads="1"/>
          </p:cNvSpPr>
          <p:nvPr/>
        </p:nvSpPr>
        <p:spPr bwMode="auto">
          <a:xfrm>
            <a:off x="457200" y="0"/>
            <a:ext cx="8229600" cy="1371600"/>
          </a:xfrm>
          <a:prstGeom prst="rect">
            <a:avLst/>
          </a:prstGeom>
          <a:noFill/>
          <a:ln w="9525">
            <a:noFill/>
            <a:miter lim="800000"/>
            <a:headEnd/>
            <a:tailEnd/>
          </a:ln>
          <a:effectLst/>
        </p:spPr>
        <p:txBody>
          <a:bodyPr anchor="ctr"/>
          <a:lstStyle/>
          <a:p>
            <a:pPr>
              <a:defRPr/>
            </a:pPr>
            <a:r>
              <a:rPr lang="en-GB" sz="4400" b="1" dirty="0">
                <a:latin typeface="Calibri" panose="020F0502020204030204" pitchFamily="34" charset="0"/>
              </a:rPr>
              <a:t>Anthropogenic or Natural?</a:t>
            </a:r>
          </a:p>
        </p:txBody>
      </p:sp>
    </p:spTree>
    <p:extLst>
      <p:ext uri="{BB962C8B-B14F-4D97-AF65-F5344CB8AC3E}">
        <p14:creationId xmlns:p14="http://schemas.microsoft.com/office/powerpoint/2010/main" val="2744691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txBox="1">
            <a:spLocks noChangeArrowheads="1"/>
          </p:cNvSpPr>
          <p:nvPr/>
        </p:nvSpPr>
        <p:spPr>
          <a:xfrm>
            <a:off x="579551" y="1685657"/>
            <a:ext cx="8184524" cy="4753779"/>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Tx/>
              <a:buNone/>
              <a:tabLst/>
              <a:defRPr/>
            </a:pPr>
            <a:endParaRPr kumimoji="0" lang="en-GB" sz="1400" b="0" i="0" u="none" strike="noStrike" kern="1200" cap="none" spc="0" normalizeH="0" baseline="0" noProof="0" dirty="0">
              <a:ln>
                <a:noFill/>
              </a:ln>
              <a:solidFill>
                <a:schemeClr val="tx1"/>
              </a:solidFill>
              <a:effectLst/>
              <a:uLnTx/>
              <a:uFillTx/>
              <a:latin typeface="Calibri" pitchFamily="34" charset="0"/>
            </a:endParaRPr>
          </a:p>
        </p:txBody>
      </p:sp>
      <p:sp>
        <p:nvSpPr>
          <p:cNvPr id="3" name="Title 2"/>
          <p:cNvSpPr>
            <a:spLocks noGrp="1"/>
          </p:cNvSpPr>
          <p:nvPr>
            <p:ph type="title"/>
          </p:nvPr>
        </p:nvSpPr>
        <p:spPr>
          <a:xfrm>
            <a:off x="1835696" y="2492896"/>
            <a:ext cx="5256212" cy="1143000"/>
          </a:xfrm>
        </p:spPr>
        <p:txBody>
          <a:bodyPr/>
          <a:lstStyle/>
          <a:p>
            <a:pPr algn="ctr"/>
            <a:r>
              <a:rPr lang="en-US" dirty="0" smtClean="0"/>
              <a:t>…and pause</a:t>
            </a:r>
            <a:endParaRPr lang="en-ZA" dirty="0"/>
          </a:p>
        </p:txBody>
      </p:sp>
    </p:spTree>
    <p:extLst>
      <p:ext uri="{BB962C8B-B14F-4D97-AF65-F5344CB8AC3E}">
        <p14:creationId xmlns:p14="http://schemas.microsoft.com/office/powerpoint/2010/main" val="9131585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700771" y="575031"/>
            <a:ext cx="7772400" cy="663494"/>
          </a:xfrm>
        </p:spPr>
        <p:txBody>
          <a:bodyPr>
            <a:noAutofit/>
          </a:bodyPr>
          <a:lstStyle/>
          <a:p>
            <a:pPr algn="ctr"/>
            <a:r>
              <a:rPr lang="en-GB" dirty="0" smtClean="0">
                <a:latin typeface="Calibri" pitchFamily="34" charset="0"/>
              </a:rPr>
              <a:t>The future…</a:t>
            </a:r>
            <a:endParaRPr lang="en-GB" dirty="0">
              <a:latin typeface="Calibri" pitchFamily="34" charset="0"/>
            </a:endParaRPr>
          </a:p>
        </p:txBody>
      </p:sp>
      <p:sp>
        <p:nvSpPr>
          <p:cNvPr id="4" name="Rectangle 3"/>
          <p:cNvSpPr txBox="1">
            <a:spLocks noChangeArrowheads="1"/>
          </p:cNvSpPr>
          <p:nvPr/>
        </p:nvSpPr>
        <p:spPr>
          <a:xfrm>
            <a:off x="579551" y="1685657"/>
            <a:ext cx="8184524" cy="4753779"/>
          </a:xfrm>
          <a:prstGeom prst="rect">
            <a:avLst/>
          </a:prstGeom>
        </p:spPr>
        <p:txBody>
          <a:bodyPr vert="horz">
            <a:normAutofit/>
          </a:bodyPr>
          <a:lstStyle/>
          <a:p>
            <a:pPr marL="274320" marR="0" lvl="0" indent="-274320" algn="l" defTabSz="914400" rtl="0" eaLnBrk="1" fontAlgn="auto" latinLnBrk="0" hangingPunct="1">
              <a:lnSpc>
                <a:spcPct val="100000"/>
              </a:lnSpc>
              <a:spcBef>
                <a:spcPts val="580"/>
              </a:spcBef>
              <a:spcAft>
                <a:spcPts val="0"/>
              </a:spcAft>
              <a:buClr>
                <a:schemeClr val="accent1"/>
              </a:buClr>
              <a:buSzPct val="85000"/>
              <a:buFontTx/>
              <a:buNone/>
              <a:tabLst/>
              <a:defRPr/>
            </a:pPr>
            <a:endParaRPr kumimoji="0" lang="en-GB" sz="1400" b="0" i="0" u="none" strike="noStrike" kern="1200" cap="none" spc="0" normalizeH="0" baseline="0" noProof="0" dirty="0">
              <a:ln>
                <a:noFill/>
              </a:ln>
              <a:solidFill>
                <a:schemeClr val="tx1"/>
              </a:solidFill>
              <a:effectLst/>
              <a:uLnTx/>
              <a:uFillTx/>
              <a:latin typeface="Calibri" pitchFamily="34" charset="0"/>
            </a:endParaRP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72219" y="1856143"/>
            <a:ext cx="6199187" cy="3350309"/>
          </a:xfrm>
          <a:prstGeom prst="rect">
            <a:avLst/>
          </a:prstGeom>
        </p:spPr>
      </p:pic>
    </p:spTree>
    <p:extLst>
      <p:ext uri="{BB962C8B-B14F-4D97-AF65-F5344CB8AC3E}">
        <p14:creationId xmlns:p14="http://schemas.microsoft.com/office/powerpoint/2010/main" val="33494933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nodePh="1">
                                  <p:stCondLst>
                                    <p:cond delay="0"/>
                                  </p:stCondLst>
                                  <p:endCondLst>
                                    <p:cond evt="begin" delay="0">
                                      <p:tn val="5"/>
                                    </p:cond>
                                  </p:end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idx="4294967295"/>
          </p:nvPr>
        </p:nvSpPr>
        <p:spPr>
          <a:xfrm>
            <a:off x="539552" y="260648"/>
            <a:ext cx="6423025" cy="1143000"/>
          </a:xfrm>
        </p:spPr>
        <p:txBody>
          <a:bodyPr/>
          <a:lstStyle/>
          <a:p>
            <a:pPr algn="l" eaLnBrk="1" hangingPunct="1"/>
            <a:r>
              <a:rPr lang="en-GB" b="1" dirty="0" smtClean="0">
                <a:latin typeface="Calibri" panose="020F0502020204030204" pitchFamily="34" charset="0"/>
              </a:rPr>
              <a:t>Prediction</a:t>
            </a:r>
          </a:p>
        </p:txBody>
      </p:sp>
      <p:sp>
        <p:nvSpPr>
          <p:cNvPr id="642059" name="Rectangle 11"/>
          <p:cNvSpPr>
            <a:spLocks noChangeArrowheads="1"/>
          </p:cNvSpPr>
          <p:nvPr/>
        </p:nvSpPr>
        <p:spPr bwMode="auto">
          <a:xfrm>
            <a:off x="8072438" y="3644900"/>
            <a:ext cx="431800" cy="1368425"/>
          </a:xfrm>
          <a:prstGeom prst="rect">
            <a:avLst/>
          </a:prstGeom>
          <a:solidFill>
            <a:schemeClr val="bg1"/>
          </a:solidFill>
          <a:ln w="9525">
            <a:noFill/>
            <a:miter lim="800000"/>
            <a:headEnd/>
            <a:tailEnd/>
          </a:ln>
        </p:spPr>
        <p:txBody>
          <a:bodyPr wrap="none" anchor="ctr"/>
          <a:lstStyle/>
          <a:p>
            <a:endParaRPr lang="en-US">
              <a:solidFill>
                <a:srgbClr val="000000"/>
              </a:solidFill>
            </a:endParaRPr>
          </a:p>
        </p:txBody>
      </p:sp>
      <p:sp>
        <p:nvSpPr>
          <p:cNvPr id="17416" name="Rectangle 5"/>
          <p:cNvSpPr>
            <a:spLocks noChangeArrowheads="1"/>
          </p:cNvSpPr>
          <p:nvPr/>
        </p:nvSpPr>
        <p:spPr bwMode="auto">
          <a:xfrm>
            <a:off x="395536" y="1816101"/>
            <a:ext cx="8271520" cy="4202112"/>
          </a:xfrm>
          <a:prstGeom prst="rect">
            <a:avLst/>
          </a:prstGeom>
          <a:noFill/>
          <a:ln w="9525">
            <a:noFill/>
            <a:miter lim="800000"/>
            <a:headEnd/>
            <a:tailEnd/>
          </a:ln>
        </p:spPr>
        <p:txBody>
          <a:bodyPr/>
          <a:lstStyle/>
          <a:p>
            <a:pPr marL="342900" indent="-342900">
              <a:lnSpc>
                <a:spcPct val="90000"/>
              </a:lnSpc>
              <a:spcBef>
                <a:spcPct val="20000"/>
              </a:spcBef>
              <a:spcAft>
                <a:spcPct val="25000"/>
              </a:spcAft>
            </a:pPr>
            <a:r>
              <a:rPr lang="en-US" sz="2000" dirty="0">
                <a:latin typeface="Calibri" panose="020F0502020204030204" pitchFamily="34" charset="0"/>
              </a:rPr>
              <a:t>"Prediction is very difficult, especially if it's about the future." </a:t>
            </a:r>
            <a:endParaRPr lang="en-US" sz="2000" dirty="0" smtClean="0">
              <a:latin typeface="Calibri" panose="020F0502020204030204" pitchFamily="34" charset="0"/>
            </a:endParaRPr>
          </a:p>
          <a:p>
            <a:pPr marL="342900" indent="-342900">
              <a:lnSpc>
                <a:spcPct val="90000"/>
              </a:lnSpc>
              <a:spcBef>
                <a:spcPct val="20000"/>
              </a:spcBef>
              <a:spcAft>
                <a:spcPct val="25000"/>
              </a:spcAft>
            </a:pPr>
            <a:r>
              <a:rPr lang="en-US" sz="2000" dirty="0">
                <a:latin typeface="Calibri" panose="020F0502020204030204" pitchFamily="34" charset="0"/>
              </a:rPr>
              <a:t>	</a:t>
            </a:r>
            <a:r>
              <a:rPr lang="en-US" sz="2000" dirty="0" smtClean="0">
                <a:latin typeface="Calibri" panose="020F0502020204030204" pitchFamily="34" charset="0"/>
              </a:rPr>
              <a:t>				--</a:t>
            </a:r>
            <a:r>
              <a:rPr lang="en-US" sz="2000" dirty="0" err="1" smtClean="0">
                <a:latin typeface="Calibri" panose="020F0502020204030204" pitchFamily="34" charset="0"/>
              </a:rPr>
              <a:t>Niels</a:t>
            </a:r>
            <a:r>
              <a:rPr lang="en-US" sz="2000" dirty="0" smtClean="0">
                <a:latin typeface="Calibri" panose="020F0502020204030204" pitchFamily="34" charset="0"/>
              </a:rPr>
              <a:t> </a:t>
            </a:r>
            <a:r>
              <a:rPr lang="en-US" sz="2000" dirty="0">
                <a:latin typeface="Calibri" panose="020F0502020204030204" pitchFamily="34" charset="0"/>
              </a:rPr>
              <a:t>Bohr, Nobel laureate in Physics </a:t>
            </a:r>
            <a:endParaRPr lang="en-US" sz="2000" dirty="0" smtClean="0">
              <a:latin typeface="Calibri" panose="020F0502020204030204" pitchFamily="34" charset="0"/>
            </a:endParaRPr>
          </a:p>
          <a:p>
            <a:pPr marL="342900" indent="-342900">
              <a:lnSpc>
                <a:spcPct val="90000"/>
              </a:lnSpc>
              <a:spcBef>
                <a:spcPct val="20000"/>
              </a:spcBef>
              <a:spcAft>
                <a:spcPct val="25000"/>
              </a:spcAft>
            </a:pPr>
            <a:endParaRPr lang="en-US" sz="2000" dirty="0">
              <a:latin typeface="Calibri" panose="020F0502020204030204" pitchFamily="34" charset="0"/>
            </a:endParaRPr>
          </a:p>
          <a:p>
            <a:pPr marL="342900" indent="-342900">
              <a:lnSpc>
                <a:spcPct val="90000"/>
              </a:lnSpc>
              <a:spcBef>
                <a:spcPct val="20000"/>
              </a:spcBef>
              <a:spcAft>
                <a:spcPct val="25000"/>
              </a:spcAft>
            </a:pPr>
            <a:r>
              <a:rPr lang="en-US" sz="2000" dirty="0">
                <a:latin typeface="Calibri" panose="020F0502020204030204" pitchFamily="34" charset="0"/>
              </a:rPr>
              <a:t>"Those who have knowledge, don't predict. Those who predict, don't have knowledge. " </a:t>
            </a:r>
            <a:endParaRPr lang="en-US" sz="2000" dirty="0" smtClean="0">
              <a:latin typeface="Calibri" panose="020F0502020204030204" pitchFamily="34" charset="0"/>
            </a:endParaRPr>
          </a:p>
          <a:p>
            <a:pPr marL="342900" indent="-342900">
              <a:lnSpc>
                <a:spcPct val="90000"/>
              </a:lnSpc>
              <a:spcBef>
                <a:spcPct val="20000"/>
              </a:spcBef>
              <a:spcAft>
                <a:spcPct val="25000"/>
              </a:spcAft>
            </a:pPr>
            <a:r>
              <a:rPr lang="en-US" sz="2000" dirty="0">
                <a:latin typeface="Calibri" panose="020F0502020204030204" pitchFamily="34" charset="0"/>
              </a:rPr>
              <a:t>	</a:t>
            </a:r>
            <a:r>
              <a:rPr lang="en-US" sz="2000" dirty="0" smtClean="0">
                <a:latin typeface="Calibri" panose="020F0502020204030204" pitchFamily="34" charset="0"/>
              </a:rPr>
              <a:t>				--</a:t>
            </a:r>
            <a:r>
              <a:rPr lang="en-US" sz="2000" dirty="0">
                <a:latin typeface="Calibri" panose="020F0502020204030204" pitchFamily="34" charset="0"/>
              </a:rPr>
              <a:t>Lao Tzu, </a:t>
            </a:r>
            <a:r>
              <a:rPr lang="en-US" sz="2000" i="1" dirty="0">
                <a:latin typeface="Calibri" panose="020F0502020204030204" pitchFamily="34" charset="0"/>
              </a:rPr>
              <a:t>6th Century BC Chinese Poet</a:t>
            </a:r>
            <a:r>
              <a:rPr lang="en-US" sz="2000" dirty="0">
                <a:latin typeface="Calibri" panose="020F0502020204030204" pitchFamily="34" charset="0"/>
              </a:rPr>
              <a:t> </a:t>
            </a:r>
            <a:endParaRPr lang="en-US" sz="2000" dirty="0" smtClean="0">
              <a:latin typeface="Calibri" panose="020F0502020204030204" pitchFamily="34" charset="0"/>
            </a:endParaRPr>
          </a:p>
          <a:p>
            <a:pPr marL="342900" indent="-342900">
              <a:lnSpc>
                <a:spcPct val="90000"/>
              </a:lnSpc>
              <a:spcBef>
                <a:spcPct val="20000"/>
              </a:spcBef>
              <a:spcAft>
                <a:spcPct val="25000"/>
              </a:spcAft>
            </a:pPr>
            <a:endParaRPr lang="en-US" sz="2000" dirty="0">
              <a:latin typeface="Calibri" panose="020F0502020204030204" pitchFamily="34" charset="0"/>
            </a:endParaRPr>
          </a:p>
          <a:p>
            <a:pPr marL="342900" indent="-342900">
              <a:lnSpc>
                <a:spcPct val="90000"/>
              </a:lnSpc>
              <a:spcBef>
                <a:spcPct val="20000"/>
              </a:spcBef>
              <a:spcAft>
                <a:spcPct val="25000"/>
              </a:spcAft>
            </a:pPr>
            <a:r>
              <a:rPr lang="en-US" sz="2000" dirty="0">
                <a:latin typeface="Calibri" panose="020F0502020204030204" pitchFamily="34" charset="0"/>
              </a:rPr>
              <a:t>"This is the first age that's ever paid much attention to the future, which is a little ironic since we may not have one. " </a:t>
            </a:r>
            <a:endParaRPr lang="en-US" sz="2000" dirty="0" smtClean="0">
              <a:latin typeface="Calibri" panose="020F0502020204030204" pitchFamily="34" charset="0"/>
            </a:endParaRPr>
          </a:p>
          <a:p>
            <a:pPr marL="342900" indent="-342900">
              <a:lnSpc>
                <a:spcPct val="90000"/>
              </a:lnSpc>
              <a:spcBef>
                <a:spcPct val="20000"/>
              </a:spcBef>
              <a:spcAft>
                <a:spcPct val="25000"/>
              </a:spcAft>
            </a:pPr>
            <a:r>
              <a:rPr lang="en-US" sz="2000" dirty="0">
                <a:latin typeface="Calibri" panose="020F0502020204030204" pitchFamily="34" charset="0"/>
              </a:rPr>
              <a:t>	</a:t>
            </a:r>
            <a:r>
              <a:rPr lang="en-US" sz="2000" dirty="0" smtClean="0">
                <a:latin typeface="Calibri" panose="020F0502020204030204" pitchFamily="34" charset="0"/>
              </a:rPr>
              <a:t>				--</a:t>
            </a:r>
            <a:r>
              <a:rPr lang="en-US" sz="2000" dirty="0">
                <a:latin typeface="Calibri" panose="020F0502020204030204" pitchFamily="34" charset="0"/>
              </a:rPr>
              <a:t>Arthur C. Clarke</a:t>
            </a:r>
            <a:r>
              <a:rPr lang="en-US" dirty="0">
                <a:latin typeface="Calibri" panose="020F0502020204030204" pitchFamily="34" charset="0"/>
              </a:rPr>
              <a:t>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642059"/>
                                        </p:tgtEl>
                                        <p:attrNameLst>
                                          <p:attrName>style.visibility</p:attrName>
                                        </p:attrNameLst>
                                      </p:cBhvr>
                                      <p:to>
                                        <p:strVal val="visible"/>
                                      </p:to>
                                    </p:set>
                                  </p:childTnLst>
                                  <p:subTnLst>
                                    <p:set>
                                      <p:cBhvr override="childStyle">
                                        <p:cTn dur="1" fill="hold" display="0" masterRel="nextClick" afterEffect="1"/>
                                        <p:tgtEl>
                                          <p:spTgt spid="642059"/>
                                        </p:tgtEl>
                                        <p:attrNameLst>
                                          <p:attrName>style.visibility</p:attrName>
                                        </p:attrNameLst>
                                      </p:cBhvr>
                                      <p:to>
                                        <p:strVal val="hidden"/>
                                      </p:to>
                                    </p:set>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2059"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Rectangle 18"/>
          <p:cNvSpPr/>
          <p:nvPr/>
        </p:nvSpPr>
        <p:spPr bwMode="auto">
          <a:xfrm>
            <a:off x="-36512" y="0"/>
            <a:ext cx="9180512" cy="595557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GB" sz="2400" b="0" i="0" u="none" strike="noStrike" cap="none" normalizeH="0" baseline="0" smtClean="0">
              <a:ln>
                <a:noFill/>
              </a:ln>
              <a:solidFill>
                <a:schemeClr val="bg1"/>
              </a:solidFill>
              <a:effectLst/>
              <a:latin typeface="Times New Roman" pitchFamily="18" charset="0"/>
            </a:endParaRPr>
          </a:p>
        </p:txBody>
      </p:sp>
      <p:pic>
        <p:nvPicPr>
          <p:cNvPr id="11" name="Picture 7"/>
          <p:cNvPicPr>
            <a:picLocks noChangeAspect="1" noChangeArrowheads="1"/>
          </p:cNvPicPr>
          <p:nvPr/>
        </p:nvPicPr>
        <p:blipFill>
          <a:blip r:embed="rId3" cstate="print"/>
          <a:srcRect/>
          <a:stretch>
            <a:fillRect/>
          </a:stretch>
        </p:blipFill>
        <p:spPr bwMode="auto">
          <a:xfrm>
            <a:off x="597533" y="1862706"/>
            <a:ext cx="1511985" cy="1591563"/>
          </a:xfrm>
          <a:prstGeom prst="rect">
            <a:avLst/>
          </a:prstGeom>
          <a:noFill/>
          <a:ln w="9525">
            <a:noFill/>
            <a:miter lim="800000"/>
            <a:headEnd/>
            <a:tailEnd/>
          </a:ln>
        </p:spPr>
      </p:pic>
      <p:sp>
        <p:nvSpPr>
          <p:cNvPr id="4" name="TextBox 3"/>
          <p:cNvSpPr txBox="1"/>
          <p:nvPr/>
        </p:nvSpPr>
        <p:spPr>
          <a:xfrm>
            <a:off x="597530" y="1544891"/>
            <a:ext cx="1511985" cy="369332"/>
          </a:xfrm>
          <a:prstGeom prst="rect">
            <a:avLst/>
          </a:prstGeom>
          <a:noFill/>
        </p:spPr>
        <p:txBody>
          <a:bodyPr wrap="square" rtlCol="0">
            <a:spAutoFit/>
          </a:bodyPr>
          <a:lstStyle/>
          <a:p>
            <a:r>
              <a:rPr lang="en-US" sz="1800" dirty="0" smtClean="0">
                <a:solidFill>
                  <a:schemeClr val="bg1"/>
                </a:solidFill>
                <a:latin typeface="Calibri" pitchFamily="34" charset="0"/>
              </a:rPr>
              <a:t>HadCM3, UK</a:t>
            </a:r>
            <a:endParaRPr lang="en-ZA" sz="1800" dirty="0">
              <a:solidFill>
                <a:schemeClr val="bg1"/>
              </a:solidFill>
              <a:latin typeface="Calibri" pitchFamily="34" charset="0"/>
            </a:endParaRPr>
          </a:p>
        </p:txBody>
      </p:sp>
      <p:sp>
        <p:nvSpPr>
          <p:cNvPr id="15" name="TextBox 14"/>
          <p:cNvSpPr txBox="1"/>
          <p:nvPr/>
        </p:nvSpPr>
        <p:spPr>
          <a:xfrm>
            <a:off x="2260350" y="1544891"/>
            <a:ext cx="2080925" cy="369332"/>
          </a:xfrm>
          <a:prstGeom prst="rect">
            <a:avLst/>
          </a:prstGeom>
          <a:noFill/>
        </p:spPr>
        <p:txBody>
          <a:bodyPr wrap="square" rtlCol="0">
            <a:spAutoFit/>
          </a:bodyPr>
          <a:lstStyle/>
          <a:p>
            <a:r>
              <a:rPr lang="en-US" sz="1800" dirty="0" smtClean="0">
                <a:solidFill>
                  <a:schemeClr val="bg1"/>
                </a:solidFill>
                <a:latin typeface="Calibri" pitchFamily="34" charset="0"/>
              </a:rPr>
              <a:t>ECHAM-5, Germany</a:t>
            </a:r>
            <a:endParaRPr lang="en-ZA" sz="1800" dirty="0">
              <a:solidFill>
                <a:schemeClr val="bg1"/>
              </a:solidFill>
              <a:latin typeface="Calibri" pitchFamily="34" charset="0"/>
            </a:endParaRPr>
          </a:p>
        </p:txBody>
      </p:sp>
      <p:sp>
        <p:nvSpPr>
          <p:cNvPr id="16" name="TextBox 15"/>
          <p:cNvSpPr txBox="1"/>
          <p:nvPr/>
        </p:nvSpPr>
        <p:spPr>
          <a:xfrm>
            <a:off x="4411049" y="1554319"/>
            <a:ext cx="2080925" cy="369332"/>
          </a:xfrm>
          <a:prstGeom prst="rect">
            <a:avLst/>
          </a:prstGeom>
          <a:noFill/>
        </p:spPr>
        <p:txBody>
          <a:bodyPr wrap="square" rtlCol="0">
            <a:spAutoFit/>
          </a:bodyPr>
          <a:lstStyle/>
          <a:p>
            <a:r>
              <a:rPr lang="en-US" sz="1800" dirty="0" smtClean="0">
                <a:solidFill>
                  <a:schemeClr val="bg1"/>
                </a:solidFill>
                <a:latin typeface="Calibri" pitchFamily="34" charset="0"/>
              </a:rPr>
              <a:t>GFDL-CM2, USA</a:t>
            </a:r>
            <a:endParaRPr lang="en-ZA" sz="1800" dirty="0">
              <a:solidFill>
                <a:schemeClr val="bg1"/>
              </a:solidFill>
              <a:latin typeface="Calibri" pitchFamily="34" charset="0"/>
            </a:endParaRPr>
          </a:p>
        </p:txBody>
      </p:sp>
      <p:sp>
        <p:nvSpPr>
          <p:cNvPr id="17" name="TextBox 16"/>
          <p:cNvSpPr txBox="1"/>
          <p:nvPr/>
        </p:nvSpPr>
        <p:spPr>
          <a:xfrm>
            <a:off x="6353667" y="1544891"/>
            <a:ext cx="2671430" cy="369332"/>
          </a:xfrm>
          <a:prstGeom prst="rect">
            <a:avLst/>
          </a:prstGeom>
          <a:noFill/>
        </p:spPr>
        <p:txBody>
          <a:bodyPr wrap="square" rtlCol="0">
            <a:spAutoFit/>
          </a:bodyPr>
          <a:lstStyle/>
          <a:p>
            <a:r>
              <a:rPr lang="en-US" sz="1800" dirty="0" smtClean="0">
                <a:solidFill>
                  <a:schemeClr val="bg1"/>
                </a:solidFill>
                <a:latin typeface="Calibri" pitchFamily="34" charset="0"/>
              </a:rPr>
              <a:t>CSIRO-Mk3, Australia</a:t>
            </a:r>
            <a:endParaRPr lang="en-ZA" sz="1800" dirty="0">
              <a:solidFill>
                <a:schemeClr val="bg1"/>
              </a:solidFill>
              <a:latin typeface="Calibri" pitchFamily="34" charset="0"/>
            </a:endParaRPr>
          </a:p>
        </p:txBody>
      </p:sp>
      <p:sp>
        <p:nvSpPr>
          <p:cNvPr id="18" name="TextBox 17"/>
          <p:cNvSpPr txBox="1"/>
          <p:nvPr/>
        </p:nvSpPr>
        <p:spPr>
          <a:xfrm>
            <a:off x="3232831" y="3789040"/>
            <a:ext cx="2671430" cy="369332"/>
          </a:xfrm>
          <a:prstGeom prst="rect">
            <a:avLst/>
          </a:prstGeom>
          <a:noFill/>
        </p:spPr>
        <p:txBody>
          <a:bodyPr wrap="square" rtlCol="0">
            <a:spAutoFit/>
          </a:bodyPr>
          <a:lstStyle/>
          <a:p>
            <a:r>
              <a:rPr lang="en-US" sz="1800" dirty="0" smtClean="0">
                <a:solidFill>
                  <a:schemeClr val="bg1"/>
                </a:solidFill>
                <a:latin typeface="Calibri" pitchFamily="34" charset="0"/>
              </a:rPr>
              <a:t>Planet Earth</a:t>
            </a:r>
            <a:endParaRPr lang="en-ZA" sz="1800" dirty="0">
              <a:solidFill>
                <a:schemeClr val="bg1"/>
              </a:solidFill>
              <a:latin typeface="Calibri" pitchFamily="34"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540024" y="1946013"/>
            <a:ext cx="1521575" cy="1466619"/>
          </a:xfrm>
          <a:prstGeom prst="rect">
            <a:avLst/>
          </a:prstGeom>
        </p:spPr>
      </p:pic>
      <p:pic>
        <p:nvPicPr>
          <p:cNvPr id="7" name="Picture 6"/>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707911" y="1860783"/>
            <a:ext cx="1871319" cy="1538914"/>
          </a:xfrm>
          <a:prstGeom prst="rect">
            <a:avLst/>
          </a:prstGeom>
        </p:spPr>
      </p:pic>
      <p:pic>
        <p:nvPicPr>
          <p:cNvPr id="8" name="Picture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710960" y="4066824"/>
            <a:ext cx="1710514" cy="1714078"/>
          </a:xfrm>
          <a:prstGeom prst="rect">
            <a:avLst/>
          </a:prstGeom>
        </p:spPr>
      </p:pic>
      <p:sp>
        <p:nvSpPr>
          <p:cNvPr id="9" name="Rectangle 8"/>
          <p:cNvSpPr/>
          <p:nvPr/>
        </p:nvSpPr>
        <p:spPr bwMode="auto">
          <a:xfrm>
            <a:off x="3629320" y="5691397"/>
            <a:ext cx="2092750" cy="160256"/>
          </a:xfrm>
          <a:prstGeom prst="rect">
            <a:avLst/>
          </a:prstGeom>
          <a:solidFill>
            <a:schemeClr val="tx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0" fontAlgn="base" latinLnBrk="0" hangingPunct="0">
              <a:lnSpc>
                <a:spcPct val="100000"/>
              </a:lnSpc>
              <a:spcBef>
                <a:spcPct val="0"/>
              </a:spcBef>
              <a:spcAft>
                <a:spcPct val="0"/>
              </a:spcAft>
              <a:buClrTx/>
              <a:buSzTx/>
              <a:buFontTx/>
              <a:buNone/>
              <a:tabLst/>
            </a:pPr>
            <a:endParaRPr kumimoji="0" lang="en-ZA" sz="2400" b="0" i="0" u="none" strike="noStrike" cap="none" normalizeH="0" baseline="0" smtClean="0">
              <a:ln>
                <a:noFill/>
              </a:ln>
              <a:solidFill>
                <a:schemeClr val="tx1"/>
              </a:solidFill>
              <a:effectLst/>
              <a:latin typeface="Times New Roman" pitchFamily="18" charset="0"/>
            </a:endParaRPr>
          </a:p>
        </p:txBody>
      </p:sp>
      <p:pic>
        <p:nvPicPr>
          <p:cNvPr id="13" name="Picture 12"/>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4702027" y="1909547"/>
            <a:ext cx="1498967" cy="1465377"/>
          </a:xfrm>
          <a:prstGeom prst="rect">
            <a:avLst/>
          </a:prstGeom>
        </p:spPr>
      </p:pic>
      <p:sp>
        <p:nvSpPr>
          <p:cNvPr id="20" name="Rectangle 2"/>
          <p:cNvSpPr txBox="1">
            <a:spLocks noChangeArrowheads="1"/>
          </p:cNvSpPr>
          <p:nvPr/>
        </p:nvSpPr>
        <p:spPr bwMode="auto">
          <a:xfrm>
            <a:off x="539552" y="260648"/>
            <a:ext cx="6423025"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eaLnBrk="1" hangingPunct="1"/>
            <a:r>
              <a:rPr lang="en-GB" b="1" kern="0" smtClean="0">
                <a:solidFill>
                  <a:schemeClr val="bg1"/>
                </a:solidFill>
                <a:latin typeface="Calibri" panose="020F0502020204030204" pitchFamily="34" charset="0"/>
              </a:rPr>
              <a:t>Climate Prediction</a:t>
            </a:r>
            <a:endParaRPr lang="en-GB" b="1" kern="0" dirty="0" smtClean="0">
              <a:solidFill>
                <a:schemeClr val="bg1"/>
              </a:solidFill>
              <a:latin typeface="Calibri" panose="020F0502020204030204" pitchFamily="34" charset="0"/>
            </a:endParaRPr>
          </a:p>
        </p:txBody>
      </p:sp>
    </p:spTree>
    <p:extLst>
      <p:ext uri="{BB962C8B-B14F-4D97-AF65-F5344CB8AC3E}">
        <p14:creationId xmlns:p14="http://schemas.microsoft.com/office/powerpoint/2010/main" val="183780027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6"/>
                                        </p:tgtEl>
                                        <p:attrNameLst>
                                          <p:attrName>style.visibility</p:attrName>
                                        </p:attrNameLst>
                                      </p:cBhvr>
                                      <p:to>
                                        <p:strVal val="visible"/>
                                      </p:to>
                                    </p:set>
                                    <p:animEffect transition="in" filter="fade">
                                      <p:cBhvr>
                                        <p:cTn id="10" dur="500"/>
                                        <p:tgtEl>
                                          <p:spTgt spid="6"/>
                                        </p:tgtEl>
                                      </p:cBhvr>
                                    </p:animEffect>
                                  </p:childTnLst>
                                </p:cTn>
                              </p:par>
                            </p:childTnLst>
                          </p:cTn>
                        </p:par>
                        <p:par>
                          <p:cTn id="11" fill="hold">
                            <p:stCondLst>
                              <p:cond delay="500"/>
                            </p:stCondLst>
                            <p:childTnLst>
                              <p:par>
                                <p:cTn id="12" presetID="10" presetClass="entr" presetSubtype="0" fill="hold" grpId="0" nodeType="after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fade">
                                      <p:cBhvr>
                                        <p:cTn id="14" dur="500"/>
                                        <p:tgtEl>
                                          <p:spTgt spid="16"/>
                                        </p:tgtEl>
                                      </p:cBhvr>
                                    </p:animEffect>
                                  </p:childTnLst>
                                </p:cTn>
                              </p:par>
                              <p:par>
                                <p:cTn id="15" presetID="10" presetClass="entr" presetSubtype="0" fill="hold" nodeType="with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par>
                          <p:cTn id="18" fill="hold">
                            <p:stCondLst>
                              <p:cond delay="1000"/>
                            </p:stCondLst>
                            <p:childTnLst>
                              <p:par>
                                <p:cTn id="19" presetID="10" presetClass="entr" presetSubtype="0" fill="hold" grpId="0" nodeType="after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nodeType="with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8"/>
                                        </p:tgtEl>
                                        <p:attrNameLst>
                                          <p:attrName>style.visibility</p:attrName>
                                        </p:attrNameLst>
                                      </p:cBhvr>
                                      <p:to>
                                        <p:strVal val="visible"/>
                                      </p:to>
                                    </p:set>
                                    <p:animEffect transition="in" filter="fade">
                                      <p:cBhvr>
                                        <p:cTn id="29" dur="500"/>
                                        <p:tgtEl>
                                          <p:spTgt spid="18"/>
                                        </p:tgtEl>
                                      </p:cBhvr>
                                    </p:animEffect>
                                  </p:childTnLst>
                                </p:cTn>
                              </p:par>
                              <p:par>
                                <p:cTn id="30" presetID="10" presetClass="entr" presetSubtype="0" fill="hold" nodeType="with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P spid="1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42" name="Picture 6"/>
          <p:cNvPicPr>
            <a:picLocks noChangeAspect="1" noChangeArrowheads="1"/>
          </p:cNvPicPr>
          <p:nvPr/>
        </p:nvPicPr>
        <p:blipFill>
          <a:blip r:embed="rId3" cstate="print"/>
          <a:srcRect/>
          <a:stretch>
            <a:fillRect/>
          </a:stretch>
        </p:blipFill>
        <p:spPr bwMode="auto">
          <a:xfrm>
            <a:off x="611560" y="476672"/>
            <a:ext cx="1874183" cy="2772637"/>
          </a:xfrm>
          <a:prstGeom prst="rect">
            <a:avLst/>
          </a:prstGeom>
          <a:noFill/>
          <a:ln w="9525">
            <a:noFill/>
            <a:miter lim="800000"/>
            <a:headEnd/>
            <a:tailEnd/>
          </a:ln>
        </p:spPr>
      </p:pic>
      <p:pic>
        <p:nvPicPr>
          <p:cNvPr id="8" name="Picture 6"/>
          <p:cNvPicPr>
            <a:picLocks noChangeAspect="1" noChangeArrowheads="1"/>
          </p:cNvPicPr>
          <p:nvPr/>
        </p:nvPicPr>
        <p:blipFill>
          <a:blip r:embed="rId4" cstate="print"/>
          <a:srcRect/>
          <a:stretch>
            <a:fillRect/>
          </a:stretch>
        </p:blipFill>
        <p:spPr bwMode="auto">
          <a:xfrm>
            <a:off x="4716016" y="476672"/>
            <a:ext cx="1795592" cy="2772638"/>
          </a:xfrm>
          <a:prstGeom prst="rect">
            <a:avLst/>
          </a:prstGeom>
          <a:noFill/>
          <a:ln w="9525">
            <a:noFill/>
            <a:miter lim="800000"/>
            <a:headEnd/>
            <a:tailEnd/>
          </a:ln>
        </p:spPr>
      </p:pic>
      <p:pic>
        <p:nvPicPr>
          <p:cNvPr id="39946" name="Picture 10"/>
          <p:cNvPicPr>
            <a:picLocks noChangeAspect="1" noChangeArrowheads="1"/>
          </p:cNvPicPr>
          <p:nvPr/>
        </p:nvPicPr>
        <p:blipFill>
          <a:blip r:embed="rId5" cstate="print"/>
          <a:srcRect/>
          <a:stretch>
            <a:fillRect/>
          </a:stretch>
        </p:blipFill>
        <p:spPr bwMode="auto">
          <a:xfrm>
            <a:off x="2627784" y="476672"/>
            <a:ext cx="1884554" cy="2794338"/>
          </a:xfrm>
          <a:prstGeom prst="rect">
            <a:avLst/>
          </a:prstGeom>
          <a:noFill/>
          <a:ln w="9525">
            <a:noFill/>
            <a:miter lim="800000"/>
            <a:headEnd/>
            <a:tailEnd/>
          </a:ln>
        </p:spPr>
      </p:pic>
      <p:pic>
        <p:nvPicPr>
          <p:cNvPr id="9" name="Picture 3"/>
          <p:cNvPicPr>
            <a:picLocks noChangeAspect="1" noChangeArrowheads="1"/>
          </p:cNvPicPr>
          <p:nvPr/>
        </p:nvPicPr>
        <p:blipFill>
          <a:blip r:embed="rId6" cstate="print"/>
          <a:srcRect/>
          <a:stretch>
            <a:fillRect/>
          </a:stretch>
        </p:blipFill>
        <p:spPr bwMode="auto">
          <a:xfrm>
            <a:off x="2346265" y="3861048"/>
            <a:ext cx="1809750" cy="2714625"/>
          </a:xfrm>
          <a:prstGeom prst="rect">
            <a:avLst/>
          </a:prstGeom>
          <a:noFill/>
          <a:ln w="9525">
            <a:noFill/>
            <a:miter lim="800000"/>
            <a:headEnd/>
            <a:tailEnd/>
          </a:ln>
        </p:spPr>
      </p:pic>
      <p:pic>
        <p:nvPicPr>
          <p:cNvPr id="10" name="Picture 4"/>
          <p:cNvPicPr>
            <a:picLocks noChangeAspect="1" noChangeArrowheads="1"/>
          </p:cNvPicPr>
          <p:nvPr/>
        </p:nvPicPr>
        <p:blipFill>
          <a:blip r:embed="rId7" cstate="print"/>
          <a:srcRect/>
          <a:stretch>
            <a:fillRect/>
          </a:stretch>
        </p:blipFill>
        <p:spPr bwMode="auto">
          <a:xfrm>
            <a:off x="4299406" y="3878758"/>
            <a:ext cx="1905000" cy="2705100"/>
          </a:xfrm>
          <a:prstGeom prst="rect">
            <a:avLst/>
          </a:prstGeom>
          <a:noFill/>
          <a:ln w="9525">
            <a:noFill/>
            <a:miter lim="800000"/>
            <a:headEnd/>
            <a:tailEnd/>
          </a:ln>
        </p:spPr>
      </p:pic>
      <p:pic>
        <p:nvPicPr>
          <p:cNvPr id="11" name="Picture 6"/>
          <p:cNvPicPr>
            <a:picLocks noChangeAspect="1" noChangeArrowheads="1"/>
          </p:cNvPicPr>
          <p:nvPr/>
        </p:nvPicPr>
        <p:blipFill>
          <a:blip r:embed="rId8" cstate="print"/>
          <a:srcRect/>
          <a:stretch>
            <a:fillRect/>
          </a:stretch>
        </p:blipFill>
        <p:spPr bwMode="auto">
          <a:xfrm>
            <a:off x="6372200" y="3881959"/>
            <a:ext cx="1829301" cy="2701899"/>
          </a:xfrm>
          <a:prstGeom prst="rect">
            <a:avLst/>
          </a:prstGeom>
          <a:noFill/>
          <a:ln w="9525">
            <a:noFill/>
            <a:miter lim="800000"/>
            <a:headEnd/>
            <a:tailEnd/>
          </a:ln>
        </p:spPr>
      </p:pic>
      <p:pic>
        <p:nvPicPr>
          <p:cNvPr id="2" name="Picture 1"/>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6707118" y="494978"/>
            <a:ext cx="1897330" cy="2741806"/>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par>
                                <p:cTn id="8" presetID="22" presetClass="entr" presetSubtype="4" fill="hold"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wipe(down)">
                                      <p:cBhvr>
                                        <p:cTn id="10" dur="500"/>
                                        <p:tgtEl>
                                          <p:spTgt spid="10"/>
                                        </p:tgtEl>
                                      </p:cBhvr>
                                    </p:animEffect>
                                  </p:childTnLst>
                                </p:cTn>
                              </p:par>
                              <p:par>
                                <p:cTn id="11" presetID="22" presetClass="entr" presetSubtype="4" fill="hold" nodeType="withEffect">
                                  <p:stCondLst>
                                    <p:cond delay="0"/>
                                  </p:stCondLst>
                                  <p:childTnLst>
                                    <p:set>
                                      <p:cBhvr>
                                        <p:cTn id="12" dur="1" fill="hold">
                                          <p:stCondLst>
                                            <p:cond delay="0"/>
                                          </p:stCondLst>
                                        </p:cTn>
                                        <p:tgtEl>
                                          <p:spTgt spid="11"/>
                                        </p:tgtEl>
                                        <p:attrNameLst>
                                          <p:attrName>style.visibility</p:attrName>
                                        </p:attrNameLst>
                                      </p:cBhvr>
                                      <p:to>
                                        <p:strVal val="visible"/>
                                      </p:to>
                                    </p:set>
                                    <p:animEffect transition="in" filter="wipe(down)">
                                      <p:cBhvr>
                                        <p:cTn id="1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p:cNvSpPr txBox="1">
            <a:spLocks noChangeArrowheads="1"/>
          </p:cNvSpPr>
          <p:nvPr/>
        </p:nvSpPr>
        <p:spPr bwMode="auto">
          <a:xfrm>
            <a:off x="323528" y="1484784"/>
            <a:ext cx="4608512" cy="6801862"/>
          </a:xfrm>
          <a:prstGeom prst="rect">
            <a:avLst/>
          </a:prstGeom>
          <a:noFill/>
          <a:ln w="9525">
            <a:noFill/>
            <a:miter lim="800000"/>
            <a:headEnd/>
            <a:tailEnd/>
          </a:ln>
        </p:spPr>
        <p:txBody>
          <a:bodyPr wrap="square">
            <a:spAutoFit/>
          </a:bodyPr>
          <a:lstStyle/>
          <a:p>
            <a:pPr eaLnBrk="0" hangingPunct="0">
              <a:spcBef>
                <a:spcPct val="50000"/>
              </a:spcBef>
              <a:buClr>
                <a:schemeClr val="accent1"/>
              </a:buClr>
              <a:buSzPct val="75000"/>
            </a:pPr>
            <a:r>
              <a:rPr kumimoji="1" lang="en-GB" sz="2000" dirty="0" smtClean="0">
                <a:latin typeface="Calibri" panose="020F0502020204030204" pitchFamily="34" charset="0"/>
              </a:rPr>
              <a:t>Climate models are mathematical representations of the climate system based </a:t>
            </a:r>
            <a:r>
              <a:rPr kumimoji="1" lang="en-GB" sz="2000" dirty="0">
                <a:latin typeface="Calibri" panose="020F0502020204030204" pitchFamily="34" charset="0"/>
              </a:rPr>
              <a:t>on </a:t>
            </a:r>
            <a:r>
              <a:rPr kumimoji="1" lang="en-GB" sz="2000" dirty="0" smtClean="0">
                <a:latin typeface="Calibri" panose="020F0502020204030204" pitchFamily="34" charset="0"/>
              </a:rPr>
              <a:t>fundamental </a:t>
            </a:r>
            <a:r>
              <a:rPr kumimoji="1" lang="en-GB" sz="2000" dirty="0">
                <a:latin typeface="Calibri" panose="020F0502020204030204" pitchFamily="34" charset="0"/>
              </a:rPr>
              <a:t>physics </a:t>
            </a:r>
            <a:endParaRPr kumimoji="1" lang="en-GB" sz="2000" dirty="0" smtClean="0">
              <a:latin typeface="Calibri" panose="020F0502020204030204" pitchFamily="34" charset="0"/>
            </a:endParaRPr>
          </a:p>
          <a:p>
            <a:pPr eaLnBrk="0" hangingPunct="0">
              <a:spcBef>
                <a:spcPct val="50000"/>
              </a:spcBef>
              <a:buClr>
                <a:schemeClr val="accent1"/>
              </a:buClr>
              <a:buSzPct val="75000"/>
            </a:pPr>
            <a:endParaRPr kumimoji="1" lang="en-GB" sz="1500" dirty="0" smtClean="0">
              <a:latin typeface="Calibri" panose="020F0502020204030204" pitchFamily="34" charset="0"/>
            </a:endParaRPr>
          </a:p>
          <a:p>
            <a:pPr eaLnBrk="0" hangingPunct="0">
              <a:spcBef>
                <a:spcPct val="50000"/>
              </a:spcBef>
              <a:buClr>
                <a:schemeClr val="accent1"/>
              </a:buClr>
              <a:buSzPct val="75000"/>
            </a:pPr>
            <a:r>
              <a:rPr kumimoji="1" lang="en-GB" sz="2000" dirty="0" smtClean="0">
                <a:latin typeface="Calibri" panose="020F0502020204030204" pitchFamily="34" charset="0"/>
              </a:rPr>
              <a:t>General Circulation Models or Global Climate Models (GCMs) mathematically solve the equations that govern atmosphere and ocean dynamics: the </a:t>
            </a:r>
            <a:r>
              <a:rPr kumimoji="1" lang="en-GB" sz="2000" dirty="0" err="1" smtClean="0">
                <a:latin typeface="Calibri" panose="020F0502020204030204" pitchFamily="34" charset="0"/>
              </a:rPr>
              <a:t>Navier</a:t>
            </a:r>
            <a:r>
              <a:rPr kumimoji="1" lang="en-GB" sz="2000" dirty="0">
                <a:latin typeface="Calibri" panose="020F0502020204030204" pitchFamily="34" charset="0"/>
              </a:rPr>
              <a:t>-Stokes equations (equations of fluid </a:t>
            </a:r>
            <a:r>
              <a:rPr kumimoji="1" lang="en-GB" sz="2000" dirty="0" smtClean="0">
                <a:latin typeface="Calibri" panose="020F0502020204030204" pitchFamily="34" charset="0"/>
              </a:rPr>
              <a:t>motion)</a:t>
            </a:r>
          </a:p>
          <a:p>
            <a:pPr eaLnBrk="0" hangingPunct="0">
              <a:spcBef>
                <a:spcPct val="50000"/>
              </a:spcBef>
              <a:buClr>
                <a:schemeClr val="accent1"/>
              </a:buClr>
              <a:buSzPct val="75000"/>
            </a:pPr>
            <a:endParaRPr kumimoji="1" lang="en-GB" sz="2400" dirty="0" smtClean="0">
              <a:latin typeface="Calibri" panose="020F0502020204030204" pitchFamily="34" charset="0"/>
            </a:endParaRPr>
          </a:p>
          <a:p>
            <a:pPr eaLnBrk="0" hangingPunct="0">
              <a:spcBef>
                <a:spcPct val="50000"/>
              </a:spcBef>
              <a:buClr>
                <a:schemeClr val="accent1"/>
              </a:buClr>
              <a:buSzPct val="75000"/>
            </a:pPr>
            <a:endParaRPr kumimoji="1" lang="en-GB" sz="2400" dirty="0">
              <a:latin typeface="Calibri" panose="020F0502020204030204" pitchFamily="34" charset="0"/>
            </a:endParaRPr>
          </a:p>
          <a:p>
            <a:pPr eaLnBrk="0" hangingPunct="0">
              <a:spcBef>
                <a:spcPct val="50000"/>
              </a:spcBef>
              <a:buClr>
                <a:schemeClr val="accent1"/>
              </a:buClr>
              <a:buSzPct val="75000"/>
            </a:pPr>
            <a:r>
              <a:rPr kumimoji="1" lang="en-GB" sz="2400" dirty="0" smtClean="0">
                <a:latin typeface="Calibri" panose="020F0502020204030204" pitchFamily="34" charset="0"/>
              </a:rPr>
              <a:t> </a:t>
            </a:r>
          </a:p>
          <a:p>
            <a:pPr eaLnBrk="0" hangingPunct="0">
              <a:spcBef>
                <a:spcPct val="50000"/>
              </a:spcBef>
              <a:buClr>
                <a:schemeClr val="accent1"/>
              </a:buClr>
              <a:buSzPct val="75000"/>
            </a:pPr>
            <a:endParaRPr kumimoji="1" lang="en-GB" sz="2400" dirty="0">
              <a:latin typeface="Calibri" panose="020F0502020204030204" pitchFamily="34" charset="0"/>
            </a:endParaRPr>
          </a:p>
          <a:p>
            <a:pPr eaLnBrk="0" hangingPunct="0">
              <a:spcBef>
                <a:spcPct val="50000"/>
              </a:spcBef>
              <a:buClr>
                <a:schemeClr val="accent1"/>
              </a:buClr>
              <a:buSzPct val="75000"/>
            </a:pPr>
            <a:endParaRPr kumimoji="1" lang="en-GB" sz="2400" dirty="0">
              <a:latin typeface="Calibri" panose="020F0502020204030204" pitchFamily="34" charset="0"/>
            </a:endParaRPr>
          </a:p>
          <a:p>
            <a:pPr eaLnBrk="0" hangingPunct="0">
              <a:spcBef>
                <a:spcPct val="50000"/>
              </a:spcBef>
              <a:buClr>
                <a:schemeClr val="accent1"/>
              </a:buClr>
              <a:buSzPct val="75000"/>
            </a:pPr>
            <a:endParaRPr kumimoji="1" lang="en-GB" sz="2400" dirty="0">
              <a:latin typeface="Calibri" panose="020F0502020204030204" pitchFamily="34" charset="0"/>
            </a:endParaRPr>
          </a:p>
        </p:txBody>
      </p:sp>
      <p:sp>
        <p:nvSpPr>
          <p:cNvPr id="2" name="Title 1"/>
          <p:cNvSpPr>
            <a:spLocks noGrp="1"/>
          </p:cNvSpPr>
          <p:nvPr>
            <p:ph type="title"/>
          </p:nvPr>
        </p:nvSpPr>
        <p:spPr/>
        <p:txBody>
          <a:bodyPr/>
          <a:lstStyle/>
          <a:p>
            <a:r>
              <a:rPr lang="en-US" dirty="0" smtClean="0"/>
              <a:t>Climate modeling</a:t>
            </a:r>
            <a:endParaRPr lang="en-ZA" dirty="0"/>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076892" y="980728"/>
            <a:ext cx="3957752" cy="3744416"/>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560" y="5056184"/>
            <a:ext cx="3539079" cy="529208"/>
          </a:xfrm>
          <a:prstGeom prst="rect">
            <a:avLst/>
          </a:prstGeom>
        </p:spPr>
      </p:pic>
      <p:sp>
        <p:nvSpPr>
          <p:cNvPr id="5" name="Rectangle 4"/>
          <p:cNvSpPr/>
          <p:nvPr/>
        </p:nvSpPr>
        <p:spPr>
          <a:xfrm>
            <a:off x="4932040" y="4997623"/>
            <a:ext cx="4572000" cy="646331"/>
          </a:xfrm>
          <a:prstGeom prst="rect">
            <a:avLst/>
          </a:prstGeom>
        </p:spPr>
        <p:txBody>
          <a:bodyPr>
            <a:spAutoFit/>
          </a:bodyPr>
          <a:lstStyle/>
          <a:p>
            <a:r>
              <a:rPr lang="en-US" dirty="0" smtClean="0">
                <a:latin typeface="Calibri" panose="020F0502020204030204" pitchFamily="34" charset="0"/>
              </a:rPr>
              <a:t>It </a:t>
            </a:r>
            <a:r>
              <a:rPr lang="en-US" dirty="0">
                <a:latin typeface="Calibri" panose="020F0502020204030204" pitchFamily="34" charset="0"/>
              </a:rPr>
              <a:t>has not yet been proven that in three dimensions solutions always </a:t>
            </a:r>
            <a:r>
              <a:rPr lang="en-US" dirty="0" smtClean="0">
                <a:latin typeface="Calibri" panose="020F0502020204030204" pitchFamily="34" charset="0"/>
              </a:rPr>
              <a:t>exist.</a:t>
            </a:r>
            <a:endParaRPr lang="en-ZA" dirty="0">
              <a:latin typeface="Calibri" panose="020F0502020204030204" pitchFamily="34" charset="0"/>
            </a:endParaRPr>
          </a:p>
        </p:txBody>
      </p:sp>
      <p:sp>
        <p:nvSpPr>
          <p:cNvPr id="6" name="Rectangle 5"/>
          <p:cNvSpPr/>
          <p:nvPr/>
        </p:nvSpPr>
        <p:spPr>
          <a:xfrm>
            <a:off x="2483768" y="5978842"/>
            <a:ext cx="5004447" cy="369332"/>
          </a:xfrm>
          <a:prstGeom prst="rect">
            <a:avLst/>
          </a:prstGeom>
        </p:spPr>
        <p:txBody>
          <a:bodyPr wrap="none">
            <a:spAutoFit/>
          </a:bodyPr>
          <a:lstStyle/>
          <a:p>
            <a:r>
              <a:rPr lang="en-ZA" dirty="0">
                <a:latin typeface="Calibri" panose="020F0502020204030204" pitchFamily="34" charset="0"/>
              </a:rPr>
              <a:t>Millennium Prize </a:t>
            </a:r>
            <a:r>
              <a:rPr lang="en-ZA" dirty="0" smtClean="0">
                <a:latin typeface="Calibri" panose="020F0502020204030204" pitchFamily="34" charset="0"/>
              </a:rPr>
              <a:t>Problems: $1 Million up for grabs!</a:t>
            </a:r>
            <a:endParaRPr lang="en-ZA" dirty="0">
              <a:latin typeface="Calibri" panose="020F0502020204030204" pitchFamily="34" charset="0"/>
            </a:endParaRP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5299">
                                            <p:txEl>
                                              <p:pRg st="2" end="2"/>
                                            </p:txEl>
                                          </p:spTgt>
                                        </p:tgtEl>
                                        <p:attrNameLst>
                                          <p:attrName>style.visibility</p:attrName>
                                        </p:attrNameLst>
                                      </p:cBhvr>
                                      <p:to>
                                        <p:strVal val="visible"/>
                                      </p:to>
                                    </p:set>
                                    <p:animEffect transition="in" filter="fade">
                                      <p:cBhvr>
                                        <p:cTn id="7" dur="500"/>
                                        <p:tgtEl>
                                          <p:spTgt spid="55299">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4"/>
                                        </p:tgtEl>
                                        <p:attrNameLst>
                                          <p:attrName>style.visibility</p:attrName>
                                        </p:attrNameLst>
                                      </p:cBhvr>
                                      <p:to>
                                        <p:strVal val="visible"/>
                                      </p:to>
                                    </p:set>
                                    <p:animEffect transition="in" filter="fade">
                                      <p:cBhvr>
                                        <p:cTn id="10" dur="5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animEffect transition="in" filter="fade">
                                      <p:cBhvr>
                                        <p:cTn id="15" dur="500"/>
                                        <p:tgtEl>
                                          <p:spTgt spid="5"/>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323528" y="260648"/>
            <a:ext cx="7300913" cy="1143000"/>
          </a:xfrm>
        </p:spPr>
        <p:txBody>
          <a:bodyPr/>
          <a:lstStyle/>
          <a:p>
            <a:pPr algn="ctr" eaLnBrk="1" hangingPunct="1"/>
            <a:r>
              <a:rPr lang="en-GB" dirty="0" smtClean="0"/>
              <a:t>Why do we need computers?</a:t>
            </a:r>
          </a:p>
        </p:txBody>
      </p:sp>
      <p:sp>
        <p:nvSpPr>
          <p:cNvPr id="33795" name="Rectangle 3"/>
          <p:cNvSpPr>
            <a:spLocks noGrp="1" noChangeArrowheads="1"/>
          </p:cNvSpPr>
          <p:nvPr>
            <p:ph sz="quarter" idx="1"/>
          </p:nvPr>
        </p:nvSpPr>
        <p:spPr>
          <a:xfrm>
            <a:off x="395288" y="1447800"/>
            <a:ext cx="8424862" cy="4572000"/>
          </a:xfrm>
        </p:spPr>
        <p:txBody>
          <a:bodyPr/>
          <a:lstStyle/>
          <a:p>
            <a:pPr eaLnBrk="1" hangingPunct="1"/>
            <a:r>
              <a:rPr lang="en-GB" sz="2400" dirty="0" smtClean="0">
                <a:cs typeface="Arial" charset="0"/>
              </a:rPr>
              <a:t>Climate prediction is essentially an integration problem </a:t>
            </a:r>
          </a:p>
          <a:p>
            <a:pPr eaLnBrk="1" hangingPunct="1"/>
            <a:r>
              <a:rPr lang="en-GB" sz="2400" dirty="0" smtClean="0">
                <a:cs typeface="Arial" charset="0"/>
              </a:rPr>
              <a:t>Much faster at making calculations than the human brain</a:t>
            </a:r>
          </a:p>
          <a:p>
            <a:pPr eaLnBrk="1" hangingPunct="1"/>
            <a:r>
              <a:rPr lang="en-GB" sz="2400" dirty="0" smtClean="0">
                <a:cs typeface="Arial" charset="0"/>
              </a:rPr>
              <a:t>We cannot ‘experiment’ with the Earth’s climate</a:t>
            </a:r>
          </a:p>
        </p:txBody>
      </p:sp>
      <p:pic>
        <p:nvPicPr>
          <p:cNvPr id="33796" name="Picture 4"/>
          <p:cNvPicPr>
            <a:picLocks noChangeAspect="1" noChangeArrowheads="1"/>
          </p:cNvPicPr>
          <p:nvPr/>
        </p:nvPicPr>
        <p:blipFill>
          <a:blip r:embed="rId3" cstate="print"/>
          <a:srcRect/>
          <a:stretch>
            <a:fillRect/>
          </a:stretch>
        </p:blipFill>
        <p:spPr bwMode="auto">
          <a:xfrm>
            <a:off x="573088" y="3141663"/>
            <a:ext cx="3662362" cy="2857500"/>
          </a:xfrm>
          <a:prstGeom prst="rect">
            <a:avLst/>
          </a:prstGeom>
          <a:noFill/>
          <a:ln w="9525">
            <a:noFill/>
            <a:miter lim="800000"/>
            <a:headEnd/>
            <a:tailEnd/>
          </a:ln>
        </p:spPr>
      </p:pic>
      <p:pic>
        <p:nvPicPr>
          <p:cNvPr id="8" name="Picture 4" descr="DSC_0002"/>
          <p:cNvPicPr>
            <a:picLocks noChangeAspect="1" noChangeArrowheads="1"/>
          </p:cNvPicPr>
          <p:nvPr/>
        </p:nvPicPr>
        <p:blipFill>
          <a:blip r:embed="rId4" cstate="print"/>
          <a:srcRect/>
          <a:stretch>
            <a:fillRect/>
          </a:stretch>
        </p:blipFill>
        <p:spPr bwMode="auto">
          <a:xfrm>
            <a:off x="4787900" y="3141663"/>
            <a:ext cx="3810000" cy="2857500"/>
          </a:xfrm>
          <a:prstGeom prst="rect">
            <a:avLst/>
          </a:prstGeom>
          <a:noFill/>
          <a:effectLst/>
        </p:spPr>
      </p:pic>
    </p:spTree>
    <p:extLst>
      <p:ext uri="{BB962C8B-B14F-4D97-AF65-F5344CB8AC3E}">
        <p14:creationId xmlns:p14="http://schemas.microsoft.com/office/powerpoint/2010/main" val="2232631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58788" y="1412776"/>
            <a:ext cx="8352928" cy="4176712"/>
          </a:xfrm>
        </p:spPr>
        <p:txBody>
          <a:bodyPr/>
          <a:lstStyle/>
          <a:p>
            <a:r>
              <a:rPr lang="en-US" sz="2000" dirty="0" smtClean="0">
                <a:latin typeface="Calibri" panose="020F0502020204030204" pitchFamily="34" charset="0"/>
              </a:rPr>
              <a:t>The </a:t>
            </a:r>
            <a:r>
              <a:rPr lang="en-GB" sz="2000" dirty="0">
                <a:latin typeface="Calibri" panose="020F0502020204030204" pitchFamily="34" charset="0"/>
              </a:rPr>
              <a:t>Intergovernmental Panel on Climate Change </a:t>
            </a:r>
            <a:r>
              <a:rPr lang="en-GB" sz="2000" dirty="0" smtClean="0">
                <a:latin typeface="Calibri" panose="020F0502020204030204" pitchFamily="34" charset="0"/>
              </a:rPr>
              <a:t>(</a:t>
            </a:r>
            <a:r>
              <a:rPr lang="en-US" sz="2000" dirty="0" smtClean="0">
                <a:latin typeface="Calibri" panose="020F0502020204030204" pitchFamily="34" charset="0"/>
              </a:rPr>
              <a:t>IPCC) </a:t>
            </a:r>
            <a:r>
              <a:rPr lang="en-US" sz="2000" dirty="0">
                <a:latin typeface="Calibri" panose="020F0502020204030204" pitchFamily="34" charset="0"/>
              </a:rPr>
              <a:t>is the leading international body for the assessment of climate change. </a:t>
            </a:r>
            <a:endParaRPr lang="en-US" sz="2000" dirty="0" smtClean="0">
              <a:latin typeface="Calibri" panose="020F0502020204030204" pitchFamily="34" charset="0"/>
            </a:endParaRPr>
          </a:p>
          <a:p>
            <a:r>
              <a:rPr lang="en-US" sz="2000" dirty="0" smtClean="0">
                <a:latin typeface="Calibri" panose="020F0502020204030204" pitchFamily="34" charset="0"/>
              </a:rPr>
              <a:t>It </a:t>
            </a:r>
            <a:r>
              <a:rPr lang="en-US" sz="2000" dirty="0">
                <a:latin typeface="Calibri" panose="020F0502020204030204" pitchFamily="34" charset="0"/>
              </a:rPr>
              <a:t>was established by the United Nations Environment Programme (UNEP) and the World Meteorological Organization (WMO) in 1988 to provide the world with a </a:t>
            </a:r>
            <a:r>
              <a:rPr lang="en-US" sz="2000" b="1" dirty="0">
                <a:latin typeface="Calibri" panose="020F0502020204030204" pitchFamily="34" charset="0"/>
              </a:rPr>
              <a:t>clear scientific view </a:t>
            </a:r>
            <a:r>
              <a:rPr lang="en-US" sz="2000" dirty="0">
                <a:latin typeface="Calibri" panose="020F0502020204030204" pitchFamily="34" charset="0"/>
              </a:rPr>
              <a:t>on the current state of knowledge in climate change and its potential environmental and socio-economic impacts. </a:t>
            </a:r>
            <a:endParaRPr lang="en-US" sz="2000" dirty="0" smtClean="0">
              <a:latin typeface="Calibri" panose="020F0502020204030204" pitchFamily="34" charset="0"/>
            </a:endParaRPr>
          </a:p>
          <a:p>
            <a:r>
              <a:rPr lang="en-US" sz="2000" dirty="0">
                <a:latin typeface="Calibri" panose="020F0502020204030204" pitchFamily="34" charset="0"/>
              </a:rPr>
              <a:t>It </a:t>
            </a:r>
            <a:r>
              <a:rPr lang="en-US" sz="2000" b="1" dirty="0">
                <a:latin typeface="Calibri" panose="020F0502020204030204" pitchFamily="34" charset="0"/>
              </a:rPr>
              <a:t>reviews and assesses</a:t>
            </a:r>
            <a:r>
              <a:rPr lang="en-US" sz="2000" dirty="0">
                <a:latin typeface="Calibri" panose="020F0502020204030204" pitchFamily="34" charset="0"/>
              </a:rPr>
              <a:t> the most recent scientific, technical and socio-economic information produced worldwide relevant to the understanding of climate change. It does not conduct any research nor does it monitor climate related data or parameters. </a:t>
            </a:r>
            <a:endParaRPr lang="en-US" sz="2000" dirty="0" smtClean="0">
              <a:latin typeface="Calibri" panose="020F0502020204030204" pitchFamily="34" charset="0"/>
            </a:endParaRPr>
          </a:p>
          <a:p>
            <a:r>
              <a:rPr lang="en-US" sz="2000" b="1" dirty="0">
                <a:latin typeface="Calibri" panose="020F0502020204030204" pitchFamily="34" charset="0"/>
              </a:rPr>
              <a:t>Governments participate </a:t>
            </a:r>
            <a:r>
              <a:rPr lang="en-US" sz="2000" dirty="0">
                <a:latin typeface="Calibri" panose="020F0502020204030204" pitchFamily="34" charset="0"/>
              </a:rPr>
              <a:t>in the review process and the plenary Sessions, where main decisions about the IPCC work programme are taken and reports are accepted, adopted and approved.</a:t>
            </a:r>
          </a:p>
          <a:p>
            <a:endParaRPr lang="en-US" sz="2000" dirty="0" smtClean="0">
              <a:latin typeface="Calibri" panose="020F0502020204030204" pitchFamily="34" charset="0"/>
            </a:endParaRPr>
          </a:p>
        </p:txBody>
      </p:sp>
      <p:sp>
        <p:nvSpPr>
          <p:cNvPr id="5" name="Title 1"/>
          <p:cNvSpPr txBox="1">
            <a:spLocks/>
          </p:cNvSpPr>
          <p:nvPr/>
        </p:nvSpPr>
        <p:spPr bwMode="auto">
          <a:xfrm>
            <a:off x="467544" y="188640"/>
            <a:ext cx="52562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GB" b="1" kern="0" dirty="0" smtClean="0">
                <a:latin typeface="Calibri" panose="020F0502020204030204" pitchFamily="34" charset="0"/>
              </a:rPr>
              <a:t>The IPCC	</a:t>
            </a:r>
          </a:p>
        </p:txBody>
      </p:sp>
    </p:spTree>
    <p:extLst>
      <p:ext uri="{BB962C8B-B14F-4D97-AF65-F5344CB8AC3E}">
        <p14:creationId xmlns:p14="http://schemas.microsoft.com/office/powerpoint/2010/main" val="362041055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51720" y="1484784"/>
            <a:ext cx="4912196" cy="3725776"/>
          </a:xfrm>
          <a:prstGeom prst="rect">
            <a:avLst/>
          </a:prstGeom>
        </p:spPr>
      </p:pic>
      <p:sp>
        <p:nvSpPr>
          <p:cNvPr id="6" name="Title 1"/>
          <p:cNvSpPr txBox="1">
            <a:spLocks/>
          </p:cNvSpPr>
          <p:nvPr/>
        </p:nvSpPr>
        <p:spPr bwMode="auto">
          <a:xfrm>
            <a:off x="467544" y="188640"/>
            <a:ext cx="5256212"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algn="l"/>
            <a:r>
              <a:rPr lang="en-GB" b="1" kern="0" dirty="0" smtClean="0">
                <a:latin typeface="Calibri" panose="020F0502020204030204" pitchFamily="34" charset="0"/>
              </a:rPr>
              <a:t>The IPCC	</a:t>
            </a:r>
          </a:p>
        </p:txBody>
      </p:sp>
    </p:spTree>
    <p:extLst>
      <p:ext uri="{BB962C8B-B14F-4D97-AF65-F5344CB8AC3E}">
        <p14:creationId xmlns:p14="http://schemas.microsoft.com/office/powerpoint/2010/main" val="1136393378"/>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itle 1"/>
          <p:cNvSpPr>
            <a:spLocks noGrp="1"/>
          </p:cNvSpPr>
          <p:nvPr>
            <p:ph type="title"/>
          </p:nvPr>
        </p:nvSpPr>
        <p:spPr/>
        <p:txBody>
          <a:bodyPr/>
          <a:lstStyle/>
          <a:p>
            <a:r>
              <a:rPr lang="en-GB" dirty="0" smtClean="0"/>
              <a:t>The IPCC	</a:t>
            </a:r>
          </a:p>
        </p:txBody>
      </p:sp>
      <p:sp>
        <p:nvSpPr>
          <p:cNvPr id="28675" name="Content Placeholder 2"/>
          <p:cNvSpPr>
            <a:spLocks noGrp="1"/>
          </p:cNvSpPr>
          <p:nvPr>
            <p:ph idx="1"/>
          </p:nvPr>
        </p:nvSpPr>
        <p:spPr>
          <a:xfrm>
            <a:off x="457200" y="1268760"/>
            <a:ext cx="8229600" cy="4924425"/>
          </a:xfrm>
        </p:spPr>
        <p:txBody>
          <a:bodyPr/>
          <a:lstStyle/>
          <a:p>
            <a:pPr marL="0" indent="0">
              <a:buNone/>
            </a:pPr>
            <a:r>
              <a:rPr lang="en-GB" sz="2400" dirty="0" smtClean="0"/>
              <a:t>The IPCC produces reports five to six years. The latest full report is due this year and there are three volumes: </a:t>
            </a:r>
            <a:r>
              <a:rPr lang="en-GB" sz="2400" u="sng" dirty="0" smtClean="0">
                <a:solidFill>
                  <a:schemeClr val="accent1">
                    <a:lumMod val="75000"/>
                  </a:schemeClr>
                </a:solidFill>
                <a:hlinkClick r:id="rId3"/>
              </a:rPr>
              <a:t>http</a:t>
            </a:r>
            <a:r>
              <a:rPr lang="en-GB" sz="2400" u="sng" dirty="0">
                <a:solidFill>
                  <a:schemeClr val="accent1">
                    <a:lumMod val="75000"/>
                  </a:schemeClr>
                </a:solidFill>
                <a:hlinkClick r:id="rId3"/>
              </a:rPr>
              <a:t>://</a:t>
            </a:r>
            <a:r>
              <a:rPr lang="en-GB" sz="2400" u="sng" dirty="0" smtClean="0">
                <a:solidFill>
                  <a:schemeClr val="accent1">
                    <a:lumMod val="75000"/>
                  </a:schemeClr>
                </a:solidFill>
                <a:hlinkClick r:id="rId3"/>
              </a:rPr>
              <a:t>www.ipcc.ch/report/ar5</a:t>
            </a:r>
            <a:endParaRPr lang="en-GB" sz="2400" u="sng" dirty="0" smtClean="0">
              <a:solidFill>
                <a:schemeClr val="accent1">
                  <a:lumMod val="75000"/>
                </a:schemeClr>
              </a:solidFill>
            </a:endParaRP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43608" y="2755898"/>
            <a:ext cx="6935241" cy="3107389"/>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marL="514350" indent="-514350" algn="l"/>
            <a:r>
              <a:rPr lang="en-US" sz="3600" b="1" dirty="0" smtClean="0">
                <a:solidFill>
                  <a:schemeClr val="tx1"/>
                </a:solidFill>
                <a:latin typeface="Calibri" panose="020F0502020204030204" pitchFamily="34" charset="0"/>
              </a:rPr>
              <a:t>IPCC AR5 </a:t>
            </a:r>
            <a:r>
              <a:rPr lang="en-US" sz="3600" b="1" dirty="0">
                <a:solidFill>
                  <a:schemeClr val="tx1"/>
                </a:solidFill>
                <a:latin typeface="Calibri" panose="020F0502020204030204" pitchFamily="34" charset="0"/>
              </a:rPr>
              <a:t>SPM </a:t>
            </a:r>
            <a:r>
              <a:rPr lang="en-US" sz="3600" b="1" dirty="0" smtClean="0">
                <a:solidFill>
                  <a:schemeClr val="tx1"/>
                </a:solidFill>
                <a:latin typeface="Calibri" panose="020F0502020204030204" pitchFamily="34" charset="0"/>
              </a:rPr>
              <a:t>headline messages</a:t>
            </a:r>
            <a:endParaRPr lang="en-US" sz="3600" b="1" dirty="0">
              <a:solidFill>
                <a:schemeClr val="tx1"/>
              </a:solidFill>
              <a:latin typeface="Calibri" panose="020F0502020204030204" pitchFamily="34" charset="0"/>
            </a:endParaRPr>
          </a:p>
        </p:txBody>
      </p:sp>
      <p:sp>
        <p:nvSpPr>
          <p:cNvPr id="3" name="Text Placeholder 2"/>
          <p:cNvSpPr>
            <a:spLocks noGrp="1"/>
          </p:cNvSpPr>
          <p:nvPr>
            <p:ph type="body" sz="quarter" idx="10"/>
          </p:nvPr>
        </p:nvSpPr>
        <p:spPr/>
        <p:txBody>
          <a:bodyPr/>
          <a:lstStyle/>
          <a:p>
            <a:pPr marL="0" indent="0" algn="ctr">
              <a:buNone/>
            </a:pPr>
            <a:r>
              <a:rPr lang="en-US" sz="2500" dirty="0" smtClean="0">
                <a:latin typeface="Calibri" panose="020F0502020204030204" pitchFamily="34" charset="0"/>
              </a:rPr>
              <a:t>“Warming of the climate system is unequivocal…”</a:t>
            </a:r>
          </a:p>
          <a:p>
            <a:pPr marL="0" indent="0" algn="ctr">
              <a:buNone/>
            </a:pPr>
            <a:endParaRPr lang="en-US" sz="2500" dirty="0">
              <a:latin typeface="Calibri" panose="020F0502020204030204" pitchFamily="34" charset="0"/>
            </a:endParaRPr>
          </a:p>
          <a:p>
            <a:pPr marL="0" indent="0">
              <a:buNone/>
            </a:pPr>
            <a:r>
              <a:rPr lang="en-US" sz="2500" dirty="0" smtClean="0">
                <a:latin typeface="Calibri" panose="020F0502020204030204" pitchFamily="34" charset="0"/>
              </a:rPr>
              <a:t>Definition of unequivocal:</a:t>
            </a:r>
          </a:p>
          <a:p>
            <a:pPr marL="0" indent="0" algn="ctr">
              <a:buNone/>
            </a:pPr>
            <a:r>
              <a:rPr lang="en-US" sz="2500" i="1" dirty="0" smtClean="0">
                <a:latin typeface="Calibri" panose="020F0502020204030204" pitchFamily="34" charset="0"/>
              </a:rPr>
              <a:t>Adjective - </a:t>
            </a:r>
            <a:r>
              <a:rPr lang="en-US" sz="2500" i="1" dirty="0">
                <a:latin typeface="Calibri" panose="020F0502020204030204" pitchFamily="34" charset="0"/>
              </a:rPr>
              <a:t>leaving no doubt; </a:t>
            </a:r>
            <a:r>
              <a:rPr lang="en-US" sz="2500" i="1" dirty="0" smtClean="0">
                <a:latin typeface="Calibri" panose="020F0502020204030204" pitchFamily="34" charset="0"/>
              </a:rPr>
              <a:t>unambiguous.</a:t>
            </a:r>
          </a:p>
          <a:p>
            <a:pPr marL="0" indent="0">
              <a:buNone/>
            </a:pPr>
            <a:endParaRPr lang="en-US" dirty="0" smtClean="0">
              <a:latin typeface="Calibri" panose="020F0502020204030204" pitchFamily="34" charset="0"/>
            </a:endParaRPr>
          </a:p>
          <a:p>
            <a:pPr marL="0" indent="0">
              <a:buNone/>
            </a:pPr>
            <a:r>
              <a:rPr lang="en-US" sz="1200" dirty="0" smtClean="0">
                <a:latin typeface="Calibri" panose="020F0502020204030204" pitchFamily="34" charset="0"/>
              </a:rPr>
              <a:t>http</a:t>
            </a:r>
            <a:r>
              <a:rPr lang="en-US" sz="1200" dirty="0">
                <a:latin typeface="Calibri" panose="020F0502020204030204" pitchFamily="34" charset="0"/>
              </a:rPr>
              <a:t>://www.oxforddictionaries.com/definition/english/unequivocal</a:t>
            </a:r>
            <a:endParaRPr lang="en-US" sz="1200" dirty="0" smtClean="0">
              <a:latin typeface="Calibri" panose="020F0502020204030204" pitchFamily="34" charset="0"/>
            </a:endParaRP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905168" y="332656"/>
            <a:ext cx="969328" cy="953437"/>
          </a:xfrm>
          <a:prstGeom prst="rect">
            <a:avLst/>
          </a:prstGeom>
        </p:spPr>
      </p:pic>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341257" y="4077072"/>
            <a:ext cx="3533239" cy="2265709"/>
          </a:xfrm>
          <a:prstGeom prst="rect">
            <a:avLst/>
          </a:prstGeom>
        </p:spPr>
      </p:pic>
    </p:spTree>
    <p:extLst>
      <p:ext uri="{BB962C8B-B14F-4D97-AF65-F5344CB8AC3E}">
        <p14:creationId xmlns:p14="http://schemas.microsoft.com/office/powerpoint/2010/main" val="2042316321"/>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467544" y="2060848"/>
            <a:ext cx="8352928" cy="4176712"/>
          </a:xfrm>
        </p:spPr>
        <p:txBody>
          <a:bodyPr/>
          <a:lstStyle/>
          <a:p>
            <a:pPr marL="0" indent="0">
              <a:buNone/>
            </a:pPr>
            <a:r>
              <a:rPr lang="en-US" sz="2200" dirty="0">
                <a:latin typeface="Calibri" panose="020F0502020204030204" pitchFamily="34" charset="0"/>
              </a:rPr>
              <a:t>“In the Northern Hemisphere, </a:t>
            </a:r>
            <a:r>
              <a:rPr lang="en-US" sz="2200" dirty="0" smtClean="0">
                <a:latin typeface="Calibri" panose="020F0502020204030204" pitchFamily="34" charset="0"/>
              </a:rPr>
              <a:t>1983–2012 was </a:t>
            </a:r>
            <a:r>
              <a:rPr lang="en-US" sz="2200" dirty="0">
                <a:latin typeface="Calibri" panose="020F0502020204030204" pitchFamily="34" charset="0"/>
              </a:rPr>
              <a:t>likely the warmest 30-year period of the last 1400 years (medium confidence</a:t>
            </a:r>
            <a:r>
              <a:rPr lang="en-US" sz="2200" dirty="0" smtClean="0">
                <a:latin typeface="Calibri" panose="020F0502020204030204" pitchFamily="34" charset="0"/>
              </a:rPr>
              <a:t>).”</a:t>
            </a:r>
            <a:endParaRPr lang="en-US" sz="2200" dirty="0">
              <a:latin typeface="Calibri" panose="020F0502020204030204" pitchFamily="34" charset="0"/>
            </a:endParaRPr>
          </a:p>
          <a:p>
            <a:pPr marL="0" indent="0" algn="ctr">
              <a:buNone/>
            </a:pPr>
            <a:endParaRPr lang="en-US" sz="2200" dirty="0">
              <a:latin typeface="Calibri" panose="020F0502020204030204" pitchFamily="34" charset="0"/>
            </a:endParaRPr>
          </a:p>
          <a:p>
            <a:pPr marL="0" indent="0">
              <a:buNone/>
            </a:pPr>
            <a:r>
              <a:rPr lang="en-US" sz="2200" dirty="0" smtClean="0">
                <a:latin typeface="Calibri" panose="020F0502020204030204" pitchFamily="34" charset="0"/>
              </a:rPr>
              <a:t>“Average </a:t>
            </a:r>
            <a:r>
              <a:rPr lang="en-US" sz="2200" dirty="0">
                <a:latin typeface="Calibri" panose="020F0502020204030204" pitchFamily="34" charset="0"/>
              </a:rPr>
              <a:t>Northern Hemisphere temperatures during </a:t>
            </a:r>
            <a:r>
              <a:rPr lang="en-US" sz="2200" dirty="0" smtClean="0">
                <a:latin typeface="Calibri" panose="020F0502020204030204" pitchFamily="34" charset="0"/>
              </a:rPr>
              <a:t>the second </a:t>
            </a:r>
            <a:r>
              <a:rPr lang="en-US" sz="2200" dirty="0">
                <a:latin typeface="Calibri" panose="020F0502020204030204" pitchFamily="34" charset="0"/>
              </a:rPr>
              <a:t>half of the 20th century were very likely </a:t>
            </a:r>
            <a:r>
              <a:rPr lang="en-US" sz="2200" dirty="0" smtClean="0">
                <a:latin typeface="Calibri" panose="020F0502020204030204" pitchFamily="34" charset="0"/>
              </a:rPr>
              <a:t>higher than </a:t>
            </a:r>
            <a:r>
              <a:rPr lang="en-US" sz="2200" dirty="0">
                <a:latin typeface="Calibri" panose="020F0502020204030204" pitchFamily="34" charset="0"/>
              </a:rPr>
              <a:t>during any other 50-year period in the last </a:t>
            </a:r>
            <a:r>
              <a:rPr lang="en-US" sz="2200" dirty="0" smtClean="0">
                <a:latin typeface="Calibri" panose="020F0502020204030204" pitchFamily="34" charset="0"/>
              </a:rPr>
              <a:t>500 years </a:t>
            </a:r>
            <a:r>
              <a:rPr lang="en-US" sz="2200" dirty="0">
                <a:latin typeface="Calibri" panose="020F0502020204030204" pitchFamily="34" charset="0"/>
              </a:rPr>
              <a:t>and likely the highest in at least the past </a:t>
            </a:r>
            <a:r>
              <a:rPr lang="en-US" sz="2200" dirty="0" smtClean="0">
                <a:latin typeface="Calibri" panose="020F0502020204030204" pitchFamily="34" charset="0"/>
              </a:rPr>
              <a:t>1,300 years.” (IPCC AR4)</a:t>
            </a:r>
            <a:endParaRPr lang="en-US" sz="2200" dirty="0">
              <a:latin typeface="Calibri" panose="020F0502020204030204" pitchFamily="34" charset="0"/>
            </a:endParaRPr>
          </a:p>
        </p:txBody>
      </p:sp>
      <p:sp>
        <p:nvSpPr>
          <p:cNvPr id="5" name="Title 1"/>
          <p:cNvSpPr txBox="1">
            <a:spLocks/>
          </p:cNvSpPr>
          <p:nvPr/>
        </p:nvSpPr>
        <p:spPr bwMode="auto">
          <a:xfrm>
            <a:off x="619944" y="413049"/>
            <a:ext cx="8352928" cy="11521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514350" indent="-514350" algn="l"/>
            <a:r>
              <a:rPr lang="en-US" sz="3600" b="1" kern="0" smtClean="0">
                <a:solidFill>
                  <a:schemeClr val="tx1"/>
                </a:solidFill>
                <a:latin typeface="Calibri" panose="020F0502020204030204" pitchFamily="34" charset="0"/>
              </a:rPr>
              <a:t>IPCC AR5 SPM headline messages</a:t>
            </a:r>
            <a:endParaRPr lang="en-US" sz="3600" b="1" kern="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065017270"/>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0"/>
          </p:nvPr>
        </p:nvSpPr>
        <p:spPr>
          <a:xfrm>
            <a:off x="539552" y="1988840"/>
            <a:ext cx="8352928" cy="2720118"/>
          </a:xfrm>
        </p:spPr>
        <p:txBody>
          <a:bodyPr/>
          <a:lstStyle/>
          <a:p>
            <a:pPr marL="0" indent="0">
              <a:buNone/>
            </a:pPr>
            <a:r>
              <a:rPr lang="en-US" sz="2200" dirty="0" smtClean="0">
                <a:latin typeface="Calibri" panose="020F0502020204030204" pitchFamily="34" charset="0"/>
              </a:rPr>
              <a:t>“It is </a:t>
            </a:r>
            <a:r>
              <a:rPr lang="en-US" sz="2200" dirty="0">
                <a:latin typeface="Calibri" panose="020F0502020204030204" pitchFamily="34" charset="0"/>
              </a:rPr>
              <a:t>extremely likely that human influence has been the dominant cause of the observed </a:t>
            </a:r>
            <a:r>
              <a:rPr lang="en-US" sz="2200" dirty="0" smtClean="0">
                <a:latin typeface="Calibri" panose="020F0502020204030204" pitchFamily="34" charset="0"/>
              </a:rPr>
              <a:t>warming since </a:t>
            </a:r>
            <a:r>
              <a:rPr lang="en-US" sz="2200" dirty="0">
                <a:latin typeface="Calibri" panose="020F0502020204030204" pitchFamily="34" charset="0"/>
              </a:rPr>
              <a:t>the </a:t>
            </a:r>
            <a:r>
              <a:rPr lang="en-US" sz="2200" dirty="0" smtClean="0">
                <a:latin typeface="Calibri" panose="020F0502020204030204" pitchFamily="34" charset="0"/>
              </a:rPr>
              <a:t>mid-20th century.”</a:t>
            </a:r>
          </a:p>
          <a:p>
            <a:pPr marL="0" indent="0">
              <a:buNone/>
            </a:pPr>
            <a:endParaRPr lang="en-US" sz="2200" dirty="0">
              <a:latin typeface="Calibri" panose="020F0502020204030204" pitchFamily="34" charset="0"/>
            </a:endParaRPr>
          </a:p>
          <a:p>
            <a:pPr marL="0" indent="0">
              <a:buNone/>
            </a:pPr>
            <a:r>
              <a:rPr lang="en-US" sz="2200" dirty="0" smtClean="0">
                <a:latin typeface="Calibri" panose="020F0502020204030204" pitchFamily="34" charset="0"/>
              </a:rPr>
              <a:t>“</a:t>
            </a:r>
            <a:r>
              <a:rPr lang="en-US" sz="2200" dirty="0">
                <a:latin typeface="Calibri" panose="020F0502020204030204" pitchFamily="34" charset="0"/>
              </a:rPr>
              <a:t>Continued emissions of greenhouse gases will cause further warming and changes in </a:t>
            </a:r>
            <a:r>
              <a:rPr lang="en-US" sz="2200" dirty="0" smtClean="0">
                <a:latin typeface="Calibri" panose="020F0502020204030204" pitchFamily="34" charset="0"/>
              </a:rPr>
              <a:t>all c­omponents </a:t>
            </a:r>
            <a:r>
              <a:rPr lang="en-US" sz="2200" dirty="0">
                <a:latin typeface="Calibri" panose="020F0502020204030204" pitchFamily="34" charset="0"/>
              </a:rPr>
              <a:t>of the climate system. Limiting climate change will require substantial </a:t>
            </a:r>
            <a:r>
              <a:rPr lang="en-US" sz="2200" dirty="0" smtClean="0">
                <a:latin typeface="Calibri" panose="020F0502020204030204" pitchFamily="34" charset="0"/>
              </a:rPr>
              <a:t>and sustained </a:t>
            </a:r>
            <a:r>
              <a:rPr lang="en-US" sz="2200" dirty="0">
                <a:latin typeface="Calibri" panose="020F0502020204030204" pitchFamily="34" charset="0"/>
              </a:rPr>
              <a:t>reductions of greenhouse gas emissions</a:t>
            </a:r>
            <a:r>
              <a:rPr lang="en-US" sz="2200" dirty="0" smtClean="0">
                <a:latin typeface="Calibri" panose="020F0502020204030204" pitchFamily="34" charset="0"/>
              </a:rPr>
              <a:t>.” </a:t>
            </a:r>
            <a:endParaRPr lang="en-US" sz="2200" dirty="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smtClean="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a:latin typeface="Calibri" panose="020F0502020204030204" pitchFamily="34" charset="0"/>
            </a:endParaRPr>
          </a:p>
          <a:p>
            <a:pPr marL="0" indent="0">
              <a:buNone/>
            </a:pPr>
            <a:endParaRPr lang="en-US" sz="1800" dirty="0" smtClean="0">
              <a:latin typeface="Calibri" panose="020F0502020204030204" pitchFamily="34" charset="0"/>
            </a:endParaRPr>
          </a:p>
          <a:p>
            <a:pPr marL="0" indent="0">
              <a:buNone/>
            </a:pPr>
            <a:endParaRPr lang="en-US" sz="1800" dirty="0">
              <a:latin typeface="Calibri" panose="020F0502020204030204" pitchFamily="34" charset="0"/>
            </a:endParaRPr>
          </a:p>
          <a:p>
            <a:endParaRPr lang="en-ZA" dirty="0"/>
          </a:p>
        </p:txBody>
      </p:sp>
      <p:sp>
        <p:nvSpPr>
          <p:cNvPr id="5" name="Title 1"/>
          <p:cNvSpPr txBox="1">
            <a:spLocks/>
          </p:cNvSpPr>
          <p:nvPr/>
        </p:nvSpPr>
        <p:spPr bwMode="auto">
          <a:xfrm>
            <a:off x="619944" y="413049"/>
            <a:ext cx="8352928" cy="115212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a:lstStyle>
          <a:p>
            <a:pPr marL="514350" indent="-514350" algn="l"/>
            <a:r>
              <a:rPr lang="en-US" sz="3600" b="1" kern="0" smtClean="0">
                <a:solidFill>
                  <a:schemeClr val="tx1"/>
                </a:solidFill>
                <a:latin typeface="Calibri" panose="020F0502020204030204" pitchFamily="34" charset="0"/>
              </a:rPr>
              <a:t>IPCC AR5 SPM headline messages</a:t>
            </a:r>
            <a:endParaRPr lang="en-US" sz="3600" b="1" kern="0" dirty="0">
              <a:solidFill>
                <a:schemeClr val="tx1"/>
              </a:solidFill>
              <a:latin typeface="Calibri" panose="020F0502020204030204" pitchFamily="34" charset="0"/>
            </a:endParaRPr>
          </a:p>
        </p:txBody>
      </p:sp>
    </p:spTree>
    <p:extLst>
      <p:ext uri="{BB962C8B-B14F-4D97-AF65-F5344CB8AC3E}">
        <p14:creationId xmlns:p14="http://schemas.microsoft.com/office/powerpoint/2010/main" val="19343255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fade">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2"/>
          <p:cNvSpPr>
            <a:spLocks noGrp="1" noChangeArrowheads="1"/>
          </p:cNvSpPr>
          <p:nvPr>
            <p:ph type="title"/>
          </p:nvPr>
        </p:nvSpPr>
        <p:spPr>
          <a:xfrm>
            <a:off x="457200" y="115888"/>
            <a:ext cx="8229600" cy="777875"/>
          </a:xfrm>
        </p:spPr>
        <p:txBody>
          <a:bodyPr/>
          <a:lstStyle/>
          <a:p>
            <a:pPr eaLnBrk="1" hangingPunct="1"/>
            <a:r>
              <a:rPr lang="en-GB" sz="4800" dirty="0" smtClean="0"/>
              <a:t>Summary</a:t>
            </a:r>
          </a:p>
        </p:txBody>
      </p:sp>
      <p:sp>
        <p:nvSpPr>
          <p:cNvPr id="1506307" name="Rectangle 3"/>
          <p:cNvSpPr>
            <a:spLocks noGrp="1" noChangeArrowheads="1"/>
          </p:cNvSpPr>
          <p:nvPr>
            <p:ph type="body" idx="1"/>
          </p:nvPr>
        </p:nvSpPr>
        <p:spPr>
          <a:xfrm>
            <a:off x="201613" y="1160463"/>
            <a:ext cx="8780462" cy="5508625"/>
          </a:xfrm>
        </p:spPr>
        <p:txBody>
          <a:bodyPr/>
          <a:lstStyle/>
          <a:p>
            <a:pPr eaLnBrk="1" hangingPunct="1"/>
            <a:r>
              <a:rPr lang="en-GB" sz="2200" dirty="0" smtClean="0"/>
              <a:t>“Climate is what you expect, weather is what you get”</a:t>
            </a:r>
          </a:p>
          <a:p>
            <a:pPr eaLnBrk="1" hangingPunct="1"/>
            <a:endParaRPr lang="en-GB" sz="1000" dirty="0"/>
          </a:p>
          <a:p>
            <a:pPr eaLnBrk="1" hangingPunct="1"/>
            <a:r>
              <a:rPr lang="en-GB" sz="2200" dirty="0"/>
              <a:t>The Earth System is highly complex and influenced by many different processes.</a:t>
            </a:r>
          </a:p>
          <a:p>
            <a:pPr lvl="1" eaLnBrk="1" hangingPunct="1"/>
            <a:r>
              <a:rPr lang="en-GB" sz="2200" dirty="0"/>
              <a:t>It is difficult to perform “scientific experiments” on the system</a:t>
            </a:r>
          </a:p>
          <a:p>
            <a:pPr lvl="1" eaLnBrk="1" hangingPunct="1"/>
            <a:r>
              <a:rPr lang="en-GB" sz="2200" dirty="0"/>
              <a:t>Hence we use climate models to understand and predict different aspects of the system</a:t>
            </a:r>
          </a:p>
          <a:p>
            <a:pPr lvl="1" eaLnBrk="1" hangingPunct="1"/>
            <a:r>
              <a:rPr lang="en-GB" sz="2200" dirty="0"/>
              <a:t>Complex models (GCM’s) include detailed representation of the physics of climate</a:t>
            </a:r>
          </a:p>
          <a:p>
            <a:pPr eaLnBrk="1" hangingPunct="1"/>
            <a:endParaRPr lang="en-GB" sz="1000" dirty="0"/>
          </a:p>
          <a:p>
            <a:pPr eaLnBrk="1" hangingPunct="1"/>
            <a:r>
              <a:rPr lang="en-GB" sz="2200" dirty="0"/>
              <a:t>The IPCC </a:t>
            </a:r>
            <a:r>
              <a:rPr lang="en-GB" sz="2200" dirty="0" smtClean="0"/>
              <a:t>reviews and assesses the body of climate science literature to inform policy makers. The latest assessment report from the IPCC provides stronger evidence of anthropogenic global warming.  </a:t>
            </a:r>
          </a:p>
        </p:txBody>
      </p:sp>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06307">
                                            <p:txEl>
                                              <p:pRg st="2" end="2"/>
                                            </p:txEl>
                                          </p:spTgt>
                                        </p:tgtEl>
                                        <p:attrNameLst>
                                          <p:attrName>style.visibility</p:attrName>
                                        </p:attrNameLst>
                                      </p:cBhvr>
                                      <p:to>
                                        <p:strVal val="visible"/>
                                      </p:to>
                                    </p:set>
                                    <p:animEffect transition="in" filter="fade">
                                      <p:cBhvr>
                                        <p:cTn id="7" dur="500"/>
                                        <p:tgtEl>
                                          <p:spTgt spid="1506307">
                                            <p:txEl>
                                              <p:pRg st="2" end="2"/>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1506307">
                                            <p:txEl>
                                              <p:pRg st="3" end="3"/>
                                            </p:txEl>
                                          </p:spTgt>
                                        </p:tgtEl>
                                        <p:attrNameLst>
                                          <p:attrName>style.visibility</p:attrName>
                                        </p:attrNameLst>
                                      </p:cBhvr>
                                      <p:to>
                                        <p:strVal val="visible"/>
                                      </p:to>
                                    </p:set>
                                    <p:animEffect transition="in" filter="fade">
                                      <p:cBhvr>
                                        <p:cTn id="10" dur="500"/>
                                        <p:tgtEl>
                                          <p:spTgt spid="1506307">
                                            <p:txEl>
                                              <p:pRg st="3" end="3"/>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1506307">
                                            <p:txEl>
                                              <p:pRg st="4" end="4"/>
                                            </p:txEl>
                                          </p:spTgt>
                                        </p:tgtEl>
                                        <p:attrNameLst>
                                          <p:attrName>style.visibility</p:attrName>
                                        </p:attrNameLst>
                                      </p:cBhvr>
                                      <p:to>
                                        <p:strVal val="visible"/>
                                      </p:to>
                                    </p:set>
                                    <p:animEffect transition="in" filter="fade">
                                      <p:cBhvr>
                                        <p:cTn id="13" dur="500"/>
                                        <p:tgtEl>
                                          <p:spTgt spid="1506307">
                                            <p:txEl>
                                              <p:pRg st="4" end="4"/>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1506307">
                                            <p:txEl>
                                              <p:pRg st="5" end="5"/>
                                            </p:txEl>
                                          </p:spTgt>
                                        </p:tgtEl>
                                        <p:attrNameLst>
                                          <p:attrName>style.visibility</p:attrName>
                                        </p:attrNameLst>
                                      </p:cBhvr>
                                      <p:to>
                                        <p:strVal val="visible"/>
                                      </p:to>
                                    </p:set>
                                    <p:animEffect transition="in" filter="fade">
                                      <p:cBhvr>
                                        <p:cTn id="16" dur="500"/>
                                        <p:tgtEl>
                                          <p:spTgt spid="1506307">
                                            <p:txEl>
                                              <p:pRg st="5" end="5"/>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06307">
                                            <p:txEl>
                                              <p:pRg st="7" end="7"/>
                                            </p:txEl>
                                          </p:spTgt>
                                        </p:tgtEl>
                                        <p:attrNameLst>
                                          <p:attrName>style.visibility</p:attrName>
                                        </p:attrNameLst>
                                      </p:cBhvr>
                                      <p:to>
                                        <p:strVal val="visible"/>
                                      </p:to>
                                    </p:set>
                                    <p:animEffect transition="in" filter="fade">
                                      <p:cBhvr>
                                        <p:cTn id="21" dur="500"/>
                                        <p:tgtEl>
                                          <p:spTgt spid="150630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06307" grpId="0" uiExpand="1" build="p"/>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0648"/>
            <a:ext cx="8352928" cy="1152128"/>
          </a:xfrm>
        </p:spPr>
        <p:txBody>
          <a:bodyPr/>
          <a:lstStyle/>
          <a:p>
            <a:r>
              <a:rPr lang="en-US" b="1" dirty="0" smtClean="0">
                <a:solidFill>
                  <a:schemeClr val="tx1"/>
                </a:solidFill>
                <a:latin typeface="Calibri" panose="020F0502020204030204" pitchFamily="34" charset="0"/>
              </a:rPr>
              <a:t>The IPCC </a:t>
            </a:r>
            <a:r>
              <a:rPr lang="en-US" b="1" dirty="0">
                <a:solidFill>
                  <a:schemeClr val="tx1"/>
                </a:solidFill>
                <a:latin typeface="Calibri" panose="020F0502020204030204" pitchFamily="34" charset="0"/>
              </a:rPr>
              <a:t>AR5 WG1 SPM </a:t>
            </a:r>
            <a:r>
              <a:rPr lang="en-US" b="1" dirty="0" smtClean="0">
                <a:solidFill>
                  <a:schemeClr val="tx1"/>
                </a:solidFill>
                <a:latin typeface="Calibri" panose="020F0502020204030204" pitchFamily="34" charset="0"/>
              </a:rPr>
              <a:t>challenge!</a:t>
            </a:r>
            <a:endParaRPr lang="en-ZA" b="1" dirty="0">
              <a:solidFill>
                <a:schemeClr val="tx1"/>
              </a:solidFill>
              <a:latin typeface="Calibri" panose="020F0502020204030204" pitchFamily="34" charset="0"/>
            </a:endParaRPr>
          </a:p>
        </p:txBody>
      </p:sp>
      <p:sp>
        <p:nvSpPr>
          <p:cNvPr id="3" name="Text Placeholder 2"/>
          <p:cNvSpPr>
            <a:spLocks noGrp="1"/>
          </p:cNvSpPr>
          <p:nvPr>
            <p:ph type="body" sz="quarter" idx="10"/>
          </p:nvPr>
        </p:nvSpPr>
        <p:spPr>
          <a:xfrm>
            <a:off x="505644" y="1628800"/>
            <a:ext cx="8352928" cy="4176712"/>
          </a:xfrm>
        </p:spPr>
        <p:txBody>
          <a:bodyPr/>
          <a:lstStyle/>
          <a:p>
            <a:r>
              <a:rPr lang="en-US" sz="2200" dirty="0" smtClean="0">
                <a:latin typeface="Calibri" panose="020F0502020204030204" pitchFamily="34" charset="0"/>
              </a:rPr>
              <a:t>Split into groups of three </a:t>
            </a:r>
          </a:p>
          <a:p>
            <a:endParaRPr lang="en-US" sz="1000" dirty="0" smtClean="0">
              <a:latin typeface="Calibri" panose="020F0502020204030204" pitchFamily="34" charset="0"/>
            </a:endParaRPr>
          </a:p>
          <a:p>
            <a:r>
              <a:rPr lang="en-US" sz="2200" dirty="0" smtClean="0">
                <a:latin typeface="Calibri" panose="020F0502020204030204" pitchFamily="34" charset="0"/>
              </a:rPr>
              <a:t>Each group will take on the role of an </a:t>
            </a:r>
            <a:r>
              <a:rPr lang="en-US" sz="2200" dirty="0" err="1" smtClean="0">
                <a:latin typeface="Calibri" panose="020F0502020204030204" pitchFamily="34" charset="0"/>
              </a:rPr>
              <a:t>organisation</a:t>
            </a:r>
            <a:r>
              <a:rPr lang="en-US" sz="2200" dirty="0">
                <a:latin typeface="Calibri" panose="020F0502020204030204" pitchFamily="34" charset="0"/>
              </a:rPr>
              <a:t> </a:t>
            </a:r>
            <a:r>
              <a:rPr lang="en-US" sz="2200" dirty="0" smtClean="0">
                <a:latin typeface="Calibri" panose="020F0502020204030204" pitchFamily="34" charset="0"/>
              </a:rPr>
              <a:t>or country  </a:t>
            </a:r>
          </a:p>
          <a:p>
            <a:pPr marL="457200" lvl="1" indent="0">
              <a:buNone/>
            </a:pPr>
            <a:r>
              <a:rPr lang="en-US" sz="1800" dirty="0" smtClean="0">
                <a:latin typeface="Calibri" panose="020F0502020204030204" pitchFamily="34" charset="0"/>
              </a:rPr>
              <a:t>(e.g. USA, China, UK, Vanuatu, Greenpeace</a:t>
            </a:r>
            <a:r>
              <a:rPr lang="en-US" sz="1800" dirty="0">
                <a:latin typeface="Calibri" panose="020F0502020204030204" pitchFamily="34" charset="0"/>
              </a:rPr>
              <a:t>, </a:t>
            </a:r>
            <a:r>
              <a:rPr lang="en-US" sz="1800" dirty="0" smtClean="0">
                <a:latin typeface="Calibri" panose="020F0502020204030204" pitchFamily="34" charset="0"/>
              </a:rPr>
              <a:t>Exxon-</a:t>
            </a:r>
            <a:r>
              <a:rPr lang="en-US" sz="1800" dirty="0">
                <a:latin typeface="Calibri" panose="020F0502020204030204" pitchFamily="34" charset="0"/>
              </a:rPr>
              <a:t>Mobil, </a:t>
            </a:r>
            <a:r>
              <a:rPr lang="en-US" sz="1800" dirty="0" smtClean="0">
                <a:latin typeface="Calibri" panose="020F0502020204030204" pitchFamily="34" charset="0"/>
              </a:rPr>
              <a:t>The Heartland Institute) </a:t>
            </a:r>
          </a:p>
          <a:p>
            <a:pPr marL="457200" lvl="1" indent="0">
              <a:buNone/>
            </a:pPr>
            <a:endParaRPr lang="en-US" sz="1000" dirty="0" smtClean="0">
              <a:latin typeface="Calibri" panose="020F0502020204030204" pitchFamily="34" charset="0"/>
            </a:endParaRPr>
          </a:p>
          <a:p>
            <a:r>
              <a:rPr lang="en-US" sz="2200" dirty="0" smtClean="0">
                <a:latin typeface="Calibri" panose="020F0502020204030204" pitchFamily="34" charset="0"/>
              </a:rPr>
              <a:t>Extract at least three statements in the SPM that best support your position/agenda. Be mindful of the following questions:</a:t>
            </a:r>
          </a:p>
          <a:p>
            <a:pPr marL="857250" lvl="1" indent="-457200">
              <a:buFont typeface="+mj-lt"/>
              <a:buAutoNum type="arabicPeriod"/>
            </a:pPr>
            <a:endParaRPr lang="en-US" sz="1000" dirty="0" smtClean="0">
              <a:latin typeface="Calibri" panose="020F0502020204030204" pitchFamily="34" charset="0"/>
            </a:endParaRPr>
          </a:p>
          <a:p>
            <a:pPr marL="857250" lvl="1" indent="-457200">
              <a:buFont typeface="+mj-lt"/>
              <a:buAutoNum type="arabicPeriod"/>
            </a:pPr>
            <a:r>
              <a:rPr lang="en-US" sz="1800" dirty="0" smtClean="0">
                <a:latin typeface="Calibri" panose="020F0502020204030204" pitchFamily="34" charset="0"/>
              </a:rPr>
              <a:t>What are your primary motivations for selecting specific statements?</a:t>
            </a:r>
          </a:p>
          <a:p>
            <a:pPr marL="857250" lvl="1" indent="-457200">
              <a:buFont typeface="+mj-lt"/>
              <a:buAutoNum type="arabicPeriod"/>
            </a:pPr>
            <a:r>
              <a:rPr lang="en-US" sz="1800" dirty="0" smtClean="0">
                <a:latin typeface="Calibri" panose="020F0502020204030204" pitchFamily="34" charset="0"/>
              </a:rPr>
              <a:t>What criteria do you use when selecting statements?</a:t>
            </a:r>
          </a:p>
          <a:p>
            <a:pPr marL="857250" lvl="1" indent="-457200">
              <a:buFont typeface="+mj-lt"/>
              <a:buAutoNum type="arabicPeriod"/>
            </a:pPr>
            <a:r>
              <a:rPr lang="en-US" sz="1800" dirty="0" smtClean="0">
                <a:latin typeface="Calibri" panose="020F0502020204030204" pitchFamily="34" charset="0"/>
              </a:rPr>
              <a:t>Which of the statements is your headline message?</a:t>
            </a:r>
          </a:p>
          <a:p>
            <a:pPr marL="457200" indent="-457200">
              <a:buFont typeface="+mj-lt"/>
              <a:buAutoNum type="arabicPeriod"/>
            </a:pPr>
            <a:endParaRPr lang="en-US" sz="1800" dirty="0" smtClean="0">
              <a:latin typeface="Calibri" panose="020F0502020204030204" pitchFamily="34" charset="0"/>
            </a:endParaRPr>
          </a:p>
          <a:p>
            <a:endParaRPr lang="en-US" sz="2200" dirty="0" smtClean="0">
              <a:latin typeface="Calibri" panose="020F0502020204030204" pitchFamily="34" charset="0"/>
            </a:endParaRPr>
          </a:p>
        </p:txBody>
      </p:sp>
    </p:spTree>
    <p:extLst>
      <p:ext uri="{BB962C8B-B14F-4D97-AF65-F5344CB8AC3E}">
        <p14:creationId xmlns:p14="http://schemas.microsoft.com/office/powerpoint/2010/main" val="3323596593"/>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fade">
                                      <p:cBhvr>
                                        <p:cTn id="15" dur="500"/>
                                        <p:tgtEl>
                                          <p:spTgt spid="3">
                                            <p:txEl>
                                              <p:pRg st="3" end="3"/>
                                            </p:tx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3">
                                            <p:txEl>
                                              <p:pRg st="5" end="5"/>
                                            </p:txEl>
                                          </p:spTgt>
                                        </p:tgtEl>
                                        <p:attrNameLst>
                                          <p:attrName>style.visibility</p:attrName>
                                        </p:attrNameLst>
                                      </p:cBhvr>
                                      <p:to>
                                        <p:strVal val="visible"/>
                                      </p:to>
                                    </p:set>
                                    <p:animEffect transition="in" filter="fade">
                                      <p:cBhvr>
                                        <p:cTn id="20" dur="500"/>
                                        <p:tgtEl>
                                          <p:spTgt spid="3">
                                            <p:txEl>
                                              <p:pRg st="5" end="5"/>
                                            </p:tx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3">
                                            <p:txEl>
                                              <p:pRg st="7" end="7"/>
                                            </p:txEl>
                                          </p:spTgt>
                                        </p:tgtEl>
                                        <p:attrNameLst>
                                          <p:attrName>style.visibility</p:attrName>
                                        </p:attrNameLst>
                                      </p:cBhvr>
                                      <p:to>
                                        <p:strVal val="visible"/>
                                      </p:to>
                                    </p:set>
                                    <p:animEffect transition="in" filter="fade">
                                      <p:cBhvr>
                                        <p:cTn id="23" dur="500"/>
                                        <p:tgtEl>
                                          <p:spTgt spid="3">
                                            <p:txEl>
                                              <p:pRg st="7" end="7"/>
                                            </p:txEl>
                                          </p:spTgt>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animEffect transition="in" filter="fade">
                                      <p:cBhvr>
                                        <p:cTn id="26" dur="500"/>
                                        <p:tgtEl>
                                          <p:spTgt spid="3">
                                            <p:txEl>
                                              <p:pRg st="8" end="8"/>
                                            </p:txEl>
                                          </p:spTgt>
                                        </p:tgtEl>
                                      </p:cBhvr>
                                    </p:animEffect>
                                  </p:childTnLst>
                                </p:cTn>
                              </p:par>
                              <p:par>
                                <p:cTn id="27" presetID="10"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animEffect transition="in" filter="fade">
                                      <p:cBhvr>
                                        <p:cTn id="29"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p:cNvSpPr/>
          <p:nvPr/>
        </p:nvSpPr>
        <p:spPr>
          <a:xfrm>
            <a:off x="3468638" y="5517232"/>
            <a:ext cx="2616844" cy="276999"/>
          </a:xfrm>
          <a:prstGeom prst="rect">
            <a:avLst/>
          </a:prstGeom>
        </p:spPr>
        <p:txBody>
          <a:bodyPr wrap="square">
            <a:spAutoFit/>
          </a:bodyPr>
          <a:lstStyle/>
          <a:p>
            <a:pPr algn="ctr"/>
            <a:r>
              <a:rPr lang="en-ZA" sz="1200" dirty="0">
                <a:latin typeface="Calibri" panose="020F0502020204030204" pitchFamily="34" charset="0"/>
              </a:rPr>
              <a:t>stochastictrend.blogspot.com</a:t>
            </a:r>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1600" y="620688"/>
            <a:ext cx="7134281" cy="4752528"/>
          </a:xfrm>
          <a:prstGeom prst="rect">
            <a:avLst/>
          </a:prstGeom>
        </p:spPr>
      </p:pic>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ZA"/>
          </a:p>
        </p:txBody>
      </p:sp>
      <p:sp>
        <p:nvSpPr>
          <p:cNvPr id="3" name="Text Placeholder 2"/>
          <p:cNvSpPr>
            <a:spLocks noGrp="1"/>
          </p:cNvSpPr>
          <p:nvPr>
            <p:ph type="body" sz="quarter" idx="10"/>
          </p:nvPr>
        </p:nvSpPr>
        <p:spPr/>
        <p:txBody>
          <a:bodyPr/>
          <a:lstStyle/>
          <a:p>
            <a:pPr marL="0" indent="0">
              <a:buNone/>
            </a:pPr>
            <a:r>
              <a:rPr lang="en-US" b="1" dirty="0" smtClean="0">
                <a:latin typeface="Calibri" panose="020F0502020204030204" pitchFamily="34" charset="0"/>
              </a:rPr>
              <a:t>	Course material available at:</a:t>
            </a:r>
          </a:p>
          <a:p>
            <a:pPr marL="0" indent="0">
              <a:buNone/>
            </a:pPr>
            <a:endParaRPr lang="en-US" dirty="0">
              <a:latin typeface="Calibri" panose="020F0502020204030204" pitchFamily="34" charset="0"/>
            </a:endParaRPr>
          </a:p>
          <a:p>
            <a:pPr marL="0" indent="0">
              <a:buNone/>
            </a:pPr>
            <a:endParaRPr lang="en-US" dirty="0" smtClean="0">
              <a:latin typeface="Calibri" panose="020F0502020204030204" pitchFamily="34" charset="0"/>
            </a:endParaRPr>
          </a:p>
          <a:p>
            <a:pPr marL="0" indent="0">
              <a:buNone/>
            </a:pPr>
            <a:r>
              <a:rPr lang="en-US" dirty="0" smtClean="0">
                <a:latin typeface="Calibri" panose="020F0502020204030204" pitchFamily="34" charset="0"/>
              </a:rPr>
              <a:t>	email</a:t>
            </a:r>
            <a:r>
              <a:rPr lang="en-US" dirty="0">
                <a:latin typeface="Calibri" panose="020F0502020204030204" pitchFamily="34" charset="0"/>
              </a:rPr>
              <a:t>: </a:t>
            </a:r>
            <a:r>
              <a:rPr lang="en-US" dirty="0" smtClean="0">
                <a:latin typeface="Calibri" panose="020F0502020204030204" pitchFamily="34" charset="0"/>
                <a:hlinkClick r:id="rId2"/>
              </a:rPr>
              <a:t>jdaron@csag.uct.ac.za</a:t>
            </a:r>
            <a:endParaRPr lang="en-US" dirty="0" smtClean="0">
              <a:latin typeface="Calibri" panose="020F0502020204030204" pitchFamily="34" charset="0"/>
            </a:endParaRPr>
          </a:p>
          <a:p>
            <a:pPr marL="0" indent="0">
              <a:buNone/>
            </a:pPr>
            <a:endParaRPr lang="en-US" dirty="0">
              <a:latin typeface="Calibri" panose="020F0502020204030204" pitchFamily="34" charset="0"/>
            </a:endParaRPr>
          </a:p>
          <a:p>
            <a:pPr marL="0" indent="0">
              <a:buNone/>
            </a:pPr>
            <a:r>
              <a:rPr lang="en-US" dirty="0" smtClean="0">
                <a:latin typeface="Calibri" panose="020F0502020204030204" pitchFamily="34" charset="0"/>
              </a:rPr>
              <a:t>		See you on </a:t>
            </a:r>
            <a:r>
              <a:rPr lang="en-US" b="1" dirty="0" smtClean="0">
                <a:latin typeface="Calibri" panose="020F0502020204030204" pitchFamily="34" charset="0"/>
              </a:rPr>
              <a:t>14th October! </a:t>
            </a:r>
            <a:endParaRPr lang="en-ZA" b="1" dirty="0">
              <a:latin typeface="Calibri" panose="020F0502020204030204" pitchFamily="34" charset="0"/>
            </a:endParaRPr>
          </a:p>
          <a:p>
            <a:pPr marL="0" indent="0">
              <a:buNone/>
            </a:pPr>
            <a:endParaRPr lang="en-ZA" dirty="0">
              <a:latin typeface="Calibri" panose="020F0502020204030204" pitchFamily="34" charset="0"/>
            </a:endParaRPr>
          </a:p>
        </p:txBody>
      </p:sp>
      <p:sp>
        <p:nvSpPr>
          <p:cNvPr id="4" name="Rectangle 3"/>
          <p:cNvSpPr/>
          <p:nvPr/>
        </p:nvSpPr>
        <p:spPr>
          <a:xfrm>
            <a:off x="1403648" y="2420888"/>
            <a:ext cx="6858000" cy="477054"/>
          </a:xfrm>
          <a:prstGeom prst="rect">
            <a:avLst/>
          </a:prstGeom>
        </p:spPr>
        <p:txBody>
          <a:bodyPr wrap="square">
            <a:spAutoFit/>
          </a:bodyPr>
          <a:lstStyle/>
          <a:p>
            <a:r>
              <a:rPr lang="en-ZA" sz="2500" dirty="0" smtClean="0"/>
              <a:t>csag.uct.ac.za</a:t>
            </a:r>
            <a:r>
              <a:rPr lang="en-ZA" sz="2500" dirty="0"/>
              <a:t>/~</a:t>
            </a:r>
            <a:r>
              <a:rPr lang="en-ZA" sz="2500" dirty="0" err="1" smtClean="0"/>
              <a:t>jdaron</a:t>
            </a:r>
            <a:r>
              <a:rPr lang="en-ZA" sz="2500" dirty="0" smtClean="0"/>
              <a:t>/GEOGM1405.html</a:t>
            </a:r>
          </a:p>
        </p:txBody>
      </p:sp>
    </p:spTree>
    <p:extLst>
      <p:ext uri="{BB962C8B-B14F-4D97-AF65-F5344CB8AC3E}">
        <p14:creationId xmlns:p14="http://schemas.microsoft.com/office/powerpoint/2010/main" val="2045374147"/>
      </p:ext>
    </p:extLst>
  </p:cSld>
  <p:clrMapOvr>
    <a:masterClrMapping/>
  </p:clrMapOvr>
  <mc:AlternateContent xmlns:mc="http://schemas.openxmlformats.org/markup-compatibility/2006" xmlns:p14="http://schemas.microsoft.com/office/powerpoint/2010/main">
    <mc:Choice Requires="p14">
      <p:transition spd="med" p14:dur="700" advClick="0">
        <p:fade/>
      </p:transition>
    </mc:Choice>
    <mc:Fallback xmlns="">
      <p:transition spd="med" advClick="0">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4149080"/>
            <a:ext cx="8229600" cy="2375545"/>
          </a:xfrm>
        </p:spPr>
        <p:txBody>
          <a:bodyPr/>
          <a:lstStyle/>
          <a:p>
            <a:pPr marL="0" indent="0">
              <a:buNone/>
            </a:pPr>
            <a:endParaRPr lang="it-IT" dirty="0" smtClean="0"/>
          </a:p>
          <a:p>
            <a:pPr marL="0" indent="0">
              <a:buNone/>
            </a:pPr>
            <a:endParaRPr lang="it-IT" dirty="0"/>
          </a:p>
          <a:p>
            <a:pPr marL="0" indent="0" algn="ctr">
              <a:buNone/>
            </a:pPr>
            <a:r>
              <a:rPr lang="it-IT" sz="2200" dirty="0" smtClean="0">
                <a:hlinkClick r:id="rId2"/>
              </a:rPr>
              <a:t>Leonardo </a:t>
            </a:r>
            <a:r>
              <a:rPr lang="it-IT" sz="2200" dirty="0">
                <a:hlinkClick r:id="rId2"/>
              </a:rPr>
              <a:t>DiCaprio's 2014 UN Climate Summit Speech</a:t>
            </a:r>
            <a:endParaRPr lang="en-US" sz="2200" dirty="0"/>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13484" y="615355"/>
            <a:ext cx="4190603" cy="4473042"/>
          </a:xfrm>
          <a:prstGeom prst="rect">
            <a:avLst/>
          </a:prstGeom>
          <a:ln>
            <a:solidFill>
              <a:schemeClr val="tx1"/>
            </a:solidFill>
          </a:ln>
        </p:spPr>
      </p:pic>
    </p:spTree>
    <p:extLst>
      <p:ext uri="{BB962C8B-B14F-4D97-AF65-F5344CB8AC3E}">
        <p14:creationId xmlns:p14="http://schemas.microsoft.com/office/powerpoint/2010/main" val="13863978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79712" y="2348880"/>
            <a:ext cx="5256212" cy="1143000"/>
          </a:xfrm>
        </p:spPr>
        <p:txBody>
          <a:bodyPr/>
          <a:lstStyle/>
          <a:p>
            <a:r>
              <a:rPr lang="en-US" dirty="0" smtClean="0"/>
              <a:t>Who’s in the room?</a:t>
            </a:r>
            <a:endParaRPr lang="en-ZA" dirty="0"/>
          </a:p>
        </p:txBody>
      </p:sp>
    </p:spTree>
    <p:extLst>
      <p:ext uri="{BB962C8B-B14F-4D97-AF65-F5344CB8AC3E}">
        <p14:creationId xmlns:p14="http://schemas.microsoft.com/office/powerpoint/2010/main" val="729448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Course Aims</a:t>
            </a:r>
            <a:endParaRPr lang="en-ZA" dirty="0"/>
          </a:p>
        </p:txBody>
      </p:sp>
      <p:sp>
        <p:nvSpPr>
          <p:cNvPr id="3" name="Content Placeholder 2"/>
          <p:cNvSpPr>
            <a:spLocks noGrp="1"/>
          </p:cNvSpPr>
          <p:nvPr>
            <p:ph idx="1"/>
          </p:nvPr>
        </p:nvSpPr>
        <p:spPr>
          <a:xfrm>
            <a:off x="251520" y="1412776"/>
            <a:ext cx="8640960" cy="4924425"/>
          </a:xfrm>
        </p:spPr>
        <p:txBody>
          <a:bodyPr/>
          <a:lstStyle/>
          <a:p>
            <a:pPr>
              <a:defRPr/>
            </a:pPr>
            <a:r>
              <a:rPr lang="en-GB" sz="2200" b="1" dirty="0" smtClean="0"/>
              <a:t>To become familiar with </a:t>
            </a:r>
            <a:r>
              <a:rPr lang="en-GB" sz="2200" b="1" dirty="0"/>
              <a:t>the </a:t>
            </a:r>
            <a:r>
              <a:rPr lang="en-GB" sz="2200" b="1" dirty="0" smtClean="0"/>
              <a:t>fundamental principles </a:t>
            </a:r>
            <a:r>
              <a:rPr lang="en-GB" sz="2200" b="1" dirty="0"/>
              <a:t>of </a:t>
            </a:r>
            <a:r>
              <a:rPr lang="en-GB" sz="2200" b="1" dirty="0" smtClean="0"/>
              <a:t>climate science</a:t>
            </a:r>
            <a:endParaRPr lang="en-GB" sz="2200" b="1" dirty="0"/>
          </a:p>
          <a:p>
            <a:pPr lvl="1">
              <a:defRPr/>
            </a:pPr>
            <a:r>
              <a:rPr lang="en-GB" sz="1800" dirty="0"/>
              <a:t>What is </a:t>
            </a:r>
            <a:r>
              <a:rPr lang="en-GB" sz="1800" dirty="0" smtClean="0"/>
              <a:t>the evidence for climate </a:t>
            </a:r>
            <a:r>
              <a:rPr lang="en-GB" sz="1800" dirty="0"/>
              <a:t>change? </a:t>
            </a:r>
            <a:endParaRPr lang="en-GB" sz="1800" dirty="0" smtClean="0"/>
          </a:p>
          <a:p>
            <a:pPr lvl="1">
              <a:defRPr/>
            </a:pPr>
            <a:r>
              <a:rPr lang="en-GB" sz="1800" dirty="0" smtClean="0"/>
              <a:t>How </a:t>
            </a:r>
            <a:r>
              <a:rPr lang="en-GB" sz="1800" dirty="0"/>
              <a:t>do we predict </a:t>
            </a:r>
            <a:r>
              <a:rPr lang="en-GB" sz="1800" dirty="0" smtClean="0"/>
              <a:t>the future climate and </a:t>
            </a:r>
            <a:r>
              <a:rPr lang="en-GB" sz="1800" dirty="0"/>
              <a:t>what are the </a:t>
            </a:r>
            <a:r>
              <a:rPr lang="en-GB" sz="1800" dirty="0" smtClean="0"/>
              <a:t>projections for the 21</a:t>
            </a:r>
            <a:r>
              <a:rPr lang="en-GB" sz="1800" baseline="30000" dirty="0" smtClean="0"/>
              <a:t>st</a:t>
            </a:r>
            <a:r>
              <a:rPr lang="en-GB" sz="1800" dirty="0" smtClean="0"/>
              <a:t> century?</a:t>
            </a:r>
          </a:p>
          <a:p>
            <a:pPr lvl="1">
              <a:defRPr/>
            </a:pPr>
            <a:r>
              <a:rPr lang="en-GB" sz="1800" dirty="0" smtClean="0"/>
              <a:t>What processes in the climate system lead to uncertainty in future projections?</a:t>
            </a:r>
          </a:p>
          <a:p>
            <a:pPr lvl="1">
              <a:defRPr/>
            </a:pPr>
            <a:endParaRPr lang="en-GB" sz="2200" dirty="0" smtClean="0"/>
          </a:p>
          <a:p>
            <a:pPr>
              <a:defRPr/>
            </a:pPr>
            <a:r>
              <a:rPr lang="en-GB" sz="2200" b="1" dirty="0" smtClean="0"/>
              <a:t>Develop </a:t>
            </a:r>
            <a:r>
              <a:rPr lang="en-GB" sz="2200" b="1" dirty="0"/>
              <a:t>knowledge of the impacts, adaptation and mitigation strategies for climate change </a:t>
            </a:r>
          </a:p>
          <a:p>
            <a:pPr lvl="1">
              <a:defRPr/>
            </a:pPr>
            <a:r>
              <a:rPr lang="en-GB" sz="1800" dirty="0"/>
              <a:t>What are the impacts of climate change </a:t>
            </a:r>
            <a:r>
              <a:rPr lang="en-GB" sz="1800" dirty="0" smtClean="0"/>
              <a:t>for natural and human systems?</a:t>
            </a:r>
          </a:p>
          <a:p>
            <a:pPr lvl="1">
              <a:defRPr/>
            </a:pPr>
            <a:r>
              <a:rPr lang="en-GB" sz="1800" dirty="0" smtClean="0"/>
              <a:t>How can we generate and use climate information to guide societal decision making?</a:t>
            </a:r>
            <a:endParaRPr lang="en-GB" sz="1800" dirty="0"/>
          </a:p>
          <a:p>
            <a:endParaRPr lang="en-ZA" dirty="0"/>
          </a:p>
        </p:txBody>
      </p:sp>
    </p:spTree>
    <p:extLst>
      <p:ext uri="{BB962C8B-B14F-4D97-AF65-F5344CB8AC3E}">
        <p14:creationId xmlns:p14="http://schemas.microsoft.com/office/powerpoint/2010/main" val="3332026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5" end="5"/>
                                            </p:txEl>
                                          </p:spTgt>
                                        </p:tgtEl>
                                        <p:attrNameLst>
                                          <p:attrName>style.visibility</p:attrName>
                                        </p:attrNameLst>
                                      </p:cBhvr>
                                      <p:to>
                                        <p:strVal val="visible"/>
                                      </p:to>
                                    </p:set>
                                    <p:animEffect transition="in" filter="fade">
                                      <p:cBhvr>
                                        <p:cTn id="7" dur="500"/>
                                        <p:tgtEl>
                                          <p:spTgt spid="3">
                                            <p:txEl>
                                              <p:pRg st="5" end="5"/>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6" end="6"/>
                                            </p:txEl>
                                          </p:spTgt>
                                        </p:tgtEl>
                                        <p:attrNameLst>
                                          <p:attrName>style.visibility</p:attrName>
                                        </p:attrNameLst>
                                      </p:cBhvr>
                                      <p:to>
                                        <p:strVal val="visible"/>
                                      </p:to>
                                    </p:set>
                                    <p:animEffect transition="in" filter="fade">
                                      <p:cBhvr>
                                        <p:cTn id="10" dur="500"/>
                                        <p:tgtEl>
                                          <p:spTgt spid="3">
                                            <p:txEl>
                                              <p:pRg st="6" end="6"/>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7" end="7"/>
                                            </p:txEl>
                                          </p:spTgt>
                                        </p:tgtEl>
                                        <p:attrNameLst>
                                          <p:attrName>style.visibility</p:attrName>
                                        </p:attrNameLst>
                                      </p:cBhvr>
                                      <p:to>
                                        <p:strVal val="visible"/>
                                      </p:to>
                                    </p:set>
                                    <p:animEffect transition="in" filter="fade">
                                      <p:cBhvr>
                                        <p:cTn id="1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Course Outline</a:t>
            </a:r>
            <a:endParaRPr lang="en-ZA" b="1" dirty="0"/>
          </a:p>
        </p:txBody>
      </p:sp>
      <p:sp>
        <p:nvSpPr>
          <p:cNvPr id="3" name="Content Placeholder 2"/>
          <p:cNvSpPr>
            <a:spLocks noGrp="1"/>
          </p:cNvSpPr>
          <p:nvPr>
            <p:ph idx="1"/>
          </p:nvPr>
        </p:nvSpPr>
        <p:spPr>
          <a:xfrm>
            <a:off x="467544" y="1196752"/>
            <a:ext cx="8229600" cy="5661248"/>
          </a:xfrm>
        </p:spPr>
        <p:txBody>
          <a:bodyPr/>
          <a:lstStyle/>
          <a:p>
            <a:pPr marL="0" indent="0">
              <a:buNone/>
            </a:pPr>
            <a:r>
              <a:rPr lang="en-US" sz="2500" b="1" dirty="0" smtClean="0"/>
              <a:t>Week 	  Topic					Date</a:t>
            </a:r>
          </a:p>
          <a:p>
            <a:pPr marL="0" indent="0">
              <a:buNone/>
            </a:pPr>
            <a:r>
              <a:rPr lang="en-US" sz="2300" dirty="0"/>
              <a:t>1</a:t>
            </a:r>
            <a:r>
              <a:rPr lang="en-US" sz="2300" dirty="0" smtClean="0"/>
              <a:t> 	  Introduction and key concepts	September </a:t>
            </a:r>
            <a:r>
              <a:rPr lang="en-US" sz="2300" dirty="0"/>
              <a:t>30</a:t>
            </a:r>
            <a:r>
              <a:rPr lang="en-US" sz="2300" baseline="30000" dirty="0"/>
              <a:t>th</a:t>
            </a:r>
            <a:r>
              <a:rPr lang="en-US" sz="2300" dirty="0"/>
              <a:t> </a:t>
            </a:r>
            <a:endParaRPr lang="en-US" sz="2300" dirty="0" smtClean="0"/>
          </a:p>
          <a:p>
            <a:pPr marL="0" indent="0">
              <a:buNone/>
            </a:pPr>
            <a:r>
              <a:rPr lang="en-US" sz="2300" dirty="0" smtClean="0"/>
              <a:t>2 	  Drivers of climate change		October 14</a:t>
            </a:r>
            <a:r>
              <a:rPr lang="en-US" sz="2300" baseline="30000" dirty="0" smtClean="0"/>
              <a:t>th</a:t>
            </a:r>
            <a:r>
              <a:rPr lang="en-US" sz="2300" dirty="0" smtClean="0"/>
              <a:t> </a:t>
            </a:r>
          </a:p>
          <a:p>
            <a:pPr marL="0" indent="0">
              <a:buNone/>
            </a:pPr>
            <a:r>
              <a:rPr lang="en-US" sz="2300" dirty="0" smtClean="0"/>
              <a:t>3	  Past climate change 			October 21</a:t>
            </a:r>
            <a:r>
              <a:rPr lang="en-US" sz="2300" baseline="30000" dirty="0" smtClean="0"/>
              <a:t>st</a:t>
            </a:r>
            <a:r>
              <a:rPr lang="en-US" sz="2300" dirty="0" smtClean="0"/>
              <a:t> </a:t>
            </a:r>
            <a:endParaRPr lang="en-ZA" sz="2300" dirty="0" smtClean="0"/>
          </a:p>
          <a:p>
            <a:pPr marL="0" indent="0">
              <a:buNone/>
            </a:pPr>
            <a:r>
              <a:rPr lang="en-US" sz="2300" dirty="0" smtClean="0"/>
              <a:t>4 	  Future climate: part 1*		November 4</a:t>
            </a:r>
            <a:r>
              <a:rPr lang="en-US" sz="2300" baseline="30000" dirty="0" smtClean="0"/>
              <a:t>th</a:t>
            </a:r>
            <a:endParaRPr lang="en-US" sz="2300" dirty="0" smtClean="0"/>
          </a:p>
          <a:p>
            <a:pPr marL="0" indent="0">
              <a:buNone/>
            </a:pPr>
            <a:r>
              <a:rPr lang="en-US" sz="2300" dirty="0" smtClean="0"/>
              <a:t>5  	  Future </a:t>
            </a:r>
            <a:r>
              <a:rPr lang="en-US" sz="2300" dirty="0"/>
              <a:t>climate: part </a:t>
            </a:r>
            <a:r>
              <a:rPr lang="en-US" sz="2300" dirty="0" smtClean="0"/>
              <a:t>2</a:t>
            </a:r>
            <a:r>
              <a:rPr lang="en-US" sz="2300" dirty="0"/>
              <a:t>		</a:t>
            </a:r>
            <a:r>
              <a:rPr lang="en-US" sz="2300" dirty="0" smtClean="0"/>
              <a:t>	November 11</a:t>
            </a:r>
            <a:r>
              <a:rPr lang="en-US" sz="2300" baseline="30000" dirty="0" smtClean="0"/>
              <a:t>th</a:t>
            </a:r>
            <a:endParaRPr lang="en-US" sz="2300" dirty="0"/>
          </a:p>
          <a:p>
            <a:pPr marL="0" indent="0">
              <a:buNone/>
            </a:pPr>
            <a:r>
              <a:rPr lang="en-US" sz="2300" dirty="0" smtClean="0"/>
              <a:t>6  </a:t>
            </a:r>
            <a:r>
              <a:rPr lang="en-US" sz="2300" dirty="0"/>
              <a:t>	 </a:t>
            </a:r>
            <a:r>
              <a:rPr lang="en-US" sz="2300" dirty="0" smtClean="0"/>
              <a:t> Mitigation </a:t>
            </a:r>
            <a:r>
              <a:rPr lang="en-US" sz="2300" dirty="0"/>
              <a:t>	</a:t>
            </a:r>
            <a:r>
              <a:rPr lang="en-US" sz="2300" dirty="0" smtClean="0"/>
              <a:t>			November 18</a:t>
            </a:r>
            <a:r>
              <a:rPr lang="en-US" sz="2300" baseline="30000" dirty="0" smtClean="0"/>
              <a:t>th</a:t>
            </a:r>
            <a:endParaRPr lang="en-US" sz="2300" dirty="0"/>
          </a:p>
          <a:p>
            <a:pPr marL="0" indent="0">
              <a:buNone/>
            </a:pPr>
            <a:r>
              <a:rPr lang="en-US" sz="2300" dirty="0" smtClean="0"/>
              <a:t>7  </a:t>
            </a:r>
            <a:r>
              <a:rPr lang="en-US" sz="2300" dirty="0"/>
              <a:t>	 </a:t>
            </a:r>
            <a:r>
              <a:rPr lang="en-US" sz="2300" dirty="0" smtClean="0"/>
              <a:t> Impacts </a:t>
            </a:r>
            <a:r>
              <a:rPr lang="en-US" sz="2300" dirty="0"/>
              <a:t>on natural </a:t>
            </a:r>
            <a:r>
              <a:rPr lang="en-US" sz="2300" dirty="0" smtClean="0"/>
              <a:t>systems*		November 25</a:t>
            </a:r>
            <a:r>
              <a:rPr lang="en-US" sz="2300" baseline="30000" dirty="0" smtClean="0"/>
              <a:t>th</a:t>
            </a:r>
            <a:endParaRPr lang="en-US" sz="2300" dirty="0"/>
          </a:p>
          <a:p>
            <a:pPr marL="0" indent="0">
              <a:buNone/>
            </a:pPr>
            <a:r>
              <a:rPr lang="en-US" sz="2300" dirty="0" smtClean="0"/>
              <a:t>8  </a:t>
            </a:r>
            <a:r>
              <a:rPr lang="en-US" sz="2300" dirty="0"/>
              <a:t>	  </a:t>
            </a:r>
            <a:r>
              <a:rPr lang="en-US" sz="2300" dirty="0" smtClean="0"/>
              <a:t>Impacts </a:t>
            </a:r>
            <a:r>
              <a:rPr lang="en-US" sz="2300" dirty="0"/>
              <a:t>on human </a:t>
            </a:r>
            <a:r>
              <a:rPr lang="en-US" sz="2300" dirty="0" smtClean="0"/>
              <a:t>systems </a:t>
            </a:r>
            <a:r>
              <a:rPr lang="en-US" sz="2300" dirty="0"/>
              <a:t>	</a:t>
            </a:r>
            <a:r>
              <a:rPr lang="en-US" sz="2300" dirty="0" smtClean="0"/>
              <a:t>	December 2</a:t>
            </a:r>
            <a:r>
              <a:rPr lang="en-US" sz="2300" baseline="30000" dirty="0" smtClean="0"/>
              <a:t>nd</a:t>
            </a:r>
            <a:r>
              <a:rPr lang="en-US" sz="2300" dirty="0" smtClean="0"/>
              <a:t> </a:t>
            </a:r>
            <a:endParaRPr lang="en-US" sz="2300" dirty="0"/>
          </a:p>
          <a:p>
            <a:pPr marL="0" indent="0">
              <a:buNone/>
            </a:pPr>
            <a:r>
              <a:rPr lang="en-US" sz="2300" dirty="0" smtClean="0"/>
              <a:t>9  </a:t>
            </a:r>
            <a:r>
              <a:rPr lang="en-US" sz="2300" dirty="0"/>
              <a:t>	  </a:t>
            </a:r>
            <a:r>
              <a:rPr lang="en-US" sz="2300" dirty="0" smtClean="0"/>
              <a:t>Adaptation and Risk</a:t>
            </a:r>
            <a:r>
              <a:rPr lang="en-US" sz="2300" dirty="0"/>
              <a:t>	</a:t>
            </a:r>
            <a:r>
              <a:rPr lang="en-US" sz="2300" dirty="0" smtClean="0"/>
              <a:t>		December 9</a:t>
            </a:r>
            <a:r>
              <a:rPr lang="en-US" sz="2300" baseline="30000" dirty="0" smtClean="0"/>
              <a:t>th</a:t>
            </a:r>
            <a:endParaRPr lang="en-US" sz="2300" dirty="0"/>
          </a:p>
          <a:p>
            <a:pPr marL="0" indent="0">
              <a:buNone/>
            </a:pPr>
            <a:r>
              <a:rPr lang="en-US" sz="2300" dirty="0" smtClean="0"/>
              <a:t>10  </a:t>
            </a:r>
            <a:r>
              <a:rPr lang="en-US" sz="2300" dirty="0"/>
              <a:t>	  </a:t>
            </a:r>
            <a:r>
              <a:rPr lang="en-US" sz="2300" dirty="0" smtClean="0"/>
              <a:t>Ethics and Decision Making 		December 16</a:t>
            </a:r>
            <a:r>
              <a:rPr lang="en-US" sz="2300" baseline="30000" dirty="0" smtClean="0"/>
              <a:t>th</a:t>
            </a:r>
            <a:endParaRPr lang="en-US" sz="2300" dirty="0"/>
          </a:p>
          <a:p>
            <a:pPr marL="0" indent="0">
              <a:buNone/>
            </a:pPr>
            <a:endParaRPr lang="en-US" sz="2500" b="1" dirty="0" smtClean="0"/>
          </a:p>
          <a:p>
            <a:pPr marL="0" indent="0">
              <a:buNone/>
            </a:pPr>
            <a:endParaRPr lang="en-US" sz="2500" b="1" dirty="0" smtClean="0"/>
          </a:p>
        </p:txBody>
      </p:sp>
    </p:spTree>
    <p:extLst>
      <p:ext uri="{BB962C8B-B14F-4D97-AF65-F5344CB8AC3E}">
        <p14:creationId xmlns:p14="http://schemas.microsoft.com/office/powerpoint/2010/main" val="37867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par>
    </p:tnLst>
  </p:timing>
</p:sld>
</file>

<file path=ppt/theme/theme1.xml><?xml version="1.0" encoding="utf-8"?>
<a:theme xmlns:a="http://schemas.openxmlformats.org/drawingml/2006/main" name="INQUA_ENSO">
  <a:themeElements>
    <a:clrScheme name="INQUA_ENS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INQUA_ENSO">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QUA_ENSO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INQUA_ENSO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INQUA_ENSO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INQUA_ENSO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INQUA_ENSO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INQUA_ENSO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INQUA_ENSO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INQUA_ENSO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INQUA_ENSO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INQUA_ENSO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INQUA_ENSO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INQUA_ENSO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Blank Presentation">
  <a:themeElements>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Blank Presentation">
      <a:majorFont>
        <a:latin typeface="Times"/>
        <a:ea typeface=""/>
        <a:cs typeface=""/>
      </a:majorFont>
      <a:minorFont>
        <a:latin typeface="Time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90"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Times" pitchFamily="90" charset="0"/>
          </a:defRPr>
        </a:defPPr>
      </a:lstStyle>
    </a:lnDef>
  </a:objectDefaults>
  <a:extraClrSchemeLst>
    <a:extraClrScheme>
      <a:clrScheme name="Blank Presentatio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Blank Presentatio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Blank Presentatio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Blank Presentatio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Blank Presentatio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Blank Presentatio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Blank Presentatio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INQUA_ENSO</Template>
  <TotalTime>10872</TotalTime>
  <Words>2168</Words>
  <Application>Microsoft Office PowerPoint</Application>
  <PresentationFormat>On-screen Show (4:3)</PresentationFormat>
  <Paragraphs>315</Paragraphs>
  <Slides>50</Slides>
  <Notes>28</Notes>
  <HiddenSlides>0</HiddenSlides>
  <MMClips>0</MMClips>
  <ScaleCrop>false</ScaleCrop>
  <HeadingPairs>
    <vt:vector size="6" baseType="variant">
      <vt:variant>
        <vt:lpstr>Theme</vt:lpstr>
      </vt:variant>
      <vt:variant>
        <vt:i4>2</vt:i4>
      </vt:variant>
      <vt:variant>
        <vt:lpstr>Embedded OLE Servers</vt:lpstr>
      </vt:variant>
      <vt:variant>
        <vt:i4>2</vt:i4>
      </vt:variant>
      <vt:variant>
        <vt:lpstr>Slide Titles</vt:lpstr>
      </vt:variant>
      <vt:variant>
        <vt:i4>50</vt:i4>
      </vt:variant>
    </vt:vector>
  </HeadingPairs>
  <TitlesOfParts>
    <vt:vector size="54" baseType="lpstr">
      <vt:lpstr>INQUA_ENSO</vt:lpstr>
      <vt:lpstr>Blank Presentation</vt:lpstr>
      <vt:lpstr>Equation</vt:lpstr>
      <vt:lpstr>Bitmap Image</vt:lpstr>
      <vt:lpstr>GEOGM1405  Climate Change: Science and Impacts</vt:lpstr>
      <vt:lpstr>The Anthropocene</vt:lpstr>
      <vt:lpstr>Global Change: The Grand Challenge</vt:lpstr>
      <vt:lpstr>PowerPoint Presentation</vt:lpstr>
      <vt:lpstr>PowerPoint Presentation</vt:lpstr>
      <vt:lpstr>PowerPoint Presentation</vt:lpstr>
      <vt:lpstr>Who’s in the room?</vt:lpstr>
      <vt:lpstr>Course Aims</vt:lpstr>
      <vt:lpstr>Course Outline</vt:lpstr>
      <vt:lpstr>Assignments</vt:lpstr>
      <vt:lpstr>Structure of sessions</vt:lpstr>
      <vt:lpstr>Climate Science in the news</vt:lpstr>
      <vt:lpstr>Climate Science in the news</vt:lpstr>
      <vt:lpstr>Climate Science in the news</vt:lpstr>
      <vt:lpstr>Climate Science in the news</vt:lpstr>
      <vt:lpstr>Climate Science in the news</vt:lpstr>
      <vt:lpstr>Climate Science in the news</vt:lpstr>
      <vt:lpstr>Climate Science in the news</vt:lpstr>
      <vt:lpstr>Aim of Todays Lecture</vt:lpstr>
      <vt:lpstr>PowerPoint Presentation</vt:lpstr>
      <vt:lpstr>What is Climate?</vt:lpstr>
      <vt:lpstr>What is Climate?</vt:lpstr>
      <vt:lpstr>What influences our climate?</vt:lpstr>
      <vt:lpstr>The Temperature of the Earth</vt:lpstr>
      <vt:lpstr>The Greenhouse Effect</vt:lpstr>
      <vt:lpstr>Energy balance of the Earth</vt:lpstr>
      <vt:lpstr>Why are greenhouse gases important?</vt:lpstr>
      <vt:lpstr>Greenhouse gas concentrations</vt:lpstr>
      <vt:lpstr>PowerPoint Presentation</vt:lpstr>
      <vt:lpstr>Natural Processes Influencing climate</vt:lpstr>
      <vt:lpstr>PowerPoint Presentation</vt:lpstr>
      <vt:lpstr>PowerPoint Presentation</vt:lpstr>
      <vt:lpstr>PowerPoint Presentation</vt:lpstr>
      <vt:lpstr>PowerPoint Presentation</vt:lpstr>
      <vt:lpstr>PowerPoint Presentation</vt:lpstr>
      <vt:lpstr>…and pause</vt:lpstr>
      <vt:lpstr>The future…</vt:lpstr>
      <vt:lpstr>Prediction</vt:lpstr>
      <vt:lpstr>PowerPoint Presentation</vt:lpstr>
      <vt:lpstr>Climate modeling</vt:lpstr>
      <vt:lpstr>Why do we need computers?</vt:lpstr>
      <vt:lpstr>PowerPoint Presentation</vt:lpstr>
      <vt:lpstr>PowerPoint Presentation</vt:lpstr>
      <vt:lpstr>The IPCC </vt:lpstr>
      <vt:lpstr>IPCC AR5 SPM headline messages</vt:lpstr>
      <vt:lpstr>PowerPoint Presentation</vt:lpstr>
      <vt:lpstr>PowerPoint Presentation</vt:lpstr>
      <vt:lpstr>Summary</vt:lpstr>
      <vt:lpstr>The IPCC AR5 WG1 SPM challenge!</vt:lpstr>
      <vt:lpstr>PowerPoint Presentation</vt:lpstr>
    </vt:vector>
  </TitlesOfParts>
  <Company>University of Bristol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Transient Simulations of the Last Deglaciation</dc:title>
  <dc:creator>jdaron</dc:creator>
  <cp:lastModifiedBy>jdaron</cp:lastModifiedBy>
  <cp:revision>150</cp:revision>
  <cp:lastPrinted>2013-10-03T11:43:57Z</cp:lastPrinted>
  <dcterms:created xsi:type="dcterms:W3CDTF">2007-07-28T01:18:14Z</dcterms:created>
  <dcterms:modified xsi:type="dcterms:W3CDTF">2014-10-01T08:14:26Z</dcterms:modified>
</cp:coreProperties>
</file>