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4" r:id="rId1"/>
    <p:sldMasterId id="2147483676" r:id="rId2"/>
  </p:sldMasterIdLst>
  <p:notesMasterIdLst>
    <p:notesMasterId r:id="rId68"/>
  </p:notesMasterIdLst>
  <p:handoutMasterIdLst>
    <p:handoutMasterId r:id="rId69"/>
  </p:handoutMasterIdLst>
  <p:sldIdLst>
    <p:sldId id="1028" r:id="rId3"/>
    <p:sldId id="1041" r:id="rId4"/>
    <p:sldId id="1085" r:id="rId5"/>
    <p:sldId id="1042" r:id="rId6"/>
    <p:sldId id="1086" r:id="rId7"/>
    <p:sldId id="1029" r:id="rId8"/>
    <p:sldId id="1080" r:id="rId9"/>
    <p:sldId id="1076" r:id="rId10"/>
    <p:sldId id="1077" r:id="rId11"/>
    <p:sldId id="997" r:id="rId12"/>
    <p:sldId id="996" r:id="rId13"/>
    <p:sldId id="1031" r:id="rId14"/>
    <p:sldId id="927" r:id="rId15"/>
    <p:sldId id="1030" r:id="rId16"/>
    <p:sldId id="984" r:id="rId17"/>
    <p:sldId id="1081" r:id="rId18"/>
    <p:sldId id="987" r:id="rId19"/>
    <p:sldId id="1082" r:id="rId20"/>
    <p:sldId id="1078" r:id="rId21"/>
    <p:sldId id="918" r:id="rId22"/>
    <p:sldId id="954" r:id="rId23"/>
    <p:sldId id="1087" r:id="rId24"/>
    <p:sldId id="925" r:id="rId25"/>
    <p:sldId id="1032" r:id="rId26"/>
    <p:sldId id="1033" r:id="rId27"/>
    <p:sldId id="966" r:id="rId28"/>
    <p:sldId id="967" r:id="rId29"/>
    <p:sldId id="1083" r:id="rId30"/>
    <p:sldId id="946" r:id="rId31"/>
    <p:sldId id="953" r:id="rId32"/>
    <p:sldId id="941" r:id="rId33"/>
    <p:sldId id="888" r:id="rId34"/>
    <p:sldId id="1038" r:id="rId35"/>
    <p:sldId id="974" r:id="rId36"/>
    <p:sldId id="983" r:id="rId37"/>
    <p:sldId id="969" r:id="rId38"/>
    <p:sldId id="1039" r:id="rId39"/>
    <p:sldId id="1040" r:id="rId40"/>
    <p:sldId id="1074" r:id="rId41"/>
    <p:sldId id="1044" r:id="rId42"/>
    <p:sldId id="1043" r:id="rId43"/>
    <p:sldId id="1045" r:id="rId44"/>
    <p:sldId id="1046" r:id="rId45"/>
    <p:sldId id="1047" r:id="rId46"/>
    <p:sldId id="1048" r:id="rId47"/>
    <p:sldId id="1049" r:id="rId48"/>
    <p:sldId id="1050" r:id="rId49"/>
    <p:sldId id="1051" r:id="rId50"/>
    <p:sldId id="1052" r:id="rId51"/>
    <p:sldId id="1053" r:id="rId52"/>
    <p:sldId id="1054" r:id="rId53"/>
    <p:sldId id="1055" r:id="rId54"/>
    <p:sldId id="1056" r:id="rId55"/>
    <p:sldId id="1059" r:id="rId56"/>
    <p:sldId id="1060" r:id="rId57"/>
    <p:sldId id="1062" r:id="rId58"/>
    <p:sldId id="1063" r:id="rId59"/>
    <p:sldId id="1064" r:id="rId60"/>
    <p:sldId id="1067" r:id="rId61"/>
    <p:sldId id="1084" r:id="rId62"/>
    <p:sldId id="1071" r:id="rId63"/>
    <p:sldId id="1073" r:id="rId64"/>
    <p:sldId id="998" r:id="rId65"/>
    <p:sldId id="1079" r:id="rId66"/>
    <p:sldId id="1075" r:id="rId67"/>
  </p:sldIdLst>
  <p:sldSz cx="9144000" cy="6858000" type="screen4x3"/>
  <p:notesSz cx="6669088" cy="9926638"/>
  <p:defaultTextStyle>
    <a:defPPr>
      <a:defRPr lang="en-US"/>
    </a:defPPr>
    <a:lvl1pPr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1pPr>
    <a:lvl2pPr marL="4572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2pPr>
    <a:lvl3pPr marL="9144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3pPr>
    <a:lvl4pPr marL="13716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4pPr>
    <a:lvl5pPr marL="18288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5pPr>
    <a:lvl6pPr marL="2286000" algn="l" defTabSz="914400" rtl="0" eaLnBrk="1" latinLnBrk="0" hangingPunct="1">
      <a:defRPr kumimoji="1" sz="2800" i="1" kern="1200">
        <a:solidFill>
          <a:schemeClr val="tx1"/>
        </a:solidFill>
        <a:latin typeface="Impact" pitchFamily="34" charset="0"/>
        <a:ea typeface="+mn-ea"/>
        <a:cs typeface="+mn-cs"/>
      </a:defRPr>
    </a:lvl6pPr>
    <a:lvl7pPr marL="2743200" algn="l" defTabSz="914400" rtl="0" eaLnBrk="1" latinLnBrk="0" hangingPunct="1">
      <a:defRPr kumimoji="1" sz="2800" i="1" kern="1200">
        <a:solidFill>
          <a:schemeClr val="tx1"/>
        </a:solidFill>
        <a:latin typeface="Impact" pitchFamily="34" charset="0"/>
        <a:ea typeface="+mn-ea"/>
        <a:cs typeface="+mn-cs"/>
      </a:defRPr>
    </a:lvl7pPr>
    <a:lvl8pPr marL="3200400" algn="l" defTabSz="914400" rtl="0" eaLnBrk="1" latinLnBrk="0" hangingPunct="1">
      <a:defRPr kumimoji="1" sz="2800" i="1" kern="1200">
        <a:solidFill>
          <a:schemeClr val="tx1"/>
        </a:solidFill>
        <a:latin typeface="Impact" pitchFamily="34" charset="0"/>
        <a:ea typeface="+mn-ea"/>
        <a:cs typeface="+mn-cs"/>
      </a:defRPr>
    </a:lvl8pPr>
    <a:lvl9pPr marL="3657600" algn="l" defTabSz="914400" rtl="0" eaLnBrk="1" latinLnBrk="0" hangingPunct="1">
      <a:defRPr kumimoji="1" sz="2800" i="1" kern="1200">
        <a:solidFill>
          <a:schemeClr val="tx1"/>
        </a:solidFill>
        <a:latin typeface="Impact"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77777"/>
    <a:srgbClr val="FF0000"/>
    <a:srgbClr val="FF3300"/>
    <a:srgbClr val="669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76155" autoAdjust="0"/>
  </p:normalViewPr>
  <p:slideViewPr>
    <p:cSldViewPr snapToGrid="0">
      <p:cViewPr varScale="1">
        <p:scale>
          <a:sx n="86" d="100"/>
          <a:sy n="86" d="100"/>
        </p:scale>
        <p:origin x="-118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0"/>
    </p:cViewPr>
  </p:sorterViewPr>
  <p:notesViewPr>
    <p:cSldViewPr snapToGrid="0">
      <p:cViewPr varScale="1">
        <p:scale>
          <a:sx n="81" d="100"/>
          <a:sy n="81" d="100"/>
        </p:scale>
        <p:origin x="-4008" y="-102"/>
      </p:cViewPr>
      <p:guideLst>
        <p:guide orient="horz" pos="3126"/>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2738" name="Rectangle 2"/>
          <p:cNvSpPr>
            <a:spLocks noGrp="1" noChangeArrowheads="1"/>
          </p:cNvSpPr>
          <p:nvPr>
            <p:ph type="hdr" sz="quarter"/>
          </p:nvPr>
        </p:nvSpPr>
        <p:spPr bwMode="auto">
          <a:xfrm>
            <a:off x="0" y="0"/>
            <a:ext cx="2890303" cy="49609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ClrTx/>
              <a:buSzTx/>
              <a:buFontTx/>
              <a:buNone/>
              <a:defRPr kumimoji="0" sz="1200" i="0">
                <a:latin typeface="Tahoma" pitchFamily="34" charset="0"/>
              </a:defRPr>
            </a:lvl1pPr>
          </a:lstStyle>
          <a:p>
            <a:pPr>
              <a:defRPr/>
            </a:pPr>
            <a:r>
              <a:rPr lang="en-US" dirty="0" smtClean="0"/>
              <a:t>Peter </a:t>
            </a:r>
            <a:r>
              <a:rPr lang="en-US" dirty="0" err="1" smtClean="0"/>
              <a:t>Hopcroft</a:t>
            </a:r>
            <a:r>
              <a:rPr lang="en-US" dirty="0" smtClean="0"/>
              <a:t>, </a:t>
            </a:r>
            <a:r>
              <a:rPr lang="en-US" dirty="0"/>
              <a:t>University of Bristol</a:t>
            </a:r>
          </a:p>
        </p:txBody>
      </p:sp>
      <p:sp>
        <p:nvSpPr>
          <p:cNvPr id="372739" name="Rectangle 3"/>
          <p:cNvSpPr>
            <a:spLocks noGrp="1" noChangeArrowheads="1"/>
          </p:cNvSpPr>
          <p:nvPr>
            <p:ph type="dt" sz="quarter" idx="1"/>
          </p:nvPr>
        </p:nvSpPr>
        <p:spPr bwMode="auto">
          <a:xfrm>
            <a:off x="3778786" y="0"/>
            <a:ext cx="2890303" cy="49609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ClrTx/>
              <a:buSzTx/>
              <a:buFontTx/>
              <a:buNone/>
              <a:defRPr kumimoji="0" sz="1200" i="0">
                <a:latin typeface="Tahoma" pitchFamily="34" charset="0"/>
              </a:defRPr>
            </a:lvl1pPr>
          </a:lstStyle>
          <a:p>
            <a:pPr>
              <a:defRPr/>
            </a:pPr>
            <a:endParaRPr lang="en-US"/>
          </a:p>
        </p:txBody>
      </p:sp>
      <p:sp>
        <p:nvSpPr>
          <p:cNvPr id="372740" name="Rectangle 4"/>
          <p:cNvSpPr>
            <a:spLocks noGrp="1" noChangeArrowheads="1"/>
          </p:cNvSpPr>
          <p:nvPr>
            <p:ph type="ftr" sz="quarter" idx="2"/>
          </p:nvPr>
        </p:nvSpPr>
        <p:spPr bwMode="auto">
          <a:xfrm>
            <a:off x="0" y="9430545"/>
            <a:ext cx="2890303" cy="49609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buClrTx/>
              <a:buSzTx/>
              <a:buFontTx/>
              <a:buNone/>
              <a:defRPr kumimoji="0" sz="1200" i="0">
                <a:latin typeface="Tahoma" pitchFamily="34" charset="0"/>
              </a:defRPr>
            </a:lvl1pPr>
          </a:lstStyle>
          <a:p>
            <a:pPr>
              <a:defRPr/>
            </a:pPr>
            <a:r>
              <a:rPr lang="en-US"/>
              <a:t>Environmental Change 2</a:t>
            </a:r>
          </a:p>
        </p:txBody>
      </p:sp>
      <p:sp>
        <p:nvSpPr>
          <p:cNvPr id="372741" name="Rectangle 5"/>
          <p:cNvSpPr>
            <a:spLocks noGrp="1" noChangeArrowheads="1"/>
          </p:cNvSpPr>
          <p:nvPr>
            <p:ph type="sldNum" sz="quarter" idx="3"/>
          </p:nvPr>
        </p:nvSpPr>
        <p:spPr bwMode="auto">
          <a:xfrm>
            <a:off x="3778786" y="9430545"/>
            <a:ext cx="2890303" cy="49609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buClrTx/>
              <a:buSzTx/>
              <a:buFontTx/>
              <a:buNone/>
              <a:defRPr kumimoji="0" sz="1200" i="0">
                <a:latin typeface="Tahoma" pitchFamily="34" charset="0"/>
              </a:defRPr>
            </a:lvl1pPr>
          </a:lstStyle>
          <a:p>
            <a:pPr>
              <a:defRPr/>
            </a:pPr>
            <a:fld id="{88D5FEA2-CD44-4020-A751-8EC694F0E3BF}" type="slidenum">
              <a:rPr lang="en-US"/>
              <a:pPr>
                <a:defRPr/>
              </a:pPr>
              <a:t>‹#›</a:t>
            </a:fld>
            <a:endParaRPr lang="en-US"/>
          </a:p>
        </p:txBody>
      </p:sp>
    </p:spTree>
    <p:extLst>
      <p:ext uri="{BB962C8B-B14F-4D97-AF65-F5344CB8AC3E}">
        <p14:creationId xmlns:p14="http://schemas.microsoft.com/office/powerpoint/2010/main" val="1932357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2504" name="Rectangle 8"/>
          <p:cNvSpPr>
            <a:spLocks noGrp="1" noChangeArrowheads="1"/>
          </p:cNvSpPr>
          <p:nvPr>
            <p:ph type="hdr" sz="quarter"/>
          </p:nvPr>
        </p:nvSpPr>
        <p:spPr bwMode="auto">
          <a:xfrm>
            <a:off x="0" y="0"/>
            <a:ext cx="2890303" cy="49609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ClrTx/>
              <a:buSzTx/>
              <a:buFontTx/>
              <a:buChar char="•"/>
              <a:defRPr kumimoji="0" sz="1200" i="0">
                <a:latin typeface="Tahoma" pitchFamily="34" charset="0"/>
              </a:defRPr>
            </a:lvl1pPr>
          </a:lstStyle>
          <a:p>
            <a:pPr>
              <a:defRPr/>
            </a:pPr>
            <a:endParaRPr lang="en-US"/>
          </a:p>
        </p:txBody>
      </p:sp>
      <p:sp>
        <p:nvSpPr>
          <p:cNvPr id="39939" name="Rectangle 9"/>
          <p:cNvSpPr>
            <a:spLocks noGrp="1" noRot="1" noChangeAspect="1" noChangeArrowheads="1"/>
          </p:cNvSpPr>
          <p:nvPr>
            <p:ph type="sldImg" idx="2"/>
          </p:nvPr>
        </p:nvSpPr>
        <p:spPr bwMode="auto">
          <a:xfrm>
            <a:off x="855663" y="744538"/>
            <a:ext cx="4959350" cy="3721100"/>
          </a:xfrm>
          <a:prstGeom prst="rect">
            <a:avLst/>
          </a:prstGeom>
          <a:noFill/>
          <a:ln w="9525">
            <a:solidFill>
              <a:srgbClr val="000000"/>
            </a:solidFill>
            <a:miter lim="800000"/>
            <a:headEnd/>
            <a:tailEnd/>
          </a:ln>
        </p:spPr>
      </p:sp>
      <p:sp>
        <p:nvSpPr>
          <p:cNvPr id="362506" name="Rectangle 10"/>
          <p:cNvSpPr>
            <a:spLocks noGrp="1" noChangeArrowheads="1"/>
          </p:cNvSpPr>
          <p:nvPr>
            <p:ph type="body" sz="quarter" idx="3"/>
          </p:nvPr>
        </p:nvSpPr>
        <p:spPr bwMode="auto">
          <a:xfrm>
            <a:off x="890045" y="4714478"/>
            <a:ext cx="4888999" cy="44680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0"/>
            <a:r>
              <a:rPr lang="en-US" noProof="0" smtClean="0"/>
              <a:t>Second level</a:t>
            </a:r>
          </a:p>
          <a:p>
            <a:pPr lvl="0"/>
            <a:r>
              <a:rPr lang="en-US" noProof="0" smtClean="0"/>
              <a:t>Third level</a:t>
            </a:r>
          </a:p>
          <a:p>
            <a:pPr lvl="0"/>
            <a:r>
              <a:rPr lang="en-US" noProof="0" smtClean="0"/>
              <a:t>Fourth level</a:t>
            </a:r>
          </a:p>
          <a:p>
            <a:pPr lvl="0"/>
            <a:r>
              <a:rPr lang="en-US" noProof="0" smtClean="0"/>
              <a:t>Fifth level</a:t>
            </a:r>
          </a:p>
        </p:txBody>
      </p:sp>
      <p:sp>
        <p:nvSpPr>
          <p:cNvPr id="362507" name="Rectangle 11"/>
          <p:cNvSpPr>
            <a:spLocks noGrp="1" noChangeArrowheads="1"/>
          </p:cNvSpPr>
          <p:nvPr>
            <p:ph type="dt" idx="1"/>
          </p:nvPr>
        </p:nvSpPr>
        <p:spPr bwMode="auto">
          <a:xfrm>
            <a:off x="3778786" y="0"/>
            <a:ext cx="2890303" cy="49609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ClrTx/>
              <a:buSzTx/>
              <a:buFontTx/>
              <a:buChar char="•"/>
              <a:defRPr kumimoji="0" sz="1200" i="0">
                <a:latin typeface="Tahoma" pitchFamily="34" charset="0"/>
              </a:defRPr>
            </a:lvl1pPr>
          </a:lstStyle>
          <a:p>
            <a:pPr>
              <a:defRPr/>
            </a:pPr>
            <a:endParaRPr lang="en-US"/>
          </a:p>
        </p:txBody>
      </p:sp>
      <p:sp>
        <p:nvSpPr>
          <p:cNvPr id="362508" name="Rectangle 12"/>
          <p:cNvSpPr>
            <a:spLocks noGrp="1" noChangeArrowheads="1"/>
          </p:cNvSpPr>
          <p:nvPr>
            <p:ph type="ftr" sz="quarter" idx="4"/>
          </p:nvPr>
        </p:nvSpPr>
        <p:spPr bwMode="auto">
          <a:xfrm>
            <a:off x="0" y="9430545"/>
            <a:ext cx="2890303" cy="49609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buClrTx/>
              <a:buSzTx/>
              <a:buFontTx/>
              <a:buChar char="•"/>
              <a:defRPr kumimoji="0" sz="1200" i="0">
                <a:latin typeface="Tahoma" pitchFamily="34" charset="0"/>
              </a:defRPr>
            </a:lvl1pPr>
          </a:lstStyle>
          <a:p>
            <a:pPr>
              <a:defRPr/>
            </a:pPr>
            <a:endParaRPr lang="en-US"/>
          </a:p>
        </p:txBody>
      </p:sp>
      <p:sp>
        <p:nvSpPr>
          <p:cNvPr id="362509" name="Rectangle 13"/>
          <p:cNvSpPr>
            <a:spLocks noGrp="1" noChangeArrowheads="1"/>
          </p:cNvSpPr>
          <p:nvPr>
            <p:ph type="sldNum" sz="quarter" idx="5"/>
          </p:nvPr>
        </p:nvSpPr>
        <p:spPr bwMode="auto">
          <a:xfrm>
            <a:off x="3778786" y="9430545"/>
            <a:ext cx="2890303" cy="49609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buClrTx/>
              <a:buSzTx/>
              <a:buFontTx/>
              <a:buChar char="•"/>
              <a:defRPr kumimoji="0" sz="1200" i="0">
                <a:latin typeface="Tahoma" pitchFamily="34" charset="0"/>
              </a:defRPr>
            </a:lvl1pPr>
          </a:lstStyle>
          <a:p>
            <a:pPr>
              <a:defRPr/>
            </a:pPr>
            <a:fld id="{46D9FB9D-D447-42AB-B743-C3EA318CC986}" type="slidenum">
              <a:rPr lang="en-US"/>
              <a:pPr>
                <a:defRPr/>
              </a:pPr>
              <a:t>‹#›</a:t>
            </a:fld>
            <a:endParaRPr lang="en-US"/>
          </a:p>
        </p:txBody>
      </p:sp>
    </p:spTree>
    <p:extLst>
      <p:ext uri="{BB962C8B-B14F-4D97-AF65-F5344CB8AC3E}">
        <p14:creationId xmlns:p14="http://schemas.microsoft.com/office/powerpoint/2010/main" val="123387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GB" smtClean="0"/>
          </a:p>
        </p:txBody>
      </p:sp>
      <p:sp>
        <p:nvSpPr>
          <p:cNvPr id="40964" name="Slide Number Placeholder 3"/>
          <p:cNvSpPr>
            <a:spLocks noGrp="1"/>
          </p:cNvSpPr>
          <p:nvPr>
            <p:ph type="sldNum" sz="quarter" idx="5"/>
          </p:nvPr>
        </p:nvSpPr>
        <p:spPr>
          <a:noFill/>
        </p:spPr>
        <p:txBody>
          <a:bodyPr/>
          <a:lstStyle/>
          <a:p>
            <a:fld id="{A381907B-9137-475D-BCE7-26566550E6F6}"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3"/>
          <p:cNvSpPr>
            <a:spLocks noGrp="1" noChangeArrowheads="1"/>
          </p:cNvSpPr>
          <p:nvPr>
            <p:ph type="sldNum" sz="quarter" idx="5"/>
          </p:nvPr>
        </p:nvSpPr>
        <p:spPr>
          <a:noFill/>
        </p:spPr>
        <p:txBody>
          <a:bodyPr/>
          <a:lstStyle/>
          <a:p>
            <a:fld id="{6ABC4D34-BA7D-40BB-974B-BE42C738B811}" type="slidenum">
              <a:rPr lang="en-US" smtClean="0"/>
              <a:pPr/>
              <a:t>20</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B4A619E5-9C70-44D8-8C7F-359EDA86ABE9}" type="slidenum">
              <a:rPr lang="en-US" smtClean="0"/>
              <a:pPr/>
              <a:t>21</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B4A619E5-9C70-44D8-8C7F-359EDA86ABE9}" type="slidenum">
              <a:rPr lang="en-US" smtClean="0"/>
              <a:pPr/>
              <a:t>22</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3"/>
          <p:cNvSpPr>
            <a:spLocks noGrp="1" noChangeArrowheads="1"/>
          </p:cNvSpPr>
          <p:nvPr>
            <p:ph type="sldNum" sz="quarter" idx="5"/>
          </p:nvPr>
        </p:nvSpPr>
        <p:spPr>
          <a:noFill/>
        </p:spPr>
        <p:txBody>
          <a:bodyPr/>
          <a:lstStyle/>
          <a:p>
            <a:fld id="{516E34E0-0812-45A3-9E5D-188A65CE6935}" type="slidenum">
              <a:rPr lang="en-US" smtClean="0"/>
              <a:pPr/>
              <a:t>23</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3"/>
          <p:cNvSpPr>
            <a:spLocks noGrp="1" noChangeArrowheads="1"/>
          </p:cNvSpPr>
          <p:nvPr>
            <p:ph type="sldNum" sz="quarter" idx="5"/>
          </p:nvPr>
        </p:nvSpPr>
        <p:spPr>
          <a:noFill/>
        </p:spPr>
        <p:txBody>
          <a:bodyPr/>
          <a:lstStyle/>
          <a:p>
            <a:fld id="{5D91C55B-5B60-4E99-B465-45FF8A6111BB}" type="slidenum">
              <a:rPr lang="en-US" smtClean="0"/>
              <a:pPr/>
              <a:t>27</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pPr>
              <a:spcBef>
                <a:spcPct val="0"/>
              </a:spcBef>
            </a:pPr>
            <a:fld id="{149FC304-9F58-43C7-89F8-6D4FA01EBDF6}" type="slidenum">
              <a:rPr lang="en-US" smtClean="0">
                <a:solidFill>
                  <a:srgbClr val="000000"/>
                </a:solidFill>
                <a:latin typeface="Arial" charset="0"/>
              </a:rPr>
              <a:pPr>
                <a:spcBef>
                  <a:spcPct val="0"/>
                </a:spcBef>
              </a:pPr>
              <a:t>29</a:t>
            </a:fld>
            <a:endParaRPr lang="en-US" smtClean="0">
              <a:solidFill>
                <a:srgbClr val="000000"/>
              </a:solidFill>
              <a:latin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888484" y="4714478"/>
            <a:ext cx="4892121" cy="4468020"/>
          </a:xfrm>
          <a:noFill/>
          <a:ln/>
        </p:spPr>
        <p:txBody>
          <a:bodyPr/>
          <a:lstStyle/>
          <a:p>
            <a:pPr>
              <a:spcBef>
                <a:spcPct val="0"/>
              </a:spcBef>
            </a:pPr>
            <a:r>
              <a:rPr lang="en-GB" sz="2000" smtClean="0"/>
              <a:t>Emissions scenarios</a:t>
            </a:r>
          </a:p>
          <a:p>
            <a:pPr>
              <a:spcBef>
                <a:spcPct val="0"/>
              </a:spcBef>
            </a:pPr>
            <a:r>
              <a:rPr lang="en-GB" sz="2000" smtClean="0"/>
              <a:t>if we end up doing this to the world ..... then.....</a:t>
            </a:r>
          </a:p>
          <a:p>
            <a:pPr>
              <a:spcBef>
                <a:spcPct val="0"/>
              </a:spcBef>
            </a:pPr>
            <a:endParaRPr lang="en-GB" sz="2000" smtClean="0"/>
          </a:p>
          <a:p>
            <a:pPr>
              <a:spcBef>
                <a:spcPct val="0"/>
              </a:spcBef>
            </a:pPr>
            <a:r>
              <a:rPr lang="en-GB" sz="2000" smtClean="0"/>
              <a:t>Management tools</a:t>
            </a:r>
          </a:p>
          <a:p>
            <a:pPr>
              <a:spcBef>
                <a:spcPct val="0"/>
              </a:spcBef>
            </a:pPr>
            <a:r>
              <a:rPr lang="en-GB" sz="2000" smtClean="0"/>
              <a:t>if we try this.......then........</a:t>
            </a:r>
          </a:p>
          <a:p>
            <a:endParaRPr lang="en-US" smtClean="0"/>
          </a:p>
          <a:p>
            <a:r>
              <a:rPr lang="en-GB" sz="2000" smtClean="0"/>
              <a:t>Stabilisation scenarios</a:t>
            </a:r>
          </a:p>
          <a:p>
            <a:r>
              <a:rPr lang="en-GB" sz="2000" smtClean="0"/>
              <a:t>if we want to avoid this.....then......</a:t>
            </a:r>
            <a:endParaRPr lang="en-US" sz="2000" smtClean="0"/>
          </a:p>
          <a:p>
            <a:endParaRPr lang="en-US" sz="2000" smtClean="0"/>
          </a:p>
          <a:p>
            <a:r>
              <a:rPr lang="en-US" sz="2000" smtClean="0"/>
              <a:t>So first lets take emissions scenarios, how are these implemented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510D8185-66FF-426A-83AF-A86BC45961BC}" type="slidenum">
              <a:rPr lang="en-US" smtClean="0"/>
              <a:pPr/>
              <a:t>30</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888484" y="4714478"/>
            <a:ext cx="4892121" cy="4468020"/>
          </a:xfrm>
          <a:noFill/>
          <a:ln/>
        </p:spPr>
        <p:txBody>
          <a:bodyPr/>
          <a:lstStyle/>
          <a:p>
            <a:r>
              <a:rPr lang="en-US" dirty="0" smtClean="0"/>
              <a:t>SRES scenarios do not include additional </a:t>
            </a:r>
            <a:r>
              <a:rPr lang="en-US" dirty="0" err="1" smtClean="0"/>
              <a:t>cliamte</a:t>
            </a:r>
            <a:r>
              <a:rPr lang="en-US" dirty="0" smtClean="0"/>
              <a:t> incentives which means they include no explicit actions to implement the UNFCCC of the Kyoto emissions targets</a:t>
            </a:r>
          </a:p>
          <a:p>
            <a:endParaRPr lang="en-US" dirty="0" smtClean="0"/>
          </a:p>
          <a:p>
            <a:r>
              <a:rPr lang="en-US" dirty="0" smtClean="0"/>
              <a:t>However, GHG emissions are affected by other policies such as energy efficiency, population and resource control, and pollution control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A65F7CC5-C3C2-47FC-9137-DFCB90A35BF7}" type="slidenum">
              <a:rPr lang="en-GB" smtClean="0"/>
              <a:pPr/>
              <a:t>31</a:t>
            </a:fld>
            <a:endParaRPr lang="en-GB"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xfrm>
            <a:off x="888484" y="4714478"/>
            <a:ext cx="4892121" cy="4468020"/>
          </a:xfrm>
          <a:noFill/>
          <a:ln/>
        </p:spPr>
        <p:txBody>
          <a:bodyPr/>
          <a:lstStyle/>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3"/>
          <p:cNvSpPr>
            <a:spLocks noGrp="1" noChangeArrowheads="1"/>
          </p:cNvSpPr>
          <p:nvPr>
            <p:ph type="sldNum" sz="quarter" idx="5"/>
          </p:nvPr>
        </p:nvSpPr>
        <p:spPr>
          <a:noFill/>
        </p:spPr>
        <p:txBody>
          <a:bodyPr/>
          <a:lstStyle/>
          <a:p>
            <a:fld id="{D82D192A-F704-45D3-A623-3251A9FA97F7}" type="slidenum">
              <a:rPr lang="en-US" smtClean="0"/>
              <a:pPr/>
              <a:t>32</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6</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46D9FB9D-D447-42AB-B743-C3EA318CC986}" type="slidenum">
              <a:rPr lang="en-US" smtClean="0"/>
              <a:pPr>
                <a:defRPr/>
              </a:pPr>
              <a:t>34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46D9FB9D-D447-42AB-B743-C3EA318CC986}" type="slidenum">
              <a:rPr lang="en-US" smtClean="0"/>
              <a:pPr>
                <a:defRPr/>
              </a:pPr>
              <a:t>36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40</a:t>
            </a:fld>
            <a:endParaRPr lang="sv-S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41</a:t>
            </a:fld>
            <a:endParaRPr lang="sv-S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42</a:t>
            </a:fld>
            <a:endParaRPr lang="sv-S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xfrm>
            <a:off x="854075" y="744538"/>
            <a:ext cx="4960938" cy="3722687"/>
          </a:xfrm>
          <a:ln/>
        </p:spPr>
      </p:sp>
      <p:sp>
        <p:nvSpPr>
          <p:cNvPr id="73731" name="Notes Placeholder 2"/>
          <p:cNvSpPr>
            <a:spLocks noGrp="1"/>
          </p:cNvSpPr>
          <p:nvPr>
            <p:ph type="body" idx="1"/>
          </p:nvPr>
        </p:nvSpPr>
        <p:spPr>
          <a:noFill/>
          <a:ln/>
        </p:spPr>
        <p:txBody>
          <a:bodyPr/>
          <a:lstStyle/>
          <a:p>
            <a:pPr eaLnBrk="1" hangingPunct="1"/>
            <a:endParaRPr lang="en-US" smtClean="0"/>
          </a:p>
        </p:txBody>
      </p:sp>
      <p:sp>
        <p:nvSpPr>
          <p:cNvPr id="73732" name="Slide Number Placeholder 3"/>
          <p:cNvSpPr>
            <a:spLocks noGrp="1"/>
          </p:cNvSpPr>
          <p:nvPr>
            <p:ph type="sldNum" sz="quarter" idx="5"/>
          </p:nvPr>
        </p:nvSpPr>
        <p:spPr>
          <a:noFill/>
        </p:spPr>
        <p:txBody>
          <a:bodyPr/>
          <a:lstStyle/>
          <a:p>
            <a:fld id="{4A0DE4B8-AD21-4034-8BD3-E3744387EC90}" type="slidenum">
              <a:rPr lang="en-GB" smtClean="0"/>
              <a:pPr/>
              <a:t>43</a:t>
            </a:fld>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44</a:t>
            </a:fld>
            <a:endParaRPr lang="sv-S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45</a:t>
            </a:fld>
            <a:endParaRPr lang="sv-S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46</a:t>
            </a:fld>
            <a:endParaRPr lang="sv-S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47</a:t>
            </a:fld>
            <a:endParaRPr 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xfrm>
            <a:off x="854075" y="744538"/>
            <a:ext cx="4960938" cy="3722687"/>
          </a:xfrm>
          <a:ln/>
        </p:spPr>
      </p:sp>
      <p:sp>
        <p:nvSpPr>
          <p:cNvPr id="70659" name="Notes Placeholder 2"/>
          <p:cNvSpPr>
            <a:spLocks noGrp="1"/>
          </p:cNvSpPr>
          <p:nvPr>
            <p:ph type="body" idx="1"/>
          </p:nvPr>
        </p:nvSpPr>
        <p:spPr>
          <a:noFill/>
          <a:ln/>
        </p:spPr>
        <p:txBody>
          <a:bodyPr/>
          <a:lstStyle/>
          <a:p>
            <a:pPr eaLnBrk="1" hangingPunct="1"/>
            <a:endParaRPr lang="en-US" smtClean="0"/>
          </a:p>
        </p:txBody>
      </p:sp>
      <p:sp>
        <p:nvSpPr>
          <p:cNvPr id="70660" name="Slide Number Placeholder 3"/>
          <p:cNvSpPr>
            <a:spLocks noGrp="1"/>
          </p:cNvSpPr>
          <p:nvPr>
            <p:ph type="sldNum" sz="quarter" idx="5"/>
          </p:nvPr>
        </p:nvSpPr>
        <p:spPr>
          <a:noFill/>
        </p:spPr>
        <p:txBody>
          <a:bodyPr/>
          <a:lstStyle/>
          <a:p>
            <a:fld id="{492DFA1E-60DB-42BC-8B78-2E24E620724D}" type="slidenum">
              <a:rPr lang="en-GB" smtClean="0"/>
              <a:pPr/>
              <a:t>8</a:t>
            </a:fld>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48</a:t>
            </a:fld>
            <a:endParaRPr lang="sv-S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49</a:t>
            </a:fld>
            <a:endParaRPr lang="sv-S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50</a:t>
            </a:fld>
            <a:endParaRPr lang="sv-S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51</a:t>
            </a:fld>
            <a:endParaRPr lang="sv-S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52</a:t>
            </a:fld>
            <a:endParaRPr lang="sv-S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53</a:t>
            </a:fld>
            <a:endParaRPr lang="sv-S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54</a:t>
            </a:fld>
            <a:endParaRPr lang="sv-S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55</a:t>
            </a:fld>
            <a:endParaRPr lang="sv-S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56</a:t>
            </a:fld>
            <a:endParaRPr lang="sv-S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4"/>
          <p:cNvSpPr>
            <a:spLocks noGrp="1" noChangeArrowheads="1"/>
          </p:cNvSpPr>
          <p:nvPr>
            <p:ph type="dt" sz="quarter"/>
          </p:nvPr>
        </p:nvSpPr>
        <p:spPr>
          <a:noFill/>
        </p:spPr>
        <p:txBody>
          <a:bodyPr/>
          <a:lstStyle/>
          <a:p>
            <a:r>
              <a:rPr lang="sv-SE" smtClean="0">
                <a:latin typeface="Times New Roman" pitchFamily="18" charset="0"/>
                <a:ea typeface="MS PGothic" pitchFamily="34" charset="-128"/>
              </a:rPr>
              <a:t>11-07-15</a:t>
            </a:r>
          </a:p>
        </p:txBody>
      </p:sp>
      <p:sp>
        <p:nvSpPr>
          <p:cNvPr id="40963" name="Rectangle 8"/>
          <p:cNvSpPr>
            <a:spLocks noGrp="1" noChangeArrowheads="1"/>
          </p:cNvSpPr>
          <p:nvPr>
            <p:ph type="sldNum" sz="quarter"/>
          </p:nvPr>
        </p:nvSpPr>
        <p:spPr>
          <a:noFill/>
        </p:spPr>
        <p:txBody>
          <a:bodyPr/>
          <a:lstStyle/>
          <a:p>
            <a:fld id="{B326AC84-D51C-4A71-83A2-A8678DDC7124}" type="slidenum">
              <a:rPr lang="sv-SE" smtClean="0">
                <a:latin typeface="Times New Roman" pitchFamily="18" charset="0"/>
                <a:ea typeface="MS PGothic" pitchFamily="34" charset="-128"/>
              </a:rPr>
              <a:pPr/>
              <a:t>57</a:t>
            </a:fld>
            <a:endParaRPr lang="sv-SE" smtClean="0">
              <a:latin typeface="Times New Roman" pitchFamily="18" charset="0"/>
              <a:ea typeface="MS PGothic" pitchFamily="34" charset="-128"/>
            </a:endParaRPr>
          </a:p>
        </p:txBody>
      </p:sp>
      <p:sp>
        <p:nvSpPr>
          <p:cNvPr id="40964" name="Text Box 1"/>
          <p:cNvSpPr txBox="1">
            <a:spLocks noChangeArrowheads="1"/>
          </p:cNvSpPr>
          <p:nvPr/>
        </p:nvSpPr>
        <p:spPr bwMode="auto">
          <a:xfrm>
            <a:off x="3777607" y="1"/>
            <a:ext cx="2888394" cy="494609"/>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sz="1200">
                <a:solidFill>
                  <a:srgbClr val="000000"/>
                </a:solidFill>
              </a:rPr>
              <a:t>11-07-15</a:t>
            </a:r>
          </a:p>
        </p:txBody>
      </p:sp>
      <p:sp>
        <p:nvSpPr>
          <p:cNvPr id="40965" name="Text Box 2"/>
          <p:cNvSpPr txBox="1">
            <a:spLocks noChangeArrowheads="1"/>
          </p:cNvSpPr>
          <p:nvPr/>
        </p:nvSpPr>
        <p:spPr bwMode="auto">
          <a:xfrm>
            <a:off x="3777607" y="9428583"/>
            <a:ext cx="2888394" cy="494608"/>
          </a:xfrm>
          <a:prstGeom prst="rect">
            <a:avLst/>
          </a:prstGeom>
          <a:noFill/>
          <a:ln w="9525">
            <a:noFill/>
            <a:round/>
            <a:headEnd/>
            <a:tailEnd/>
          </a:ln>
        </p:spPr>
        <p:txBody>
          <a:bodyPr lIns="90000" tIns="46800" rIns="90000" bIns="46800" anchor="b"/>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49B7337-13F3-4087-9403-A78FAD1B68BF}" type="slidenum">
              <a:rPr lang="sv-SE" sz="1200">
                <a:solidFill>
                  <a:srgbClr val="000000"/>
                </a:solidFill>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57</a:t>
            </a:fld>
            <a:endParaRPr lang="sv-SE" sz="1200">
              <a:solidFill>
                <a:srgbClr val="000000"/>
              </a:solidFill>
            </a:endParaRPr>
          </a:p>
        </p:txBody>
      </p:sp>
      <p:sp>
        <p:nvSpPr>
          <p:cNvPr id="40966" name="Rectangle 3"/>
          <p:cNvSpPr>
            <a:spLocks noGrp="1" noRot="1" noChangeAspect="1" noChangeArrowheads="1" noTextEdit="1"/>
          </p:cNvSpPr>
          <p:nvPr>
            <p:ph type="sldImg"/>
          </p:nvPr>
        </p:nvSpPr>
        <p:spPr>
          <a:xfrm>
            <a:off x="854075" y="744538"/>
            <a:ext cx="4960938" cy="3722687"/>
          </a:xfrm>
          <a:solidFill>
            <a:srgbClr val="FFFFFF"/>
          </a:solidFill>
          <a:ln/>
        </p:spPr>
      </p:sp>
      <p:sp>
        <p:nvSpPr>
          <p:cNvPr id="40967" name="Rectangle 4"/>
          <p:cNvSpPr>
            <a:spLocks noGrp="1" noChangeArrowheads="1"/>
          </p:cNvSpPr>
          <p:nvPr>
            <p:ph type="body" idx="1"/>
          </p:nvPr>
        </p:nvSpPr>
        <p:spPr>
          <a:xfrm>
            <a:off x="666909" y="4715153"/>
            <a:ext cx="5335270" cy="4466987"/>
          </a:xfrm>
          <a:noFill/>
          <a:ln/>
        </p:spPr>
        <p:txBody>
          <a:bodyPr wrap="none" anchor="ctr"/>
          <a:lstStyle/>
          <a:p>
            <a:pPr eaLnBrk="1" hangingPunct="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sv-SE" smtClean="0">
              <a:latin typeface="Calibri" pitchFamily="34" charset="0"/>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854075" y="744538"/>
            <a:ext cx="4960938" cy="3722687"/>
          </a:xfrm>
          <a:ln/>
        </p:spPr>
      </p:sp>
      <p:sp>
        <p:nvSpPr>
          <p:cNvPr id="71683" name="Notes Placeholder 2"/>
          <p:cNvSpPr>
            <a:spLocks noGrp="1"/>
          </p:cNvSpPr>
          <p:nvPr>
            <p:ph type="body" idx="1"/>
          </p:nvPr>
        </p:nvSpPr>
        <p:spPr>
          <a:noFill/>
          <a:ln/>
        </p:spPr>
        <p:txBody>
          <a:bodyPr/>
          <a:lstStyle/>
          <a:p>
            <a:pPr eaLnBrk="1" hangingPunct="1"/>
            <a:endParaRPr lang="en-US" smtClean="0"/>
          </a:p>
        </p:txBody>
      </p:sp>
      <p:sp>
        <p:nvSpPr>
          <p:cNvPr id="71684" name="Slide Number Placeholder 3"/>
          <p:cNvSpPr>
            <a:spLocks noGrp="1"/>
          </p:cNvSpPr>
          <p:nvPr>
            <p:ph type="sldNum" sz="quarter" idx="5"/>
          </p:nvPr>
        </p:nvSpPr>
        <p:spPr>
          <a:noFill/>
        </p:spPr>
        <p:txBody>
          <a:bodyPr/>
          <a:lstStyle/>
          <a:p>
            <a:fld id="{F7FFB356-4F83-4282-BFE7-C3A87F1A7BBA}" type="slidenum">
              <a:rPr lang="en-GB" smtClean="0"/>
              <a:pPr/>
              <a:t>9</a:t>
            </a:fld>
            <a:endParaRPr lang="en-GB"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58</a:t>
            </a:fld>
            <a:endParaRPr lang="sv-S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4"/>
          <p:cNvSpPr>
            <a:spLocks noGrp="1" noChangeArrowheads="1"/>
          </p:cNvSpPr>
          <p:nvPr>
            <p:ph type="dt" sz="quarter"/>
          </p:nvPr>
        </p:nvSpPr>
        <p:spPr>
          <a:noFill/>
        </p:spPr>
        <p:txBody>
          <a:bodyPr/>
          <a:lstStyle/>
          <a:p>
            <a:r>
              <a:rPr lang="sv-SE" smtClean="0">
                <a:latin typeface="Times New Roman" pitchFamily="18" charset="0"/>
                <a:ea typeface="MS PGothic" pitchFamily="34" charset="-128"/>
              </a:rPr>
              <a:t>11-07-15</a:t>
            </a:r>
          </a:p>
        </p:txBody>
      </p:sp>
      <p:sp>
        <p:nvSpPr>
          <p:cNvPr id="35843" name="Rectangle 8"/>
          <p:cNvSpPr>
            <a:spLocks noGrp="1" noChangeArrowheads="1"/>
          </p:cNvSpPr>
          <p:nvPr>
            <p:ph type="sldNum" sz="quarter"/>
          </p:nvPr>
        </p:nvSpPr>
        <p:spPr>
          <a:noFill/>
        </p:spPr>
        <p:txBody>
          <a:bodyPr/>
          <a:lstStyle/>
          <a:p>
            <a:fld id="{9BDE82D4-0BB4-475C-B96D-C7D5DA80AAD0}" type="slidenum">
              <a:rPr lang="sv-SE" smtClean="0">
                <a:latin typeface="Times New Roman" pitchFamily="18" charset="0"/>
                <a:ea typeface="MS PGothic" pitchFamily="34" charset="-128"/>
              </a:rPr>
              <a:pPr/>
              <a:t>59</a:t>
            </a:fld>
            <a:endParaRPr lang="sv-SE" smtClean="0">
              <a:latin typeface="Times New Roman" pitchFamily="18" charset="0"/>
              <a:ea typeface="MS PGothic" pitchFamily="34" charset="-128"/>
            </a:endParaRPr>
          </a:p>
        </p:txBody>
      </p:sp>
      <p:sp>
        <p:nvSpPr>
          <p:cNvPr id="35844" name="Text Box 1"/>
          <p:cNvSpPr txBox="1">
            <a:spLocks noChangeArrowheads="1"/>
          </p:cNvSpPr>
          <p:nvPr/>
        </p:nvSpPr>
        <p:spPr bwMode="auto">
          <a:xfrm>
            <a:off x="3777607" y="1"/>
            <a:ext cx="2888394" cy="494609"/>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sz="1200">
                <a:solidFill>
                  <a:srgbClr val="000000"/>
                </a:solidFill>
              </a:rPr>
              <a:t>11-07-15</a:t>
            </a:r>
          </a:p>
        </p:txBody>
      </p:sp>
      <p:sp>
        <p:nvSpPr>
          <p:cNvPr id="35845" name="Text Box 2"/>
          <p:cNvSpPr txBox="1">
            <a:spLocks noChangeArrowheads="1"/>
          </p:cNvSpPr>
          <p:nvPr/>
        </p:nvSpPr>
        <p:spPr bwMode="auto">
          <a:xfrm>
            <a:off x="3777607" y="9428583"/>
            <a:ext cx="2888394" cy="494608"/>
          </a:xfrm>
          <a:prstGeom prst="rect">
            <a:avLst/>
          </a:prstGeom>
          <a:noFill/>
          <a:ln w="9525">
            <a:noFill/>
            <a:round/>
            <a:headEnd/>
            <a:tailEnd/>
          </a:ln>
        </p:spPr>
        <p:txBody>
          <a:bodyPr lIns="90000" tIns="46800" rIns="90000" bIns="46800" anchor="b"/>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178BCA7-185E-40C8-A4BA-9C0E6EEE917A}" type="slidenum">
              <a:rPr lang="sv-SE" sz="1200">
                <a:solidFill>
                  <a:srgbClr val="000000"/>
                </a:solidFill>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59</a:t>
            </a:fld>
            <a:endParaRPr lang="sv-SE" sz="1200">
              <a:solidFill>
                <a:srgbClr val="000000"/>
              </a:solidFill>
            </a:endParaRPr>
          </a:p>
        </p:txBody>
      </p:sp>
      <p:sp>
        <p:nvSpPr>
          <p:cNvPr id="35846" name="Rectangle 3"/>
          <p:cNvSpPr>
            <a:spLocks noGrp="1" noRot="1" noChangeAspect="1" noChangeArrowheads="1" noTextEdit="1"/>
          </p:cNvSpPr>
          <p:nvPr>
            <p:ph type="sldImg"/>
          </p:nvPr>
        </p:nvSpPr>
        <p:spPr>
          <a:xfrm>
            <a:off x="854075" y="744538"/>
            <a:ext cx="4960938" cy="3722687"/>
          </a:xfrm>
          <a:solidFill>
            <a:srgbClr val="FFFFFF"/>
          </a:solidFill>
          <a:ln/>
        </p:spPr>
      </p:sp>
      <p:sp>
        <p:nvSpPr>
          <p:cNvPr id="35847" name="Rectangle 4"/>
          <p:cNvSpPr>
            <a:spLocks noGrp="1" noChangeArrowheads="1"/>
          </p:cNvSpPr>
          <p:nvPr>
            <p:ph type="body" idx="1"/>
          </p:nvPr>
        </p:nvSpPr>
        <p:spPr>
          <a:xfrm>
            <a:off x="666909" y="4715153"/>
            <a:ext cx="5335270" cy="4466987"/>
          </a:xfrm>
          <a:noFill/>
          <a:ln/>
        </p:spPr>
        <p:txBody>
          <a:bodyPr wrap="none" anchor="ctr"/>
          <a:lstStyle/>
          <a:p>
            <a:pPr eaLnBrk="1" hangingPunct="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sv-SE" smtClean="0">
              <a:latin typeface="Calibri" pitchFamily="34" charset="0"/>
              <a:ea typeface="MS PGothic"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60</a:t>
            </a:fld>
            <a:endParaRPr lang="sv-S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61</a:t>
            </a:fld>
            <a:endParaRPr lang="sv-S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62</a:t>
            </a:fld>
            <a:endParaRPr lang="sv-S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63</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US" smtClean="0"/>
          </a:p>
        </p:txBody>
      </p:sp>
      <p:sp>
        <p:nvSpPr>
          <p:cNvPr id="79876" name="Slide Number Placeholder 3"/>
          <p:cNvSpPr>
            <a:spLocks noGrp="1"/>
          </p:cNvSpPr>
          <p:nvPr>
            <p:ph type="sldNum" sz="quarter" idx="5"/>
          </p:nvPr>
        </p:nvSpPr>
        <p:spPr>
          <a:noFill/>
        </p:spPr>
        <p:txBody>
          <a:bodyPr/>
          <a:lstStyle/>
          <a:p>
            <a:fld id="{463F1409-1D05-4819-922D-8E07042E8DA5}" type="slidenum">
              <a:rPr lang="en-GB" smtClean="0"/>
              <a:pPr/>
              <a:t>11</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GB" smtClean="0"/>
          </a:p>
        </p:txBody>
      </p:sp>
      <p:sp>
        <p:nvSpPr>
          <p:cNvPr id="40964" name="Slide Number Placeholder 3"/>
          <p:cNvSpPr>
            <a:spLocks noGrp="1"/>
          </p:cNvSpPr>
          <p:nvPr>
            <p:ph type="sldNum" sz="quarter" idx="5"/>
          </p:nvPr>
        </p:nvSpPr>
        <p:spPr>
          <a:noFill/>
        </p:spPr>
        <p:txBody>
          <a:bodyPr/>
          <a:lstStyle/>
          <a:p>
            <a:fld id="{A381907B-9137-475D-BCE7-26566550E6F6}" type="slidenum">
              <a:rPr lang="en-US" smtClean="0"/>
              <a:pPr/>
              <a:t>13</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B52806E7-0B67-489B-86E5-8D9EFF1B73F8}" type="slidenum">
              <a:rPr lang="en-AU" smtClean="0">
                <a:solidFill>
                  <a:srgbClr val="000000"/>
                </a:solidFill>
              </a:rPr>
              <a:pPr/>
              <a:t>17</a:t>
            </a:fld>
            <a:endParaRPr lang="en-AU" smtClean="0">
              <a:solidFill>
                <a:srgbClr val="000000"/>
              </a:solidFill>
            </a:endParaRPr>
          </a:p>
        </p:txBody>
      </p:sp>
      <p:sp>
        <p:nvSpPr>
          <p:cNvPr id="47107" name="Rectangle 2"/>
          <p:cNvSpPr>
            <a:spLocks noGrp="1" noRot="1" noChangeAspect="1" noChangeArrowheads="1" noTextEdit="1"/>
          </p:cNvSpPr>
          <p:nvPr>
            <p:ph type="sldImg"/>
          </p:nvPr>
        </p:nvSpPr>
        <p:spPr>
          <a:xfrm>
            <a:off x="855663" y="746125"/>
            <a:ext cx="4957762" cy="3719513"/>
          </a:xfrm>
          <a:ln/>
        </p:spPr>
      </p:sp>
      <p:sp>
        <p:nvSpPr>
          <p:cNvPr id="47108" name="Rectangle 3"/>
          <p:cNvSpPr>
            <a:spLocks noGrp="1" noChangeArrowheads="1"/>
          </p:cNvSpPr>
          <p:nvPr>
            <p:ph type="body" idx="1"/>
          </p:nvPr>
        </p:nvSpPr>
        <p:spPr>
          <a:noFill/>
          <a:ln/>
        </p:spPr>
        <p:txBody>
          <a:bodyPr/>
          <a:lstStyle/>
          <a:p>
            <a:pPr eaLnBrk="1" hangingPunct="1"/>
            <a:r>
              <a:rPr lang="en-AU" dirty="0" smtClean="0"/>
              <a:t>How the global carbon budget is put together:</a:t>
            </a:r>
          </a:p>
          <a:p>
            <a:pPr eaLnBrk="1" hangingPunct="1"/>
            <a:r>
              <a:rPr lang="en-AU" b="1" dirty="0" smtClean="0"/>
              <a:t>Atmospheric CO2</a:t>
            </a:r>
            <a:r>
              <a:rPr lang="en-AU" dirty="0" smtClean="0"/>
              <a:t>. The data is provided by the US National Oceanic and Atmospheric Administration Earth System Research Laboratory. Accumulation of atmospheric CO2 is the most accurately measured quantity in the global carbon budget with an uncertainty of about 4%.</a:t>
            </a:r>
          </a:p>
          <a:p>
            <a:pPr eaLnBrk="1" hangingPunct="1"/>
            <a:r>
              <a:rPr lang="en-AU" b="1" dirty="0" smtClean="0"/>
              <a:t>Emissions from CO2 fossil fue</a:t>
            </a:r>
            <a:r>
              <a:rPr lang="en-AU" dirty="0" smtClean="0"/>
              <a:t>l. CO2 emissions from fossil fuel and other industrial processes are calculated by the Carbon Dioxide Information Analysis </a:t>
            </a:r>
            <a:r>
              <a:rPr lang="en-AU" dirty="0" err="1" smtClean="0"/>
              <a:t>Center</a:t>
            </a:r>
            <a:r>
              <a:rPr lang="en-AU" dirty="0" smtClean="0"/>
              <a:t> of the US Oak Ridge National Laboratory. For the period 1958 to 2007 the calculations were based on United Nations Energy Statistics and cement data from the US Geological Survey, and for the years 2008 and 2009 the calculations were based on BP energy data. Uncertainty of the global fossil fuel CO2 emissions estimate is about ±6% (currently ±0.5 </a:t>
            </a:r>
            <a:r>
              <a:rPr lang="en-AU" dirty="0" err="1" smtClean="0"/>
              <a:t>PgC</a:t>
            </a:r>
            <a:r>
              <a:rPr lang="en-AU" dirty="0" smtClean="0"/>
              <a:t>). Uncertainty of emissions from individual countries can be several-fold bigger.</a:t>
            </a:r>
            <a:endParaRPr lang="en-AU" b="1" dirty="0" smtClean="0"/>
          </a:p>
          <a:p>
            <a:pPr eaLnBrk="1" hangingPunct="1"/>
            <a:r>
              <a:rPr lang="en-AU" b="1" dirty="0" smtClean="0"/>
              <a:t>Emissions from land use change</a:t>
            </a:r>
            <a:r>
              <a:rPr lang="en-AU" dirty="0" smtClean="0"/>
              <a:t>. CO2 emissions from land use change are calculated by using a book-keeping method with the revised data on land use change from the Food and agriculture Organization of the United Nationals Global Forest Resource Assessment 2010. Uncertainty on this flux is the highest of all budget components.</a:t>
            </a:r>
            <a:endParaRPr lang="en-AU" b="1" dirty="0" smtClean="0"/>
          </a:p>
          <a:p>
            <a:pPr eaLnBrk="1" hangingPunct="1"/>
            <a:r>
              <a:rPr lang="en-AU" b="1" dirty="0" smtClean="0"/>
              <a:t>Ocean CO2 sink.</a:t>
            </a:r>
            <a:r>
              <a:rPr lang="en-AU" dirty="0" smtClean="0"/>
              <a:t> The global ocean sink is estimated using an ensemble of five process ocean models. Models are forced with meteorological data from the US national </a:t>
            </a:r>
            <a:r>
              <a:rPr lang="en-AU" dirty="0" err="1" smtClean="0"/>
              <a:t>Centers</a:t>
            </a:r>
            <a:r>
              <a:rPr lang="en-AU" dirty="0" smtClean="0"/>
              <a:t> for Environmental Prediction and atmospheric CO2 concentration.  Current  uncertainty is around 0.4 </a:t>
            </a:r>
            <a:r>
              <a:rPr lang="en-AU" dirty="0" err="1" smtClean="0"/>
              <a:t>PgC</a:t>
            </a:r>
            <a:r>
              <a:rPr lang="en-AU" dirty="0" smtClean="0"/>
              <a:t> y-1.</a:t>
            </a:r>
            <a:endParaRPr lang="en-AU" b="1" dirty="0" smtClean="0"/>
          </a:p>
          <a:p>
            <a:pPr eaLnBrk="1" hangingPunct="1"/>
            <a:r>
              <a:rPr lang="en-AU" b="1" dirty="0" smtClean="0"/>
              <a:t>Land CO2 sink</a:t>
            </a:r>
            <a:r>
              <a:rPr lang="en-AU" dirty="0" smtClean="0"/>
              <a:t>. The terrestrial sink is estimated as the residual from the sum of all sources minus </a:t>
            </a:r>
            <a:r>
              <a:rPr lang="en-AU" dirty="0" err="1" smtClean="0"/>
              <a:t>ocean+atmosphere</a:t>
            </a:r>
            <a:r>
              <a:rPr lang="en-AU" dirty="0" smtClean="0"/>
              <a:t> sink. The sink can also be estimated using terrestrial biogeochemical models as in previous carbon budget updates.</a:t>
            </a:r>
          </a:p>
          <a:p>
            <a:pPr eaLnBrk="1" hangingPunct="1"/>
            <a:r>
              <a:rPr lang="en-US" dirty="0" smtClean="0"/>
              <a:t>More information on data sources, uncertainty, and methods are available at:</a:t>
            </a:r>
          </a:p>
          <a:p>
            <a:pPr eaLnBrk="1" hangingPunct="1"/>
            <a:r>
              <a:rPr lang="en-AU" dirty="0" smtClean="0"/>
              <a:t>http://lgmacweb.env.uea.ac.uk/lequere/co2/carbon_budget.htm </a:t>
            </a:r>
          </a:p>
          <a:p>
            <a:pPr eaLnBrk="1" hangingPunct="1"/>
            <a:endParaRPr lang="en-AU"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46D9FB9D-D447-42AB-B743-C3EA318CC986}" type="slidenum">
              <a:rPr lang="en-US" smtClean="0"/>
              <a:pPr>
                <a:defRPr/>
              </a:pPr>
              <a:t>18</a:t>
            </a:fld>
            <a:endParaRPr lang="en-US"/>
          </a:p>
        </p:txBody>
      </p:sp>
    </p:spTree>
    <p:extLst>
      <p:ext uri="{BB962C8B-B14F-4D97-AF65-F5344CB8AC3E}">
        <p14:creationId xmlns:p14="http://schemas.microsoft.com/office/powerpoint/2010/main" val="922487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3"/>
          <p:cNvSpPr>
            <a:spLocks noGrp="1" noChangeArrowheads="1"/>
          </p:cNvSpPr>
          <p:nvPr>
            <p:ph type="sldNum" sz="quarter" idx="5"/>
          </p:nvPr>
        </p:nvSpPr>
        <p:spPr>
          <a:noFill/>
        </p:spPr>
        <p:txBody>
          <a:bodyPr/>
          <a:lstStyle/>
          <a:p>
            <a:fld id="{6ABC4D34-BA7D-40BB-974B-BE42C738B811}" type="slidenum">
              <a:rPr lang="en-US" smtClean="0"/>
              <a:pPr/>
              <a:t>19</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C7471832-EFA2-4E01-B3DB-BAFDD7C63EA0}"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317500" y="1401763"/>
            <a:ext cx="8486775" cy="4962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FF2764EA-79AC-482B-9D52-AA0344A5AAA9}"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261938"/>
            <a:ext cx="2120900" cy="61023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17500" y="261938"/>
            <a:ext cx="6213475" cy="6102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72A282DC-206B-46C2-A1E6-8BC11ECD0CB0}"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467544" y="260649"/>
            <a:ext cx="8352928" cy="1152128"/>
          </a:xfrm>
        </p:spPr>
        <p:txBody>
          <a:bodyPr/>
          <a:lstStyle>
            <a:lvl1pPr>
              <a:defRPr sz="4400"/>
            </a:lvl1pPr>
          </a:lstStyle>
          <a:p>
            <a:r>
              <a:rPr lang="en-US" altLang="zh-CN" dirty="0" smtClean="0"/>
              <a:t>Click to edit Master title style</a:t>
            </a:r>
            <a:endParaRPr lang="en-US" altLang="zh-CN" dirty="0"/>
          </a:p>
        </p:txBody>
      </p:sp>
      <p:sp>
        <p:nvSpPr>
          <p:cNvPr id="15" name="Text Placeholder 14"/>
          <p:cNvSpPr>
            <a:spLocks noGrp="1"/>
          </p:cNvSpPr>
          <p:nvPr>
            <p:ph type="body" sz="quarter" idx="10"/>
          </p:nvPr>
        </p:nvSpPr>
        <p:spPr>
          <a:xfrm>
            <a:off x="467544" y="1628800"/>
            <a:ext cx="8352928" cy="4176712"/>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Tree>
    <p:extLst>
      <p:ext uri="{BB962C8B-B14F-4D97-AF65-F5344CB8AC3E}">
        <p14:creationId xmlns:p14="http://schemas.microsoft.com/office/powerpoint/2010/main" val="2821410137"/>
      </p:ext>
    </p:extLst>
  </p:cSld>
  <p:clrMapOvr>
    <a:masterClrMapping/>
  </p:clrMapOvr>
  <p:transition advClick="0"/>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914400" y="1447800"/>
            <a:ext cx="7772400" cy="4572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GB"/>
          </a:p>
        </p:txBody>
      </p:sp>
      <p:sp>
        <p:nvSpPr>
          <p:cNvPr id="5" name="Footer Placeholder 2"/>
          <p:cNvSpPr>
            <a:spLocks noGrp="1"/>
          </p:cNvSpPr>
          <p:nvPr>
            <p:ph type="ftr" sz="quarter" idx="11"/>
          </p:nvPr>
        </p:nvSpPr>
        <p:spPr/>
        <p:txBody>
          <a:bodyPr/>
          <a:lstStyle>
            <a:lvl1pPr>
              <a:defRPr/>
            </a:lvl1pPr>
          </a:lstStyle>
          <a:p>
            <a:pPr>
              <a:defRPr/>
            </a:pPr>
            <a:endParaRPr lang="en-GB"/>
          </a:p>
        </p:txBody>
      </p:sp>
      <p:sp>
        <p:nvSpPr>
          <p:cNvPr id="6" name="Slide Number Placeholder 22"/>
          <p:cNvSpPr>
            <a:spLocks noGrp="1"/>
          </p:cNvSpPr>
          <p:nvPr>
            <p:ph type="sldNum" sz="quarter" idx="12"/>
          </p:nvPr>
        </p:nvSpPr>
        <p:spPr/>
        <p:txBody>
          <a:bodyPr/>
          <a:lstStyle>
            <a:lvl1pPr>
              <a:defRPr/>
            </a:lvl1pPr>
          </a:lstStyle>
          <a:p>
            <a:pPr>
              <a:defRPr/>
            </a:pPr>
            <a:fld id="{A0D21B40-D756-4273-A506-CDE03A7D7E6F}" type="slidenum">
              <a:rPr lang="en-GB"/>
              <a:pPr>
                <a:defRPr/>
              </a:pPr>
              <a:t>‹#›</a:t>
            </a:fld>
            <a:endParaRPr lang="en-GB" dirty="0"/>
          </a:p>
        </p:txBody>
      </p:sp>
    </p:spTree>
    <p:extLst>
      <p:ext uri="{BB962C8B-B14F-4D97-AF65-F5344CB8AC3E}">
        <p14:creationId xmlns:p14="http://schemas.microsoft.com/office/powerpoint/2010/main" val="2062668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4AA3A5-EACD-4A15-AA85-740665BC5DE5}"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095D14-3DCD-4069-9ED5-055409AD3B2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CD488C-6871-424F-8902-49882615D88B}"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65AEE66-A909-437C-8D96-2322D13C1529}"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B737228-46E0-48FE-9AD7-6E182240A05C}"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CD93829-E390-4334-837A-D86386D63AC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4FD531A-10C4-43C5-9504-7AA036133D80}"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FDE2FFD-2BEF-478E-908A-B4BB808AEB67}"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DEE4DE5-8A43-4C0B-A8F0-7147291F48DE}"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8C3B3E-2AD9-4F12-B581-C2DBE61FADBC}"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7317A5-3C81-4C12-93B5-05F14016056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A569E1DA-9E01-4C7C-BDEC-9EC6D5586475}"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Rectangle 33"/>
          <p:cNvSpPr>
            <a:spLocks noGrp="1" noChangeArrowheads="1"/>
          </p:cNvSpPr>
          <p:nvPr>
            <p:ph type="dt" sz="half" idx="10"/>
          </p:nvPr>
        </p:nvSpPr>
        <p:spPr>
          <a:ln/>
        </p:spPr>
        <p:txBody>
          <a:bodyPr/>
          <a:lstStyle>
            <a:lvl1pPr>
              <a:defRPr/>
            </a:lvl1pPr>
          </a:lstStyle>
          <a:p>
            <a:pPr>
              <a:defRPr/>
            </a:pPr>
            <a:endParaRPr lang="en-GB"/>
          </a:p>
        </p:txBody>
      </p:sp>
      <p:sp>
        <p:nvSpPr>
          <p:cNvPr id="6" name="Rectangle 34"/>
          <p:cNvSpPr>
            <a:spLocks noGrp="1" noChangeArrowheads="1"/>
          </p:cNvSpPr>
          <p:nvPr>
            <p:ph type="ftr" sz="quarter" idx="11"/>
          </p:nvPr>
        </p:nvSpPr>
        <p:spPr>
          <a:ln/>
        </p:spPr>
        <p:txBody>
          <a:bodyPr/>
          <a:lstStyle>
            <a:lvl1pPr>
              <a:defRPr/>
            </a:lvl1pPr>
          </a:lstStyle>
          <a:p>
            <a:pPr>
              <a:defRPr/>
            </a:pPr>
            <a:endParaRPr lang="en-GB"/>
          </a:p>
        </p:txBody>
      </p:sp>
      <p:sp>
        <p:nvSpPr>
          <p:cNvPr id="7" name="Rectangle 35"/>
          <p:cNvSpPr>
            <a:spLocks noGrp="1" noChangeArrowheads="1"/>
          </p:cNvSpPr>
          <p:nvPr>
            <p:ph type="sldNum" sz="quarter" idx="12"/>
          </p:nvPr>
        </p:nvSpPr>
        <p:spPr>
          <a:ln/>
        </p:spPr>
        <p:txBody>
          <a:bodyPr/>
          <a:lstStyle>
            <a:lvl1pPr>
              <a:defRPr/>
            </a:lvl1pPr>
          </a:lstStyle>
          <a:p>
            <a:pPr>
              <a:defRPr/>
            </a:pPr>
            <a:fld id="{19F0F039-A3BB-42F1-8222-6FA74764E83D}"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33"/>
          <p:cNvSpPr>
            <a:spLocks noGrp="1" noChangeArrowheads="1"/>
          </p:cNvSpPr>
          <p:nvPr>
            <p:ph type="dt" sz="half" idx="10"/>
          </p:nvPr>
        </p:nvSpPr>
        <p:spPr>
          <a:ln/>
        </p:spPr>
        <p:txBody>
          <a:bodyPr/>
          <a:lstStyle>
            <a:lvl1pPr>
              <a:defRPr/>
            </a:lvl1pPr>
          </a:lstStyle>
          <a:p>
            <a:pPr>
              <a:defRPr/>
            </a:pPr>
            <a:endParaRPr lang="en-GB"/>
          </a:p>
        </p:txBody>
      </p:sp>
      <p:sp>
        <p:nvSpPr>
          <p:cNvPr id="4" name="Rectangle 34"/>
          <p:cNvSpPr>
            <a:spLocks noGrp="1" noChangeArrowheads="1"/>
          </p:cNvSpPr>
          <p:nvPr>
            <p:ph type="ftr" sz="quarter" idx="11"/>
          </p:nvPr>
        </p:nvSpPr>
        <p:spPr>
          <a:ln/>
        </p:spPr>
        <p:txBody>
          <a:bodyPr/>
          <a:lstStyle>
            <a:lvl1pPr>
              <a:defRPr/>
            </a:lvl1pPr>
          </a:lstStyle>
          <a:p>
            <a:pPr>
              <a:defRPr/>
            </a:pPr>
            <a:endParaRPr lang="en-GB"/>
          </a:p>
        </p:txBody>
      </p:sp>
      <p:sp>
        <p:nvSpPr>
          <p:cNvPr id="5" name="Rectangle 35"/>
          <p:cNvSpPr>
            <a:spLocks noGrp="1" noChangeArrowheads="1"/>
          </p:cNvSpPr>
          <p:nvPr>
            <p:ph type="sldNum" sz="quarter" idx="12"/>
          </p:nvPr>
        </p:nvSpPr>
        <p:spPr>
          <a:ln/>
        </p:spPr>
        <p:txBody>
          <a:bodyPr/>
          <a:lstStyle>
            <a:lvl1pPr>
              <a:defRPr/>
            </a:lvl1pPr>
          </a:lstStyle>
          <a:p>
            <a:pPr>
              <a:defRPr/>
            </a:pPr>
            <a:fld id="{C53C6F4F-DA7F-43D4-BF41-7A6FC0998E18}"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3"/>
          <p:cNvSpPr>
            <a:spLocks noGrp="1" noChangeArrowheads="1"/>
          </p:cNvSpPr>
          <p:nvPr>
            <p:ph type="dt" sz="half" idx="10"/>
          </p:nvPr>
        </p:nvSpPr>
        <p:spPr>
          <a:ln/>
        </p:spPr>
        <p:txBody>
          <a:bodyPr/>
          <a:lstStyle>
            <a:lvl1pPr>
              <a:defRPr/>
            </a:lvl1pPr>
          </a:lstStyle>
          <a:p>
            <a:pPr>
              <a:defRPr/>
            </a:pPr>
            <a:endParaRPr lang="en-GB"/>
          </a:p>
        </p:txBody>
      </p:sp>
      <p:sp>
        <p:nvSpPr>
          <p:cNvPr id="3" name="Rectangle 34"/>
          <p:cNvSpPr>
            <a:spLocks noGrp="1" noChangeArrowheads="1"/>
          </p:cNvSpPr>
          <p:nvPr>
            <p:ph type="ftr" sz="quarter" idx="11"/>
          </p:nvPr>
        </p:nvSpPr>
        <p:spPr>
          <a:ln/>
        </p:spPr>
        <p:txBody>
          <a:bodyPr/>
          <a:lstStyle>
            <a:lvl1pPr>
              <a:defRPr/>
            </a:lvl1pPr>
          </a:lstStyle>
          <a:p>
            <a:pPr>
              <a:defRPr/>
            </a:pPr>
            <a:endParaRPr lang="en-GB"/>
          </a:p>
        </p:txBody>
      </p:sp>
      <p:sp>
        <p:nvSpPr>
          <p:cNvPr id="4" name="Rectangle 35"/>
          <p:cNvSpPr>
            <a:spLocks noGrp="1" noChangeArrowheads="1"/>
          </p:cNvSpPr>
          <p:nvPr>
            <p:ph type="sldNum" sz="quarter" idx="12"/>
          </p:nvPr>
        </p:nvSpPr>
        <p:spPr>
          <a:ln/>
        </p:spPr>
        <p:txBody>
          <a:bodyPr/>
          <a:lstStyle>
            <a:lvl1pPr>
              <a:defRPr/>
            </a:lvl1pPr>
          </a:lstStyle>
          <a:p>
            <a:pPr>
              <a:defRPr/>
            </a:pPr>
            <a:fld id="{D5EC1851-F5E4-4CD5-91AE-6C2B92169E25}"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Rectangle 33"/>
          <p:cNvSpPr>
            <a:spLocks noGrp="1" noChangeArrowheads="1"/>
          </p:cNvSpPr>
          <p:nvPr>
            <p:ph type="dt" sz="half" idx="10"/>
          </p:nvPr>
        </p:nvSpPr>
        <p:spPr>
          <a:ln/>
        </p:spPr>
        <p:txBody>
          <a:bodyPr/>
          <a:lstStyle>
            <a:lvl1pPr>
              <a:defRPr/>
            </a:lvl1pPr>
          </a:lstStyle>
          <a:p>
            <a:pPr>
              <a:defRPr/>
            </a:pPr>
            <a:endParaRPr lang="en-GB"/>
          </a:p>
        </p:txBody>
      </p:sp>
      <p:sp>
        <p:nvSpPr>
          <p:cNvPr id="6" name="Rectangle 34"/>
          <p:cNvSpPr>
            <a:spLocks noGrp="1" noChangeArrowheads="1"/>
          </p:cNvSpPr>
          <p:nvPr>
            <p:ph type="ftr" sz="quarter" idx="11"/>
          </p:nvPr>
        </p:nvSpPr>
        <p:spPr>
          <a:ln/>
        </p:spPr>
        <p:txBody>
          <a:bodyPr/>
          <a:lstStyle>
            <a:lvl1pPr>
              <a:defRPr/>
            </a:lvl1pPr>
          </a:lstStyle>
          <a:p>
            <a:pPr>
              <a:defRPr/>
            </a:pPr>
            <a:endParaRPr lang="en-GB"/>
          </a:p>
        </p:txBody>
      </p:sp>
      <p:sp>
        <p:nvSpPr>
          <p:cNvPr id="7" name="Rectangle 35"/>
          <p:cNvSpPr>
            <a:spLocks noGrp="1" noChangeArrowheads="1"/>
          </p:cNvSpPr>
          <p:nvPr>
            <p:ph type="sldNum" sz="quarter" idx="12"/>
          </p:nvPr>
        </p:nvSpPr>
        <p:spPr>
          <a:ln/>
        </p:spPr>
        <p:txBody>
          <a:bodyPr/>
          <a:lstStyle>
            <a:lvl1pPr>
              <a:defRPr/>
            </a:lvl1pPr>
          </a:lstStyle>
          <a:p>
            <a:pPr>
              <a:defRPr/>
            </a:pPr>
            <a:fld id="{EC072E7C-62F9-4D3F-A586-0F4235C3ABE6}"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3"/>
          <p:cNvSpPr>
            <a:spLocks noGrp="1" noChangeArrowheads="1"/>
          </p:cNvSpPr>
          <p:nvPr>
            <p:ph type="dt" sz="half" idx="10"/>
          </p:nvPr>
        </p:nvSpPr>
        <p:spPr>
          <a:ln/>
        </p:spPr>
        <p:txBody>
          <a:bodyPr/>
          <a:lstStyle>
            <a:lvl1pPr>
              <a:defRPr/>
            </a:lvl1pPr>
          </a:lstStyle>
          <a:p>
            <a:pPr>
              <a:defRPr/>
            </a:pPr>
            <a:endParaRPr lang="en-GB"/>
          </a:p>
        </p:txBody>
      </p:sp>
      <p:sp>
        <p:nvSpPr>
          <p:cNvPr id="6" name="Rectangle 34"/>
          <p:cNvSpPr>
            <a:spLocks noGrp="1" noChangeArrowheads="1"/>
          </p:cNvSpPr>
          <p:nvPr>
            <p:ph type="ftr" sz="quarter" idx="11"/>
          </p:nvPr>
        </p:nvSpPr>
        <p:spPr>
          <a:ln/>
        </p:spPr>
        <p:txBody>
          <a:bodyPr/>
          <a:lstStyle>
            <a:lvl1pPr>
              <a:defRPr/>
            </a:lvl1pPr>
          </a:lstStyle>
          <a:p>
            <a:pPr>
              <a:defRPr/>
            </a:pPr>
            <a:endParaRPr lang="en-GB"/>
          </a:p>
        </p:txBody>
      </p:sp>
      <p:sp>
        <p:nvSpPr>
          <p:cNvPr id="7" name="Rectangle 35"/>
          <p:cNvSpPr>
            <a:spLocks noGrp="1" noChangeArrowheads="1"/>
          </p:cNvSpPr>
          <p:nvPr>
            <p:ph type="sldNum" sz="quarter" idx="12"/>
          </p:nvPr>
        </p:nvSpPr>
        <p:spPr>
          <a:ln/>
        </p:spPr>
        <p:txBody>
          <a:bodyPr/>
          <a:lstStyle>
            <a:lvl1pPr>
              <a:defRPr/>
            </a:lvl1pPr>
          </a:lstStyle>
          <a:p>
            <a:pPr>
              <a:defRPr/>
            </a:pPr>
            <a:fld id="{148F7748-0BD4-4E6A-9B9C-592458D5883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382996" name="Rectangle 20"/>
          <p:cNvSpPr>
            <a:spLocks noChangeArrowheads="1"/>
          </p:cNvSpPr>
          <p:nvPr/>
        </p:nvSpPr>
        <p:spPr bwMode="auto">
          <a:xfrm>
            <a:off x="457200" y="1739900"/>
            <a:ext cx="8751888" cy="190500"/>
          </a:xfrm>
          <a:prstGeom prst="rect">
            <a:avLst/>
          </a:prstGeom>
          <a:noFill/>
          <a:ln w="9525">
            <a:noFill/>
            <a:miter lim="800000"/>
            <a:headEnd/>
            <a:tailEnd/>
          </a:ln>
        </p:spPr>
        <p:txBody>
          <a:bodyPr wrap="none" anchor="ctr"/>
          <a:lstStyle/>
          <a:p>
            <a:pPr>
              <a:defRPr/>
            </a:pPr>
            <a:endParaRPr lang="en-GB"/>
          </a:p>
        </p:txBody>
      </p:sp>
      <p:sp>
        <p:nvSpPr>
          <p:cNvPr id="1027" name="Rectangle 31"/>
          <p:cNvSpPr>
            <a:spLocks noGrp="1" noChangeArrowheads="1"/>
          </p:cNvSpPr>
          <p:nvPr>
            <p:ph type="title"/>
          </p:nvPr>
        </p:nvSpPr>
        <p:spPr bwMode="auto">
          <a:xfrm>
            <a:off x="2316163" y="261938"/>
            <a:ext cx="5395912" cy="8858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dirty="0" smtClean="0"/>
              <a:t>Click to edit Master title style</a:t>
            </a:r>
          </a:p>
        </p:txBody>
      </p:sp>
      <p:sp>
        <p:nvSpPr>
          <p:cNvPr id="383009" name="Rectangle 33"/>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SzTx/>
              <a:buFontTx/>
              <a:buNone/>
              <a:defRPr kumimoji="0" sz="1400" i="0">
                <a:latin typeface="Times New Roman" pitchFamily="18" charset="0"/>
              </a:defRPr>
            </a:lvl1pPr>
          </a:lstStyle>
          <a:p>
            <a:pPr>
              <a:defRPr/>
            </a:pPr>
            <a:endParaRPr lang="en-GB"/>
          </a:p>
        </p:txBody>
      </p:sp>
      <p:sp>
        <p:nvSpPr>
          <p:cNvPr id="383010" name="Rectangle 3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buClrTx/>
              <a:buSzTx/>
              <a:buFontTx/>
              <a:buNone/>
              <a:defRPr kumimoji="0" sz="1400" i="0">
                <a:latin typeface="Times New Roman" pitchFamily="18" charset="0"/>
              </a:defRPr>
            </a:lvl1pPr>
          </a:lstStyle>
          <a:p>
            <a:pPr>
              <a:defRPr/>
            </a:pPr>
            <a:endParaRPr lang="en-GB"/>
          </a:p>
        </p:txBody>
      </p:sp>
      <p:sp>
        <p:nvSpPr>
          <p:cNvPr id="383011" name="Rectangle 35"/>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SzTx/>
              <a:buFontTx/>
              <a:buNone/>
              <a:defRPr kumimoji="0" sz="1400" i="0">
                <a:latin typeface="Times New Roman" pitchFamily="18" charset="0"/>
              </a:defRPr>
            </a:lvl1pPr>
          </a:lstStyle>
          <a:p>
            <a:pPr>
              <a:defRPr/>
            </a:pPr>
            <a:fld id="{961AB332-0925-4E31-991F-8AD46B849DAC}" type="slidenum">
              <a:rPr lang="en-GB"/>
              <a:pPr>
                <a:defRPr/>
              </a:pPr>
              <a:t>‹#›</a:t>
            </a:fld>
            <a:endParaRPr lang="en-GB"/>
          </a:p>
        </p:txBody>
      </p:sp>
      <p:pic>
        <p:nvPicPr>
          <p:cNvPr id="10" name="Picture 4" descr="Bristol_Logo"/>
          <p:cNvPicPr>
            <a:picLocks noChangeAspect="1" noChangeArrowheads="1"/>
          </p:cNvPicPr>
          <p:nvPr userDrawn="1"/>
        </p:nvPicPr>
        <p:blipFill>
          <a:blip r:embed="rId15" cstate="print"/>
          <a:srcRect/>
          <a:stretch>
            <a:fillRect/>
          </a:stretch>
        </p:blipFill>
        <p:spPr bwMode="auto">
          <a:xfrm>
            <a:off x="110853" y="6143462"/>
            <a:ext cx="1652835" cy="518605"/>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715" r:id="rId12"/>
    <p:sldLayoutId id="2147483716" r:id="rId13"/>
  </p:sldLayoutIdLst>
  <p:timing>
    <p:tnLst>
      <p:par>
        <p:cTn id="1" dur="indefinite" restart="never" nodeType="tmRoot"/>
      </p:par>
    </p:tnLst>
  </p:timing>
  <p:txStyles>
    <p:titleStyle>
      <a:lvl1pPr algn="ctr" rtl="0" eaLnBrk="0" fontAlgn="base" hangingPunct="0">
        <a:spcBef>
          <a:spcPct val="0"/>
        </a:spcBef>
        <a:spcAft>
          <a:spcPct val="0"/>
        </a:spcAft>
        <a:defRPr kumimoji="1" sz="3600">
          <a:solidFill>
            <a:srgbClr val="000000"/>
          </a:solidFill>
          <a:latin typeface="Calibri" panose="020F0502020204030204" pitchFamily="34" charset="0"/>
          <a:ea typeface="+mj-ea"/>
          <a:cs typeface="+mj-cs"/>
        </a:defRPr>
      </a:lvl1pPr>
      <a:lvl2pPr algn="ctr" rtl="0" eaLnBrk="0" fontAlgn="base" hangingPunct="0">
        <a:spcBef>
          <a:spcPct val="0"/>
        </a:spcBef>
        <a:spcAft>
          <a:spcPct val="0"/>
        </a:spcAft>
        <a:defRPr kumimoji="1" sz="3600">
          <a:solidFill>
            <a:srgbClr val="000000"/>
          </a:solidFill>
          <a:latin typeface="Arial" charset="0"/>
        </a:defRPr>
      </a:lvl2pPr>
      <a:lvl3pPr algn="ctr" rtl="0" eaLnBrk="0" fontAlgn="base" hangingPunct="0">
        <a:spcBef>
          <a:spcPct val="0"/>
        </a:spcBef>
        <a:spcAft>
          <a:spcPct val="0"/>
        </a:spcAft>
        <a:defRPr kumimoji="1" sz="3600">
          <a:solidFill>
            <a:srgbClr val="000000"/>
          </a:solidFill>
          <a:latin typeface="Arial" charset="0"/>
        </a:defRPr>
      </a:lvl3pPr>
      <a:lvl4pPr algn="ctr" rtl="0" eaLnBrk="0" fontAlgn="base" hangingPunct="0">
        <a:spcBef>
          <a:spcPct val="0"/>
        </a:spcBef>
        <a:spcAft>
          <a:spcPct val="0"/>
        </a:spcAft>
        <a:defRPr kumimoji="1" sz="3600">
          <a:solidFill>
            <a:srgbClr val="000000"/>
          </a:solidFill>
          <a:latin typeface="Arial" charset="0"/>
        </a:defRPr>
      </a:lvl4pPr>
      <a:lvl5pPr algn="ctr" rtl="0" eaLnBrk="0" fontAlgn="base" hangingPunct="0">
        <a:spcBef>
          <a:spcPct val="0"/>
        </a:spcBef>
        <a:spcAft>
          <a:spcPct val="0"/>
        </a:spcAft>
        <a:defRPr kumimoji="1" sz="3600">
          <a:solidFill>
            <a:srgbClr val="000000"/>
          </a:solidFill>
          <a:latin typeface="Arial" charset="0"/>
        </a:defRPr>
      </a:lvl5pPr>
      <a:lvl6pPr marL="457200" algn="ctr" rtl="0" eaLnBrk="0" fontAlgn="base" hangingPunct="0">
        <a:spcBef>
          <a:spcPct val="0"/>
        </a:spcBef>
        <a:spcAft>
          <a:spcPct val="0"/>
        </a:spcAft>
        <a:defRPr kumimoji="1" sz="3600">
          <a:solidFill>
            <a:srgbClr val="000000"/>
          </a:solidFill>
          <a:latin typeface="Arial" charset="0"/>
        </a:defRPr>
      </a:lvl6pPr>
      <a:lvl7pPr marL="914400" algn="ctr" rtl="0" eaLnBrk="0" fontAlgn="base" hangingPunct="0">
        <a:spcBef>
          <a:spcPct val="0"/>
        </a:spcBef>
        <a:spcAft>
          <a:spcPct val="0"/>
        </a:spcAft>
        <a:defRPr kumimoji="1" sz="3600">
          <a:solidFill>
            <a:srgbClr val="000000"/>
          </a:solidFill>
          <a:latin typeface="Arial" charset="0"/>
        </a:defRPr>
      </a:lvl7pPr>
      <a:lvl8pPr marL="1371600" algn="ctr" rtl="0" eaLnBrk="0" fontAlgn="base" hangingPunct="0">
        <a:spcBef>
          <a:spcPct val="0"/>
        </a:spcBef>
        <a:spcAft>
          <a:spcPct val="0"/>
        </a:spcAft>
        <a:defRPr kumimoji="1" sz="3600">
          <a:solidFill>
            <a:srgbClr val="000000"/>
          </a:solidFill>
          <a:latin typeface="Arial" charset="0"/>
        </a:defRPr>
      </a:lvl8pPr>
      <a:lvl9pPr marL="1828800" algn="ctr" rtl="0" eaLnBrk="0" fontAlgn="base" hangingPunct="0">
        <a:spcBef>
          <a:spcPct val="0"/>
        </a:spcBef>
        <a:spcAft>
          <a:spcPct val="0"/>
        </a:spcAft>
        <a:defRPr kumimoji="1" sz="3600">
          <a:solidFill>
            <a:srgbClr val="000000"/>
          </a:solidFill>
          <a:latin typeface="Arial" charset="0"/>
        </a:defRPr>
      </a:lvl9pPr>
    </p:titleStyle>
    <p:bodyStyle>
      <a:lvl1pPr marL="342900" indent="-342900" algn="l" rtl="0" eaLnBrk="0" fontAlgn="base" hangingPunct="0">
        <a:spcBef>
          <a:spcPct val="20000"/>
        </a:spcBef>
        <a:spcAft>
          <a:spcPct val="0"/>
        </a:spcAft>
        <a:buClr>
          <a:srgbClr val="000000"/>
        </a:buClr>
        <a:buSzPct val="90000"/>
        <a:buFont typeface="Wingdings" pitchFamily="2" charset="2"/>
        <a:buChar char="§"/>
        <a:defRPr kumimoji="1" sz="3200">
          <a:solidFill>
            <a:srgbClr val="000000"/>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000000"/>
        </a:buClr>
        <a:buSzPct val="90000"/>
        <a:buFont typeface="Wingdings" pitchFamily="2" charset="2"/>
        <a:buChar char="l"/>
        <a:defRPr kumimoji="1" sz="2800">
          <a:solidFill>
            <a:srgbClr val="000000"/>
          </a:solidFill>
          <a:latin typeface="Calibri" panose="020F0502020204030204" pitchFamily="34" charset="0"/>
        </a:defRPr>
      </a:lvl2pPr>
      <a:lvl3pPr marL="1143000" indent="-228600" algn="l" rtl="0" eaLnBrk="0" fontAlgn="base" hangingPunct="0">
        <a:spcBef>
          <a:spcPct val="20000"/>
        </a:spcBef>
        <a:spcAft>
          <a:spcPct val="0"/>
        </a:spcAft>
        <a:buClr>
          <a:srgbClr val="000000"/>
        </a:buClr>
        <a:buSzPct val="90000"/>
        <a:buFont typeface="Wingdings" pitchFamily="2" charset="2"/>
        <a:buChar char="l"/>
        <a:defRPr kumimoji="1" sz="2400">
          <a:solidFill>
            <a:srgbClr val="000000"/>
          </a:solidFill>
          <a:latin typeface="Calibri" panose="020F0502020204030204" pitchFamily="34" charset="0"/>
        </a:defRPr>
      </a:lvl3pPr>
      <a:lvl4pPr marL="16002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Calibri" panose="020F0502020204030204" pitchFamily="34" charset="0"/>
        </a:defRPr>
      </a:lvl4pPr>
      <a:lvl5pPr marL="20574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Calibri" panose="020F0502020204030204" pitchFamily="34" charset="0"/>
        </a:defRPr>
      </a:lvl5pPr>
      <a:lvl6pPr marL="25146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6pPr>
      <a:lvl7pPr marL="29718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7pPr>
      <a:lvl8pPr marL="34290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8pPr>
      <a:lvl9pPr marL="38862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solidFill>
                  <a:srgbClr val="000000"/>
                </a:solidFill>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solidFill>
                  <a:srgbClr val="000000"/>
                </a:solidFill>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solidFill>
                  <a:srgbClr val="000000"/>
                </a:solidFill>
                <a:latin typeface="Arial" charset="0"/>
              </a:defRPr>
            </a:lvl1pPr>
          </a:lstStyle>
          <a:p>
            <a:pPr>
              <a:defRPr/>
            </a:pPr>
            <a:fld id="{330931AB-FFA0-4F98-84B9-2DA4A12783B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4.wmf"/><Relationship Id="rId4" Type="http://schemas.openxmlformats.org/officeDocument/2006/relationships/oleObject" Target="../embeddings/oleObject1.bin"/></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50.gif"/></Relationships>
</file>

<file path=ppt/slides/_rels/slide4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5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69.jpeg"/></Relationships>
</file>

<file path=ppt/slides/_rels/slide6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8" y="0"/>
            <a:ext cx="9171134" cy="5894773"/>
          </a:xfrm>
          <a:prstGeom prst="rect">
            <a:avLst/>
          </a:prstGeom>
        </p:spPr>
      </p:pic>
      <p:sp>
        <p:nvSpPr>
          <p:cNvPr id="2" name="Rectangle 1"/>
          <p:cNvSpPr/>
          <p:nvPr/>
        </p:nvSpPr>
        <p:spPr>
          <a:xfrm>
            <a:off x="1826896" y="4633625"/>
            <a:ext cx="5554341" cy="1169551"/>
          </a:xfrm>
          <a:prstGeom prst="rect">
            <a:avLst/>
          </a:prstGeom>
        </p:spPr>
        <p:txBody>
          <a:bodyPr wrap="none">
            <a:spAutoFit/>
          </a:bodyPr>
          <a:lstStyle/>
          <a:p>
            <a:pPr algn="ctr">
              <a:spcBef>
                <a:spcPts val="0"/>
              </a:spcBef>
              <a:buNone/>
            </a:pPr>
            <a:r>
              <a:rPr lang="en-US" sz="3500" b="1" i="0" dirty="0" smtClean="0">
                <a:latin typeface="Calibri" panose="020F0502020204030204" pitchFamily="34" charset="0"/>
              </a:rPr>
              <a:t>Drivers and feedbacks in the </a:t>
            </a:r>
          </a:p>
          <a:p>
            <a:pPr algn="ctr">
              <a:spcBef>
                <a:spcPts val="0"/>
              </a:spcBef>
              <a:buNone/>
            </a:pPr>
            <a:r>
              <a:rPr lang="en-US" sz="3500" b="1" i="0" dirty="0" smtClean="0">
                <a:latin typeface="Calibri" panose="020F0502020204030204" pitchFamily="34" charset="0"/>
              </a:rPr>
              <a:t>climate system</a:t>
            </a:r>
            <a:endParaRPr lang="en-ZA" sz="3500" b="1" i="0" dirty="0">
              <a:latin typeface="Calibri" panose="020F0502020204030204" pitchFamily="34" charset="0"/>
            </a:endParaRPr>
          </a:p>
        </p:txBody>
      </p:sp>
      <p:sp>
        <p:nvSpPr>
          <p:cNvPr id="5" name="Rectangle 3"/>
          <p:cNvSpPr>
            <a:spLocks noGrp="1" noChangeArrowheads="1"/>
          </p:cNvSpPr>
          <p:nvPr>
            <p:ph type="ctrTitle"/>
          </p:nvPr>
        </p:nvSpPr>
        <p:spPr>
          <a:xfrm>
            <a:off x="885435" y="5734275"/>
            <a:ext cx="8132440" cy="1008111"/>
          </a:xfrm>
        </p:spPr>
        <p:txBody>
          <a:bodyPr/>
          <a:lstStyle/>
          <a:p>
            <a:pPr algn="r" eaLnBrk="1" hangingPunct="1"/>
            <a:r>
              <a:rPr lang="en-US" sz="2800" b="1" dirty="0">
                <a:latin typeface="Calibri" panose="020F0502020204030204" pitchFamily="34" charset="0"/>
              </a:rPr>
              <a:t>GEOGM1405</a:t>
            </a:r>
            <a:r>
              <a:rPr lang="en-US" sz="4000" b="1" dirty="0">
                <a:latin typeface="Calibri" panose="020F0502020204030204" pitchFamily="34" charset="0"/>
              </a:rPr>
              <a:t> </a:t>
            </a:r>
            <a:r>
              <a:rPr lang="en-US" sz="4000" b="1" dirty="0" smtClean="0">
                <a:latin typeface="Calibri" panose="020F0502020204030204" pitchFamily="34" charset="0"/>
              </a:rPr>
              <a:t/>
            </a:r>
            <a:br>
              <a:rPr lang="en-US" sz="4000" b="1" dirty="0" smtClean="0">
                <a:latin typeface="Calibri" panose="020F0502020204030204" pitchFamily="34" charset="0"/>
              </a:rPr>
            </a:br>
            <a:r>
              <a:rPr lang="en-US" sz="2000" b="1" dirty="0" smtClean="0">
                <a:latin typeface="Calibri" panose="020F0502020204030204" pitchFamily="34" charset="0"/>
              </a:rPr>
              <a:t>Climate </a:t>
            </a:r>
            <a:r>
              <a:rPr lang="en-US" sz="2000" b="1" dirty="0">
                <a:latin typeface="Calibri" panose="020F0502020204030204" pitchFamily="34" charset="0"/>
              </a:rPr>
              <a:t>Change: Science and Impacts</a:t>
            </a:r>
            <a:endParaRPr lang="en-GB" sz="2000" b="1" dirty="0" smtClean="0">
              <a:latin typeface="Calibri" panose="020F0502020204030204" pitchFamily="34" charset="0"/>
            </a:endParaRPr>
          </a:p>
        </p:txBody>
      </p:sp>
      <p:sp>
        <p:nvSpPr>
          <p:cNvPr id="4" name="Rectangle 3"/>
          <p:cNvSpPr/>
          <p:nvPr/>
        </p:nvSpPr>
        <p:spPr>
          <a:xfrm>
            <a:off x="3599625" y="2330132"/>
            <a:ext cx="2008884" cy="784830"/>
          </a:xfrm>
          <a:prstGeom prst="rect">
            <a:avLst/>
          </a:prstGeom>
        </p:spPr>
        <p:txBody>
          <a:bodyPr wrap="none">
            <a:spAutoFit/>
          </a:bodyPr>
          <a:lstStyle/>
          <a:p>
            <a:pPr algn="ctr">
              <a:buNone/>
            </a:pPr>
            <a:r>
              <a:rPr lang="en-US" sz="4500" b="1" i="0" dirty="0" smtClean="0">
                <a:latin typeface="Calibri" panose="020F0502020204030204" pitchFamily="34" charset="0"/>
              </a:rPr>
              <a:t>WEEK 2</a:t>
            </a:r>
            <a:endParaRPr lang="en-ZA" sz="4500" b="1" i="0" dirty="0">
              <a:latin typeface="Calibri" panose="020F0502020204030204" pitchFamily="34" charset="0"/>
            </a:endParaRPr>
          </a:p>
        </p:txBody>
      </p:sp>
      <p:cxnSp>
        <p:nvCxnSpPr>
          <p:cNvPr id="11" name="Straight Connector 10"/>
          <p:cNvCxnSpPr/>
          <p:nvPr/>
        </p:nvCxnSpPr>
        <p:spPr>
          <a:xfrm>
            <a:off x="-18256" y="5904248"/>
            <a:ext cx="9180512" cy="0"/>
          </a:xfrm>
          <a:prstGeom prst="line">
            <a:avLst/>
          </a:prstGeom>
          <a:ln w="50800">
            <a:solidFill>
              <a:srgbClr val="A2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80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1995" y="1845992"/>
            <a:ext cx="6319814" cy="4698404"/>
          </a:xfrm>
          <a:prstGeom prst="rect">
            <a:avLst/>
          </a:prstGeom>
        </p:spPr>
      </p:pic>
      <p:sp>
        <p:nvSpPr>
          <p:cNvPr id="2" name="Rectangle 1"/>
          <p:cNvSpPr/>
          <p:nvPr/>
        </p:nvSpPr>
        <p:spPr bwMode="auto">
          <a:xfrm>
            <a:off x="2837792" y="2600328"/>
            <a:ext cx="3816900" cy="525173"/>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
                <a:schemeClr val="accent1"/>
              </a:buClr>
              <a:buSzPct val="75000"/>
              <a:buFont typeface="Monotype Sorts" pitchFamily="2" charset="2"/>
              <a:buChar char="b"/>
              <a:tabLst/>
            </a:pPr>
            <a:endParaRPr kumimoji="1" lang="en-ZA" sz="2800" b="0" i="1" u="none" strike="noStrike" cap="none" normalizeH="0" baseline="0" smtClean="0">
              <a:ln>
                <a:noFill/>
              </a:ln>
              <a:solidFill>
                <a:schemeClr val="tx1"/>
              </a:solidFill>
              <a:effectLst/>
              <a:latin typeface="Impact" pitchFamily="34" charset="0"/>
            </a:endParaRPr>
          </a:p>
        </p:txBody>
      </p:sp>
      <p:pic>
        <p:nvPicPr>
          <p:cNvPr id="3" name="Picture 5"/>
          <p:cNvPicPr>
            <a:picLocks noChangeAspect="1" noChangeArrowheads="1"/>
          </p:cNvPicPr>
          <p:nvPr/>
        </p:nvPicPr>
        <p:blipFill>
          <a:blip r:embed="rId3" cstate="print"/>
          <a:srcRect/>
          <a:stretch>
            <a:fillRect/>
          </a:stretch>
        </p:blipFill>
        <p:spPr bwMode="auto">
          <a:xfrm>
            <a:off x="329527" y="314234"/>
            <a:ext cx="2098362" cy="1412752"/>
          </a:xfrm>
          <a:prstGeom prst="rect">
            <a:avLst/>
          </a:prstGeom>
          <a:noFill/>
          <a:ln w="9525">
            <a:noFill/>
            <a:miter lim="800000"/>
            <a:headEnd/>
            <a:tailEnd/>
          </a:ln>
        </p:spPr>
      </p:pic>
      <p:sp>
        <p:nvSpPr>
          <p:cNvPr id="5" name="Rectangle 3"/>
          <p:cNvSpPr txBox="1">
            <a:spLocks noChangeArrowheads="1"/>
          </p:cNvSpPr>
          <p:nvPr/>
        </p:nvSpPr>
        <p:spPr>
          <a:xfrm>
            <a:off x="2427889" y="440358"/>
            <a:ext cx="6584730" cy="2811268"/>
          </a:xfrm>
          <a:prstGeom prst="rect">
            <a:avLst/>
          </a:prstGeom>
        </p:spPr>
        <p:txBody>
          <a:bodyPr/>
          <a:lstStyle>
            <a:lvl1pPr marL="342900" indent="-342900" algn="l" rtl="0" eaLnBrk="0" fontAlgn="base" hangingPunct="0">
              <a:spcBef>
                <a:spcPct val="20000"/>
              </a:spcBef>
              <a:spcAft>
                <a:spcPct val="0"/>
              </a:spcAft>
              <a:buClr>
                <a:srgbClr val="000000"/>
              </a:buClr>
              <a:buSzPct val="90000"/>
              <a:buFont typeface="Wingdings" pitchFamily="2" charset="2"/>
              <a:buChar char="§"/>
              <a:defRPr kumimoji="1" sz="3200">
                <a:solidFill>
                  <a:srgbClr val="000000"/>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000000"/>
              </a:buClr>
              <a:buSzPct val="90000"/>
              <a:buFont typeface="Wingdings" pitchFamily="2" charset="2"/>
              <a:buChar char="l"/>
              <a:defRPr kumimoji="1" sz="2800">
                <a:solidFill>
                  <a:srgbClr val="000000"/>
                </a:solidFill>
                <a:latin typeface="Calibri" panose="020F0502020204030204" pitchFamily="34" charset="0"/>
              </a:defRPr>
            </a:lvl2pPr>
            <a:lvl3pPr marL="1143000" indent="-228600" algn="l" rtl="0" eaLnBrk="0" fontAlgn="base" hangingPunct="0">
              <a:spcBef>
                <a:spcPct val="20000"/>
              </a:spcBef>
              <a:spcAft>
                <a:spcPct val="0"/>
              </a:spcAft>
              <a:buClr>
                <a:srgbClr val="000000"/>
              </a:buClr>
              <a:buSzPct val="90000"/>
              <a:buFont typeface="Wingdings" pitchFamily="2" charset="2"/>
              <a:buChar char="l"/>
              <a:defRPr kumimoji="1" sz="2400">
                <a:solidFill>
                  <a:srgbClr val="000000"/>
                </a:solidFill>
                <a:latin typeface="Calibri" panose="020F0502020204030204" pitchFamily="34" charset="0"/>
              </a:defRPr>
            </a:lvl3pPr>
            <a:lvl4pPr marL="16002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Calibri" panose="020F0502020204030204" pitchFamily="34" charset="0"/>
              </a:defRPr>
            </a:lvl4pPr>
            <a:lvl5pPr marL="20574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Calibri" panose="020F0502020204030204" pitchFamily="34" charset="0"/>
              </a:defRPr>
            </a:lvl5pPr>
            <a:lvl6pPr marL="25146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6pPr>
            <a:lvl7pPr marL="29718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7pPr>
            <a:lvl8pPr marL="34290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8pPr>
            <a:lvl9pPr marL="38862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9pPr>
          </a:lstStyle>
          <a:p>
            <a:pPr eaLnBrk="1" hangingPunct="1">
              <a:lnSpc>
                <a:spcPct val="90000"/>
              </a:lnSpc>
              <a:buFontTx/>
              <a:buNone/>
            </a:pPr>
            <a:r>
              <a:rPr lang="en-GB" sz="2400" i="0" kern="0" dirty="0" smtClean="0"/>
              <a:t>	</a:t>
            </a:r>
            <a:r>
              <a:rPr lang="en-GB" sz="2400" b="1" i="0" kern="0" dirty="0" smtClean="0"/>
              <a:t>1958</a:t>
            </a:r>
            <a:r>
              <a:rPr lang="en-GB" sz="2400" i="0" kern="0" dirty="0" smtClean="0"/>
              <a:t>: Charles Keeling makes the first direct measurement of atmospheric CO2, on Mauna Loa, Hawaii (316 parts per million). </a:t>
            </a:r>
          </a:p>
          <a:p>
            <a:pPr eaLnBrk="1" hangingPunct="1">
              <a:lnSpc>
                <a:spcPct val="90000"/>
              </a:lnSpc>
              <a:buFontTx/>
              <a:buNone/>
            </a:pPr>
            <a:endParaRPr lang="en-GB" sz="2400" i="0" kern="0" dirty="0" smtClean="0"/>
          </a:p>
        </p:txBody>
      </p:sp>
    </p:spTree>
    <p:extLst>
      <p:ext uri="{BB962C8B-B14F-4D97-AF65-F5344CB8AC3E}">
        <p14:creationId xmlns:p14="http://schemas.microsoft.com/office/powerpoint/2010/main" val="2645892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52" y="609398"/>
            <a:ext cx="4171416" cy="4473042"/>
          </a:xfrm>
          <a:prstGeom prst="rect">
            <a:avLst/>
          </a:prstGeom>
          <a:ln>
            <a:solidFill>
              <a:schemeClr val="tx1"/>
            </a:solidFill>
          </a:ln>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9640" y="2253087"/>
            <a:ext cx="5104804" cy="3664803"/>
          </a:xfrm>
          <a:prstGeom prst="rect">
            <a:avLst/>
          </a:prstGeom>
          <a:ln>
            <a:solidFill>
              <a:schemeClr val="tx1"/>
            </a:solidFill>
          </a:ln>
        </p:spPr>
      </p:pic>
    </p:spTree>
    <p:extLst>
      <p:ext uri="{BB962C8B-B14F-4D97-AF65-F5344CB8AC3E}">
        <p14:creationId xmlns:p14="http://schemas.microsoft.com/office/powerpoint/2010/main" val="4188216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3863" y="0"/>
            <a:ext cx="6812017" cy="6224890"/>
          </a:xfrm>
          <a:prstGeom prst="rect">
            <a:avLst/>
          </a:prstGeom>
        </p:spPr>
      </p:pic>
    </p:spTree>
    <p:extLst>
      <p:ext uri="{BB962C8B-B14F-4D97-AF65-F5344CB8AC3E}">
        <p14:creationId xmlns:p14="http://schemas.microsoft.com/office/powerpoint/2010/main" val="23719704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ChangeArrowheads="1"/>
          </p:cNvSpPr>
          <p:nvPr/>
        </p:nvSpPr>
        <p:spPr bwMode="auto">
          <a:xfrm>
            <a:off x="313509" y="226385"/>
            <a:ext cx="7194480" cy="1752600"/>
          </a:xfrm>
          <a:prstGeom prst="rect">
            <a:avLst/>
          </a:prstGeom>
          <a:noFill/>
          <a:ln w="9525">
            <a:noFill/>
            <a:miter lim="800000"/>
            <a:headEnd/>
            <a:tailEnd/>
          </a:ln>
        </p:spPr>
        <p:txBody>
          <a:bodyPr/>
          <a:lstStyle/>
          <a:p>
            <a:pPr>
              <a:buClr>
                <a:srgbClr val="000000"/>
              </a:buClr>
              <a:buSzPct val="90000"/>
              <a:buFont typeface="Wingdings" pitchFamily="2" charset="2"/>
              <a:buNone/>
            </a:pPr>
            <a:r>
              <a:rPr lang="en-GB" sz="3500" b="1" i="0" dirty="0">
                <a:solidFill>
                  <a:srgbClr val="000000"/>
                </a:solidFill>
                <a:latin typeface="Calibri" panose="020F0502020204030204" pitchFamily="34" charset="0"/>
              </a:rPr>
              <a:t>How is our atmosphere changing?</a:t>
            </a:r>
          </a:p>
        </p:txBody>
      </p:sp>
      <p:sp>
        <p:nvSpPr>
          <p:cNvPr id="2" name="TextBox 1"/>
          <p:cNvSpPr txBox="1"/>
          <p:nvPr/>
        </p:nvSpPr>
        <p:spPr>
          <a:xfrm>
            <a:off x="1628969" y="3142594"/>
            <a:ext cx="5446429" cy="523220"/>
          </a:xfrm>
          <a:prstGeom prst="rect">
            <a:avLst/>
          </a:prstGeom>
          <a:noFill/>
        </p:spPr>
        <p:txBody>
          <a:bodyPr wrap="square" rtlCol="0">
            <a:spAutoFit/>
          </a:bodyPr>
          <a:lstStyle/>
          <a:p>
            <a:pPr algn="ctr">
              <a:buNone/>
            </a:pPr>
            <a:r>
              <a:rPr lang="en-US" b="1" i="0" dirty="0" smtClean="0">
                <a:solidFill>
                  <a:schemeClr val="bg2"/>
                </a:solidFill>
                <a:latin typeface="Calibri" panose="020F0502020204030204" pitchFamily="34" charset="0"/>
              </a:rPr>
              <a:t>Video clip</a:t>
            </a:r>
            <a:endParaRPr lang="en-ZA" b="1" i="0" dirty="0">
              <a:solidFill>
                <a:schemeClr val="bg2"/>
              </a:solidFill>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43076" y="1376552"/>
            <a:ext cx="8515349" cy="4176712"/>
          </a:xfrm>
        </p:spPr>
        <p:txBody>
          <a:bodyPr/>
          <a:lstStyle/>
          <a:p>
            <a:pPr marL="0" indent="0">
              <a:buNone/>
            </a:pPr>
            <a:r>
              <a:rPr lang="en-US" sz="2100" dirty="0">
                <a:latin typeface="Calibri" panose="020F0502020204030204" pitchFamily="34" charset="0"/>
              </a:rPr>
              <a:t>The atmospheric concentrations of carbon dioxide, methane, and nitrous oxide </a:t>
            </a:r>
            <a:r>
              <a:rPr lang="en-US" sz="2100" dirty="0" smtClean="0">
                <a:latin typeface="Calibri" panose="020F0502020204030204" pitchFamily="34" charset="0"/>
              </a:rPr>
              <a:t>have increased </a:t>
            </a:r>
            <a:r>
              <a:rPr lang="en-US" sz="2100" dirty="0">
                <a:latin typeface="Calibri" panose="020F0502020204030204" pitchFamily="34" charset="0"/>
              </a:rPr>
              <a:t>to levels unprecedented in at least the last 800,000 years. </a:t>
            </a:r>
            <a:endParaRPr lang="en-US" sz="2100" dirty="0" smtClean="0">
              <a:latin typeface="Calibri" panose="020F0502020204030204" pitchFamily="34" charset="0"/>
            </a:endParaRPr>
          </a:p>
          <a:p>
            <a:pPr marL="0" indent="0">
              <a:buNone/>
            </a:pPr>
            <a:endParaRPr lang="en-US" sz="2100" dirty="0"/>
          </a:p>
          <a:p>
            <a:pPr marL="0" indent="0">
              <a:buNone/>
            </a:pPr>
            <a:r>
              <a:rPr lang="en-US" sz="2100" dirty="0" smtClean="0">
                <a:latin typeface="Calibri" panose="020F0502020204030204" pitchFamily="34" charset="0"/>
              </a:rPr>
              <a:t>Carbon dioxide concentrations </a:t>
            </a:r>
            <a:r>
              <a:rPr lang="en-US" sz="2100" dirty="0">
                <a:latin typeface="Calibri" panose="020F0502020204030204" pitchFamily="34" charset="0"/>
              </a:rPr>
              <a:t>have increased by 40% since pre-industrial times, primarily from fossil </a:t>
            </a:r>
            <a:r>
              <a:rPr lang="en-US" sz="2100" dirty="0" smtClean="0">
                <a:latin typeface="Calibri" panose="020F0502020204030204" pitchFamily="34" charset="0"/>
              </a:rPr>
              <a:t>fuel emissions </a:t>
            </a:r>
            <a:r>
              <a:rPr lang="en-US" sz="2100" dirty="0">
                <a:latin typeface="Calibri" panose="020F0502020204030204" pitchFamily="34" charset="0"/>
              </a:rPr>
              <a:t>and secondarily from net land use change emissions. </a:t>
            </a:r>
            <a:endParaRPr lang="en-US" sz="2100" dirty="0" smtClean="0">
              <a:latin typeface="Calibri" panose="020F0502020204030204" pitchFamily="34" charset="0"/>
            </a:endParaRPr>
          </a:p>
          <a:p>
            <a:pPr marL="0" indent="0">
              <a:buNone/>
            </a:pPr>
            <a:endParaRPr lang="en-US" sz="2100" dirty="0"/>
          </a:p>
          <a:p>
            <a:pPr marL="0" indent="0">
              <a:buNone/>
            </a:pPr>
            <a:r>
              <a:rPr lang="en-US" sz="2100" dirty="0" smtClean="0">
                <a:latin typeface="Calibri" panose="020F0502020204030204" pitchFamily="34" charset="0"/>
              </a:rPr>
              <a:t>The </a:t>
            </a:r>
            <a:r>
              <a:rPr lang="en-US" sz="2100" dirty="0">
                <a:latin typeface="Calibri" panose="020F0502020204030204" pitchFamily="34" charset="0"/>
              </a:rPr>
              <a:t>ocean has </a:t>
            </a:r>
            <a:r>
              <a:rPr lang="en-US" sz="2100" dirty="0" smtClean="0">
                <a:latin typeface="Calibri" panose="020F0502020204030204" pitchFamily="34" charset="0"/>
              </a:rPr>
              <a:t>absorbed about </a:t>
            </a:r>
            <a:r>
              <a:rPr lang="en-US" sz="2100" dirty="0">
                <a:latin typeface="Calibri" panose="020F0502020204030204" pitchFamily="34" charset="0"/>
              </a:rPr>
              <a:t>30% of the emitted anthropogenic carbon dioxide, causing ocean </a:t>
            </a:r>
            <a:r>
              <a:rPr lang="en-US" sz="2100" dirty="0" smtClean="0">
                <a:latin typeface="Calibri" panose="020F0502020204030204" pitchFamily="34" charset="0"/>
              </a:rPr>
              <a:t>acidification. </a:t>
            </a:r>
            <a:endParaRPr lang="en-US" sz="2100" dirty="0">
              <a:latin typeface="Calibri" panose="020F0502020204030204" pitchFamily="34" charset="0"/>
            </a:endParaRPr>
          </a:p>
          <a:p>
            <a:pPr marL="0" indent="0">
              <a:buNone/>
            </a:pPr>
            <a:endParaRPr lang="en-US" sz="2200" dirty="0" smtClean="0">
              <a:latin typeface="Calibri" panose="020F0502020204030204" pitchFamily="34" charset="0"/>
            </a:endParaRPr>
          </a:p>
          <a:p>
            <a:pPr marL="0" indent="0">
              <a:buNone/>
            </a:pPr>
            <a:endParaRPr lang="en-US" sz="2200" dirty="0">
              <a:latin typeface="Calibri" panose="020F0502020204030204" pitchFamily="34" charset="0"/>
            </a:endParaRPr>
          </a:p>
          <a:p>
            <a:pPr marL="0" indent="0">
              <a:buNone/>
            </a:pPr>
            <a:endParaRPr lang="en-US" sz="2200" dirty="0">
              <a:latin typeface="Calibri" panose="020F0502020204030204" pitchFamily="34" charset="0"/>
            </a:endParaRPr>
          </a:p>
          <a:p>
            <a:endParaRPr lang="en-ZA" dirty="0"/>
          </a:p>
        </p:txBody>
      </p:sp>
    </p:spTree>
    <p:extLst>
      <p:ext uri="{BB962C8B-B14F-4D97-AF65-F5344CB8AC3E}">
        <p14:creationId xmlns:p14="http://schemas.microsoft.com/office/powerpoint/2010/main" val="16338583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bwMode="auto">
          <a:xfrm>
            <a:off x="320566" y="1188901"/>
            <a:ext cx="8210550" cy="706437"/>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buClrTx/>
              <a:buSzTx/>
              <a:buFontTx/>
              <a:buNone/>
              <a:defRPr kumimoji="0" sz="1400" i="0" kern="1200">
                <a:solidFill>
                  <a:schemeClr val="tx1"/>
                </a:solidFill>
                <a:latin typeface="Times New Roman" pitchFamily="18" charset="0"/>
                <a:ea typeface="+mn-ea"/>
                <a:cs typeface="+mn-cs"/>
              </a:defRPr>
            </a:lvl1pPr>
            <a:lvl2pPr marL="4572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2pPr>
            <a:lvl3pPr marL="9144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3pPr>
            <a:lvl4pPr marL="13716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4pPr>
            <a:lvl5pPr marL="18288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5pPr>
            <a:lvl6pPr marL="2286000" algn="l" defTabSz="914400" rtl="0" eaLnBrk="1" latinLnBrk="0" hangingPunct="1">
              <a:defRPr kumimoji="1" sz="2800" i="1" kern="1200">
                <a:solidFill>
                  <a:schemeClr val="tx1"/>
                </a:solidFill>
                <a:latin typeface="Impact" pitchFamily="34" charset="0"/>
                <a:ea typeface="+mn-ea"/>
                <a:cs typeface="+mn-cs"/>
              </a:defRPr>
            </a:lvl6pPr>
            <a:lvl7pPr marL="2743200" algn="l" defTabSz="914400" rtl="0" eaLnBrk="1" latinLnBrk="0" hangingPunct="1">
              <a:defRPr kumimoji="1" sz="2800" i="1" kern="1200">
                <a:solidFill>
                  <a:schemeClr val="tx1"/>
                </a:solidFill>
                <a:latin typeface="Impact" pitchFamily="34" charset="0"/>
                <a:ea typeface="+mn-ea"/>
                <a:cs typeface="+mn-cs"/>
              </a:defRPr>
            </a:lvl7pPr>
            <a:lvl8pPr marL="3200400" algn="l" defTabSz="914400" rtl="0" eaLnBrk="1" latinLnBrk="0" hangingPunct="1">
              <a:defRPr kumimoji="1" sz="2800" i="1" kern="1200">
                <a:solidFill>
                  <a:schemeClr val="tx1"/>
                </a:solidFill>
                <a:latin typeface="Impact" pitchFamily="34" charset="0"/>
                <a:ea typeface="+mn-ea"/>
                <a:cs typeface="+mn-cs"/>
              </a:defRPr>
            </a:lvl8pPr>
            <a:lvl9pPr marL="3657600" algn="l" defTabSz="914400" rtl="0" eaLnBrk="1" latinLnBrk="0" hangingPunct="1">
              <a:defRPr kumimoji="1" sz="2800" i="1" kern="1200">
                <a:solidFill>
                  <a:schemeClr val="tx1"/>
                </a:solidFill>
                <a:latin typeface="Impact" pitchFamily="34" charset="0"/>
                <a:ea typeface="+mn-ea"/>
                <a:cs typeface="+mn-cs"/>
              </a:defRPr>
            </a:lvl9pPr>
          </a:lstStyle>
          <a:p>
            <a:r>
              <a:rPr lang="en-GB" sz="1800" dirty="0" smtClean="0">
                <a:solidFill>
                  <a:schemeClr val="bg2"/>
                </a:solidFill>
                <a:latin typeface="Calibri" panose="020F0502020204030204" pitchFamily="34" charset="0"/>
                <a:ea typeface="ＭＳ Ｐゴシック" pitchFamily="34" charset="-128"/>
                <a:cs typeface="Arial" charset="0"/>
              </a:rPr>
              <a:t>Emissions growth 2000-2011: coal (4.9%/</a:t>
            </a:r>
            <a:r>
              <a:rPr lang="en-GB" sz="1800" dirty="0" err="1" smtClean="0">
                <a:solidFill>
                  <a:schemeClr val="bg2"/>
                </a:solidFill>
                <a:latin typeface="Calibri" panose="020F0502020204030204" pitchFamily="34" charset="0"/>
                <a:ea typeface="ＭＳ Ｐゴシック" pitchFamily="34" charset="-128"/>
                <a:cs typeface="Arial" charset="0"/>
              </a:rPr>
              <a:t>yr</a:t>
            </a:r>
            <a:r>
              <a:rPr lang="en-GB" sz="1800" dirty="0" smtClean="0">
                <a:solidFill>
                  <a:schemeClr val="bg2"/>
                </a:solidFill>
                <a:latin typeface="Calibri" panose="020F0502020204030204" pitchFamily="34" charset="0"/>
                <a:ea typeface="ＭＳ Ｐゴシック" pitchFamily="34" charset="-128"/>
                <a:cs typeface="Arial" charset="0"/>
              </a:rPr>
              <a:t>), oil (1.1%/</a:t>
            </a:r>
            <a:r>
              <a:rPr lang="en-GB" sz="1800" dirty="0" err="1" smtClean="0">
                <a:solidFill>
                  <a:schemeClr val="bg2"/>
                </a:solidFill>
                <a:latin typeface="Calibri" panose="020F0502020204030204" pitchFamily="34" charset="0"/>
                <a:ea typeface="ＭＳ Ｐゴシック" pitchFamily="34" charset="-128"/>
                <a:cs typeface="Arial" charset="0"/>
              </a:rPr>
              <a:t>yr</a:t>
            </a:r>
            <a:r>
              <a:rPr lang="en-GB" sz="1800" dirty="0" smtClean="0">
                <a:solidFill>
                  <a:schemeClr val="bg2"/>
                </a:solidFill>
                <a:latin typeface="Calibri" panose="020F0502020204030204" pitchFamily="34" charset="0"/>
                <a:ea typeface="ＭＳ Ｐゴシック" pitchFamily="34" charset="-128"/>
                <a:cs typeface="Arial" charset="0"/>
              </a:rPr>
              <a:t>), gas (2.7%/</a:t>
            </a:r>
            <a:r>
              <a:rPr lang="en-GB" sz="1800" dirty="0" err="1" smtClean="0">
                <a:solidFill>
                  <a:schemeClr val="bg2"/>
                </a:solidFill>
                <a:latin typeface="Calibri" panose="020F0502020204030204" pitchFamily="34" charset="0"/>
                <a:ea typeface="ＭＳ Ｐゴシック" pitchFamily="34" charset="-128"/>
                <a:cs typeface="Arial" charset="0"/>
              </a:rPr>
              <a:t>yr</a:t>
            </a:r>
            <a:r>
              <a:rPr lang="en-GB" sz="1800" dirty="0" smtClean="0">
                <a:solidFill>
                  <a:schemeClr val="bg2"/>
                </a:solidFill>
                <a:latin typeface="Calibri" panose="020F0502020204030204" pitchFamily="34" charset="0"/>
                <a:ea typeface="ＭＳ Ｐゴシック" pitchFamily="34" charset="-128"/>
                <a:cs typeface="Arial" charset="0"/>
              </a:rPr>
              <a:t>), cement (6.9%/</a:t>
            </a:r>
            <a:r>
              <a:rPr lang="en-GB" sz="1800" dirty="0" err="1" smtClean="0">
                <a:solidFill>
                  <a:schemeClr val="bg2"/>
                </a:solidFill>
                <a:latin typeface="Calibri" panose="020F0502020204030204" pitchFamily="34" charset="0"/>
                <a:ea typeface="ＭＳ Ｐゴシック" pitchFamily="34" charset="-128"/>
                <a:cs typeface="Arial" charset="0"/>
              </a:rPr>
              <a:t>yr</a:t>
            </a:r>
            <a:r>
              <a:rPr lang="en-GB" sz="1800" dirty="0" smtClean="0">
                <a:solidFill>
                  <a:schemeClr val="bg2"/>
                </a:solidFill>
                <a:latin typeface="Calibri" panose="020F0502020204030204" pitchFamily="34" charset="0"/>
                <a:ea typeface="ＭＳ Ｐゴシック" pitchFamily="34" charset="-128"/>
                <a:cs typeface="Arial" charset="0"/>
              </a:rPr>
              <a:t>), flaring (4.3%/</a:t>
            </a:r>
            <a:r>
              <a:rPr lang="en-GB" sz="1800" dirty="0" err="1" smtClean="0">
                <a:solidFill>
                  <a:schemeClr val="bg2"/>
                </a:solidFill>
                <a:latin typeface="Calibri" panose="020F0502020204030204" pitchFamily="34" charset="0"/>
                <a:ea typeface="ＭＳ Ｐゴシック" pitchFamily="34" charset="-128"/>
                <a:cs typeface="Arial" charset="0"/>
              </a:rPr>
              <a:t>yr</a:t>
            </a:r>
            <a:r>
              <a:rPr lang="en-GB" sz="1800" dirty="0" smtClean="0">
                <a:solidFill>
                  <a:schemeClr val="bg2"/>
                </a:solidFill>
                <a:latin typeface="Calibri" panose="020F0502020204030204" pitchFamily="34" charset="0"/>
                <a:ea typeface="ＭＳ Ｐゴシック" pitchFamily="34" charset="-128"/>
                <a:cs typeface="Arial" charset="0"/>
              </a:rPr>
              <a:t>, not shown)</a:t>
            </a:r>
          </a:p>
        </p:txBody>
      </p:sp>
      <p:sp>
        <p:nvSpPr>
          <p:cNvPr id="5" name="Text Placeholder 3"/>
          <p:cNvSpPr txBox="1">
            <a:spLocks/>
          </p:cNvSpPr>
          <p:nvPr/>
        </p:nvSpPr>
        <p:spPr bwMode="auto">
          <a:xfrm>
            <a:off x="6169573" y="6210246"/>
            <a:ext cx="2854543" cy="384284"/>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buClrTx/>
              <a:buSzTx/>
              <a:buFontTx/>
              <a:buNone/>
              <a:defRPr kumimoji="0" sz="1400" i="0" kern="1200">
                <a:solidFill>
                  <a:schemeClr val="tx1"/>
                </a:solidFill>
                <a:latin typeface="Times New Roman" pitchFamily="18" charset="0"/>
                <a:ea typeface="+mn-ea"/>
                <a:cs typeface="+mn-cs"/>
              </a:defRPr>
            </a:lvl1pPr>
            <a:lvl2pPr marL="4572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2pPr>
            <a:lvl3pPr marL="9144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3pPr>
            <a:lvl4pPr marL="13716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4pPr>
            <a:lvl5pPr marL="18288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5pPr>
            <a:lvl6pPr marL="2286000" algn="l" defTabSz="914400" rtl="0" eaLnBrk="1" latinLnBrk="0" hangingPunct="1">
              <a:defRPr kumimoji="1" sz="2800" i="1" kern="1200">
                <a:solidFill>
                  <a:schemeClr val="tx1"/>
                </a:solidFill>
                <a:latin typeface="Impact" pitchFamily="34" charset="0"/>
                <a:ea typeface="+mn-ea"/>
                <a:cs typeface="+mn-cs"/>
              </a:defRPr>
            </a:lvl6pPr>
            <a:lvl7pPr marL="2743200" algn="l" defTabSz="914400" rtl="0" eaLnBrk="1" latinLnBrk="0" hangingPunct="1">
              <a:defRPr kumimoji="1" sz="2800" i="1" kern="1200">
                <a:solidFill>
                  <a:schemeClr val="tx1"/>
                </a:solidFill>
                <a:latin typeface="Impact" pitchFamily="34" charset="0"/>
                <a:ea typeface="+mn-ea"/>
                <a:cs typeface="+mn-cs"/>
              </a:defRPr>
            </a:lvl7pPr>
            <a:lvl8pPr marL="3200400" algn="l" defTabSz="914400" rtl="0" eaLnBrk="1" latinLnBrk="0" hangingPunct="1">
              <a:defRPr kumimoji="1" sz="2800" i="1" kern="1200">
                <a:solidFill>
                  <a:schemeClr val="tx1"/>
                </a:solidFill>
                <a:latin typeface="Impact" pitchFamily="34" charset="0"/>
                <a:ea typeface="+mn-ea"/>
                <a:cs typeface="+mn-cs"/>
              </a:defRPr>
            </a:lvl8pPr>
            <a:lvl9pPr marL="3657600" algn="l" defTabSz="914400" rtl="0" eaLnBrk="1" latinLnBrk="0" hangingPunct="1">
              <a:defRPr kumimoji="1" sz="2800" i="1" kern="1200">
                <a:solidFill>
                  <a:schemeClr val="tx1"/>
                </a:solidFill>
                <a:latin typeface="Impact" pitchFamily="34" charset="0"/>
                <a:ea typeface="+mn-ea"/>
                <a:cs typeface="+mn-cs"/>
              </a:defRPr>
            </a:lvl9pPr>
          </a:lstStyle>
          <a:p>
            <a:r>
              <a:rPr lang="en-GB" b="1" dirty="0">
                <a:solidFill>
                  <a:schemeClr val="bg2"/>
                </a:solidFill>
                <a:latin typeface="Calibri" panose="020F0502020204030204" pitchFamily="34" charset="0"/>
                <a:ea typeface="ＭＳ Ｐゴシック" pitchFamily="34" charset="-128"/>
                <a:cs typeface="Arial" charset="0"/>
              </a:rPr>
              <a:t>Source: </a:t>
            </a:r>
            <a:r>
              <a:rPr lang="en-US" b="1" dirty="0">
                <a:solidFill>
                  <a:schemeClr val="bg2"/>
                </a:solidFill>
                <a:latin typeface="Calibri" panose="020F0502020204030204" pitchFamily="34" charset="0"/>
                <a:ea typeface="ＭＳ Ｐゴシック" pitchFamily="34" charset="-128"/>
                <a:cs typeface="Arial" charset="0"/>
              </a:rPr>
              <a:t>Global Carbon </a:t>
            </a:r>
            <a:r>
              <a:rPr lang="en-US" b="1" dirty="0" smtClean="0">
                <a:solidFill>
                  <a:schemeClr val="bg2"/>
                </a:solidFill>
                <a:latin typeface="Calibri" panose="020F0502020204030204" pitchFamily="34" charset="0"/>
                <a:ea typeface="ＭＳ Ｐゴシック" pitchFamily="34" charset="-128"/>
                <a:cs typeface="Arial" charset="0"/>
              </a:rPr>
              <a:t>Project</a:t>
            </a:r>
            <a:endParaRPr lang="en-GB" b="1" dirty="0">
              <a:solidFill>
                <a:schemeClr val="bg2"/>
              </a:solidFill>
              <a:latin typeface="Calibri" panose="020F0502020204030204" pitchFamily="34" charset="0"/>
              <a:ea typeface="ＭＳ Ｐゴシック" pitchFamily="34" charset="-128"/>
              <a:cs typeface="Arial" charset="0"/>
            </a:endParaRPr>
          </a:p>
        </p:txBody>
      </p:sp>
      <p:pic>
        <p:nvPicPr>
          <p:cNvPr id="6" name="Picture 2" descr="U:\GCP\Slides\fig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075" y="1636713"/>
            <a:ext cx="6673850"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endParaRPr lang="en-ZA"/>
          </a:p>
        </p:txBody>
      </p:sp>
      <p:sp>
        <p:nvSpPr>
          <p:cNvPr id="7" name="Title 1"/>
          <p:cNvSpPr txBox="1">
            <a:spLocks/>
          </p:cNvSpPr>
          <p:nvPr/>
        </p:nvSpPr>
        <p:spPr bwMode="auto">
          <a:xfrm>
            <a:off x="317636" y="187463"/>
            <a:ext cx="8508727" cy="8858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rgbClr val="000000"/>
                </a:solidFill>
                <a:latin typeface="Calibri" panose="020F0502020204030204" pitchFamily="34" charset="0"/>
                <a:ea typeface="+mj-ea"/>
                <a:cs typeface="+mj-cs"/>
              </a:defRPr>
            </a:lvl1pPr>
            <a:lvl2pPr algn="ctr" rtl="0" eaLnBrk="0" fontAlgn="base" hangingPunct="0">
              <a:spcBef>
                <a:spcPct val="0"/>
              </a:spcBef>
              <a:spcAft>
                <a:spcPct val="0"/>
              </a:spcAft>
              <a:defRPr kumimoji="1" sz="3600">
                <a:solidFill>
                  <a:srgbClr val="000000"/>
                </a:solidFill>
                <a:latin typeface="Arial" charset="0"/>
              </a:defRPr>
            </a:lvl2pPr>
            <a:lvl3pPr algn="ctr" rtl="0" eaLnBrk="0" fontAlgn="base" hangingPunct="0">
              <a:spcBef>
                <a:spcPct val="0"/>
              </a:spcBef>
              <a:spcAft>
                <a:spcPct val="0"/>
              </a:spcAft>
              <a:defRPr kumimoji="1" sz="3600">
                <a:solidFill>
                  <a:srgbClr val="000000"/>
                </a:solidFill>
                <a:latin typeface="Arial" charset="0"/>
              </a:defRPr>
            </a:lvl3pPr>
            <a:lvl4pPr algn="ctr" rtl="0" eaLnBrk="0" fontAlgn="base" hangingPunct="0">
              <a:spcBef>
                <a:spcPct val="0"/>
              </a:spcBef>
              <a:spcAft>
                <a:spcPct val="0"/>
              </a:spcAft>
              <a:defRPr kumimoji="1" sz="3600">
                <a:solidFill>
                  <a:srgbClr val="000000"/>
                </a:solidFill>
                <a:latin typeface="Arial" charset="0"/>
              </a:defRPr>
            </a:lvl4pPr>
            <a:lvl5pPr algn="ctr" rtl="0" eaLnBrk="0" fontAlgn="base" hangingPunct="0">
              <a:spcBef>
                <a:spcPct val="0"/>
              </a:spcBef>
              <a:spcAft>
                <a:spcPct val="0"/>
              </a:spcAft>
              <a:defRPr kumimoji="1" sz="3600">
                <a:solidFill>
                  <a:srgbClr val="000000"/>
                </a:solidFill>
                <a:latin typeface="Arial" charset="0"/>
              </a:defRPr>
            </a:lvl5pPr>
            <a:lvl6pPr marL="457200" algn="ctr" rtl="0" eaLnBrk="0" fontAlgn="base" hangingPunct="0">
              <a:spcBef>
                <a:spcPct val="0"/>
              </a:spcBef>
              <a:spcAft>
                <a:spcPct val="0"/>
              </a:spcAft>
              <a:defRPr kumimoji="1" sz="3600">
                <a:solidFill>
                  <a:srgbClr val="000000"/>
                </a:solidFill>
                <a:latin typeface="Arial" charset="0"/>
              </a:defRPr>
            </a:lvl6pPr>
            <a:lvl7pPr marL="914400" algn="ctr" rtl="0" eaLnBrk="0" fontAlgn="base" hangingPunct="0">
              <a:spcBef>
                <a:spcPct val="0"/>
              </a:spcBef>
              <a:spcAft>
                <a:spcPct val="0"/>
              </a:spcAft>
              <a:defRPr kumimoji="1" sz="3600">
                <a:solidFill>
                  <a:srgbClr val="000000"/>
                </a:solidFill>
                <a:latin typeface="Arial" charset="0"/>
              </a:defRPr>
            </a:lvl7pPr>
            <a:lvl8pPr marL="1371600" algn="ctr" rtl="0" eaLnBrk="0" fontAlgn="base" hangingPunct="0">
              <a:spcBef>
                <a:spcPct val="0"/>
              </a:spcBef>
              <a:spcAft>
                <a:spcPct val="0"/>
              </a:spcAft>
              <a:defRPr kumimoji="1" sz="3600">
                <a:solidFill>
                  <a:srgbClr val="000000"/>
                </a:solidFill>
                <a:latin typeface="Arial" charset="0"/>
              </a:defRPr>
            </a:lvl8pPr>
            <a:lvl9pPr marL="1828800" algn="ctr" rtl="0" eaLnBrk="0" fontAlgn="base" hangingPunct="0">
              <a:spcBef>
                <a:spcPct val="0"/>
              </a:spcBef>
              <a:spcAft>
                <a:spcPct val="0"/>
              </a:spcAft>
              <a:defRPr kumimoji="1" sz="3600">
                <a:solidFill>
                  <a:srgbClr val="000000"/>
                </a:solidFill>
                <a:latin typeface="Arial" charset="0"/>
              </a:defRPr>
            </a:lvl9pPr>
          </a:lstStyle>
          <a:p>
            <a:pPr algn="l">
              <a:buClrTx/>
              <a:buSzTx/>
              <a:buFontTx/>
              <a:buNone/>
            </a:pPr>
            <a:r>
              <a:rPr lang="en-GB" sz="3400" b="1" i="0" kern="0" dirty="0" smtClean="0"/>
              <a:t>Contributions to rising GHG concentrations</a:t>
            </a:r>
            <a:endParaRPr lang="en-GB" sz="3400" b="1" i="0" kern="0" dirty="0"/>
          </a:p>
        </p:txBody>
      </p:sp>
    </p:spTree>
    <p:extLst>
      <p:ext uri="{BB962C8B-B14F-4D97-AF65-F5344CB8AC3E}">
        <p14:creationId xmlns:p14="http://schemas.microsoft.com/office/powerpoint/2010/main" val="3234571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3066" y="1073288"/>
            <a:ext cx="6353175" cy="4200525"/>
          </a:xfrm>
          <a:prstGeom prst="rect">
            <a:avLst/>
          </a:prstGeom>
        </p:spPr>
      </p:pic>
      <p:sp>
        <p:nvSpPr>
          <p:cNvPr id="6" name="Rectangle 5"/>
          <p:cNvSpPr/>
          <p:nvPr/>
        </p:nvSpPr>
        <p:spPr>
          <a:xfrm>
            <a:off x="462455" y="5357841"/>
            <a:ext cx="8008884" cy="646331"/>
          </a:xfrm>
          <a:prstGeom prst="rect">
            <a:avLst/>
          </a:prstGeom>
        </p:spPr>
        <p:txBody>
          <a:bodyPr wrap="square">
            <a:spAutoFit/>
          </a:bodyPr>
          <a:lstStyle/>
          <a:p>
            <a:pPr>
              <a:buClrTx/>
              <a:buSzTx/>
              <a:buNone/>
            </a:pPr>
            <a:r>
              <a:rPr kumimoji="0" lang="en-US" sz="1800" i="0" kern="0" dirty="0" smtClean="0">
                <a:solidFill>
                  <a:srgbClr val="000000"/>
                </a:solidFill>
                <a:latin typeface="Calibri" panose="020F0502020204030204" pitchFamily="34" charset="0"/>
                <a:ea typeface="ＭＳ Ｐゴシック" pitchFamily="34" charset="-128"/>
                <a:cs typeface="Arial" charset="0"/>
              </a:rPr>
              <a:t>The top </a:t>
            </a:r>
            <a:r>
              <a:rPr kumimoji="0" lang="en-US" sz="1800" i="0" kern="0" dirty="0">
                <a:solidFill>
                  <a:srgbClr val="000000"/>
                </a:solidFill>
                <a:latin typeface="Calibri" panose="020F0502020204030204" pitchFamily="34" charset="0"/>
                <a:ea typeface="ＭＳ Ｐゴシック" pitchFamily="34" charset="-128"/>
                <a:cs typeface="Arial" charset="0"/>
              </a:rPr>
              <a:t>four emitters in </a:t>
            </a:r>
            <a:r>
              <a:rPr kumimoji="0" lang="en-US" sz="1800" i="0" kern="0" dirty="0" smtClean="0">
                <a:solidFill>
                  <a:srgbClr val="000000"/>
                </a:solidFill>
                <a:latin typeface="Calibri" panose="020F0502020204030204" pitchFamily="34" charset="0"/>
                <a:ea typeface="ＭＳ Ｐゴシック" pitchFamily="34" charset="-128"/>
                <a:cs typeface="Arial" charset="0"/>
              </a:rPr>
              <a:t>2012 </a:t>
            </a:r>
            <a:r>
              <a:rPr kumimoji="0" lang="en-US" sz="1800" i="0" kern="0" dirty="0">
                <a:solidFill>
                  <a:srgbClr val="000000"/>
                </a:solidFill>
                <a:latin typeface="Calibri" panose="020F0502020204030204" pitchFamily="34" charset="0"/>
                <a:ea typeface="ＭＳ Ｐゴシック" pitchFamily="34" charset="-128"/>
                <a:cs typeface="Arial" charset="0"/>
              </a:rPr>
              <a:t>covered </a:t>
            </a:r>
            <a:r>
              <a:rPr kumimoji="0" lang="en-US" sz="1800" i="0" kern="0" dirty="0" smtClean="0">
                <a:solidFill>
                  <a:srgbClr val="000000"/>
                </a:solidFill>
                <a:latin typeface="Calibri" panose="020F0502020204030204" pitchFamily="34" charset="0"/>
                <a:ea typeface="ＭＳ Ｐゴシック" pitchFamily="34" charset="-128"/>
                <a:cs typeface="Arial" charset="0"/>
              </a:rPr>
              <a:t>58% </a:t>
            </a:r>
            <a:r>
              <a:rPr kumimoji="0" lang="en-US" sz="1800" i="0" kern="0" dirty="0">
                <a:solidFill>
                  <a:srgbClr val="000000"/>
                </a:solidFill>
                <a:latin typeface="Calibri" panose="020F0502020204030204" pitchFamily="34" charset="0"/>
                <a:ea typeface="ＭＳ Ｐゴシック" pitchFamily="34" charset="-128"/>
                <a:cs typeface="Arial" charset="0"/>
              </a:rPr>
              <a:t>of global </a:t>
            </a:r>
            <a:r>
              <a:rPr kumimoji="0" lang="en-US" sz="1800" i="0" kern="0" dirty="0" smtClean="0">
                <a:solidFill>
                  <a:srgbClr val="000000"/>
                </a:solidFill>
                <a:latin typeface="Calibri" panose="020F0502020204030204" pitchFamily="34" charset="0"/>
                <a:ea typeface="ＭＳ Ｐゴシック" pitchFamily="34" charset="-128"/>
                <a:cs typeface="Arial" charset="0"/>
              </a:rPr>
              <a:t>emissions: China </a:t>
            </a:r>
            <a:r>
              <a:rPr kumimoji="0" lang="en-US" sz="1800" i="0" kern="0" dirty="0">
                <a:solidFill>
                  <a:srgbClr val="000000"/>
                </a:solidFill>
                <a:latin typeface="Calibri" panose="020F0502020204030204" pitchFamily="34" charset="0"/>
                <a:ea typeface="ＭＳ Ｐゴシック" pitchFamily="34" charset="-128"/>
                <a:cs typeface="Arial" charset="0"/>
              </a:rPr>
              <a:t>(</a:t>
            </a:r>
            <a:r>
              <a:rPr kumimoji="0" lang="en-US" sz="1800" i="0" kern="0" dirty="0" smtClean="0">
                <a:solidFill>
                  <a:srgbClr val="000000"/>
                </a:solidFill>
                <a:latin typeface="Calibri" panose="020F0502020204030204" pitchFamily="34" charset="0"/>
                <a:ea typeface="ＭＳ Ｐゴシック" pitchFamily="34" charset="-128"/>
                <a:cs typeface="Arial" charset="0"/>
              </a:rPr>
              <a:t>27%), </a:t>
            </a:r>
            <a:r>
              <a:rPr kumimoji="0" lang="en-US" sz="1800" i="0" kern="0" dirty="0">
                <a:solidFill>
                  <a:srgbClr val="000000"/>
                </a:solidFill>
                <a:latin typeface="Calibri" panose="020F0502020204030204" pitchFamily="34" charset="0"/>
                <a:ea typeface="ＭＳ Ｐゴシック" pitchFamily="34" charset="-128"/>
                <a:cs typeface="Arial" charset="0"/>
              </a:rPr>
              <a:t>United States (</a:t>
            </a:r>
            <a:r>
              <a:rPr kumimoji="0" lang="en-US" sz="1800" i="0" kern="0" dirty="0" smtClean="0">
                <a:solidFill>
                  <a:srgbClr val="000000"/>
                </a:solidFill>
                <a:latin typeface="Calibri" panose="020F0502020204030204" pitchFamily="34" charset="0"/>
                <a:ea typeface="ＭＳ Ｐゴシック" pitchFamily="34" charset="-128"/>
                <a:cs typeface="Arial" charset="0"/>
              </a:rPr>
              <a:t>14%), </a:t>
            </a:r>
            <a:r>
              <a:rPr kumimoji="0" lang="en-US" sz="1800" i="0" kern="0" dirty="0">
                <a:solidFill>
                  <a:srgbClr val="000000"/>
                </a:solidFill>
                <a:latin typeface="Calibri" panose="020F0502020204030204" pitchFamily="34" charset="0"/>
                <a:ea typeface="ＭＳ Ｐゴシック" pitchFamily="34" charset="-128"/>
                <a:cs typeface="Arial" charset="0"/>
              </a:rPr>
              <a:t>EU27 (</a:t>
            </a:r>
            <a:r>
              <a:rPr kumimoji="0" lang="en-US" sz="1800" i="0" kern="0" dirty="0" smtClean="0">
                <a:solidFill>
                  <a:srgbClr val="000000"/>
                </a:solidFill>
                <a:latin typeface="Calibri" panose="020F0502020204030204" pitchFamily="34" charset="0"/>
                <a:ea typeface="ＭＳ Ｐゴシック" pitchFamily="34" charset="-128"/>
                <a:cs typeface="Arial" charset="0"/>
              </a:rPr>
              <a:t>10%), </a:t>
            </a:r>
            <a:r>
              <a:rPr kumimoji="0" lang="en-US" sz="1800" i="0" kern="0" dirty="0">
                <a:solidFill>
                  <a:srgbClr val="000000"/>
                </a:solidFill>
                <a:latin typeface="Calibri" panose="020F0502020204030204" pitchFamily="34" charset="0"/>
                <a:ea typeface="ＭＳ Ｐゴシック" pitchFamily="34" charset="-128"/>
                <a:cs typeface="Arial" charset="0"/>
              </a:rPr>
              <a:t>India </a:t>
            </a:r>
            <a:r>
              <a:rPr kumimoji="0" lang="en-US" sz="1800" i="0" kern="0" dirty="0" smtClean="0">
                <a:solidFill>
                  <a:srgbClr val="000000"/>
                </a:solidFill>
                <a:latin typeface="Calibri" panose="020F0502020204030204" pitchFamily="34" charset="0"/>
                <a:ea typeface="ＭＳ Ｐゴシック" pitchFamily="34" charset="-128"/>
                <a:cs typeface="Arial" charset="0"/>
              </a:rPr>
              <a:t>(6%)</a:t>
            </a:r>
            <a:endParaRPr kumimoji="0" lang="en-GB" sz="1800" i="0" kern="0" dirty="0">
              <a:solidFill>
                <a:srgbClr val="000000"/>
              </a:solidFill>
              <a:latin typeface="Calibri" panose="020F0502020204030204" pitchFamily="34" charset="0"/>
              <a:ea typeface="ＭＳ Ｐゴシック" pitchFamily="34" charset="-128"/>
              <a:cs typeface="Arial" charset="0"/>
            </a:endParaRPr>
          </a:p>
        </p:txBody>
      </p:sp>
      <p:sp>
        <p:nvSpPr>
          <p:cNvPr id="7" name="Title 1"/>
          <p:cNvSpPr txBox="1">
            <a:spLocks/>
          </p:cNvSpPr>
          <p:nvPr/>
        </p:nvSpPr>
        <p:spPr bwMode="auto">
          <a:xfrm>
            <a:off x="317636" y="187463"/>
            <a:ext cx="8508727" cy="8858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rgbClr val="000000"/>
                </a:solidFill>
                <a:latin typeface="Calibri" panose="020F0502020204030204" pitchFamily="34" charset="0"/>
                <a:ea typeface="+mj-ea"/>
                <a:cs typeface="+mj-cs"/>
              </a:defRPr>
            </a:lvl1pPr>
            <a:lvl2pPr algn="ctr" rtl="0" eaLnBrk="0" fontAlgn="base" hangingPunct="0">
              <a:spcBef>
                <a:spcPct val="0"/>
              </a:spcBef>
              <a:spcAft>
                <a:spcPct val="0"/>
              </a:spcAft>
              <a:defRPr kumimoji="1" sz="3600">
                <a:solidFill>
                  <a:srgbClr val="000000"/>
                </a:solidFill>
                <a:latin typeface="Arial" charset="0"/>
              </a:defRPr>
            </a:lvl2pPr>
            <a:lvl3pPr algn="ctr" rtl="0" eaLnBrk="0" fontAlgn="base" hangingPunct="0">
              <a:spcBef>
                <a:spcPct val="0"/>
              </a:spcBef>
              <a:spcAft>
                <a:spcPct val="0"/>
              </a:spcAft>
              <a:defRPr kumimoji="1" sz="3600">
                <a:solidFill>
                  <a:srgbClr val="000000"/>
                </a:solidFill>
                <a:latin typeface="Arial" charset="0"/>
              </a:defRPr>
            </a:lvl3pPr>
            <a:lvl4pPr algn="ctr" rtl="0" eaLnBrk="0" fontAlgn="base" hangingPunct="0">
              <a:spcBef>
                <a:spcPct val="0"/>
              </a:spcBef>
              <a:spcAft>
                <a:spcPct val="0"/>
              </a:spcAft>
              <a:defRPr kumimoji="1" sz="3600">
                <a:solidFill>
                  <a:srgbClr val="000000"/>
                </a:solidFill>
                <a:latin typeface="Arial" charset="0"/>
              </a:defRPr>
            </a:lvl4pPr>
            <a:lvl5pPr algn="ctr" rtl="0" eaLnBrk="0" fontAlgn="base" hangingPunct="0">
              <a:spcBef>
                <a:spcPct val="0"/>
              </a:spcBef>
              <a:spcAft>
                <a:spcPct val="0"/>
              </a:spcAft>
              <a:defRPr kumimoji="1" sz="3600">
                <a:solidFill>
                  <a:srgbClr val="000000"/>
                </a:solidFill>
                <a:latin typeface="Arial" charset="0"/>
              </a:defRPr>
            </a:lvl5pPr>
            <a:lvl6pPr marL="457200" algn="ctr" rtl="0" eaLnBrk="0" fontAlgn="base" hangingPunct="0">
              <a:spcBef>
                <a:spcPct val="0"/>
              </a:spcBef>
              <a:spcAft>
                <a:spcPct val="0"/>
              </a:spcAft>
              <a:defRPr kumimoji="1" sz="3600">
                <a:solidFill>
                  <a:srgbClr val="000000"/>
                </a:solidFill>
                <a:latin typeface="Arial" charset="0"/>
              </a:defRPr>
            </a:lvl6pPr>
            <a:lvl7pPr marL="914400" algn="ctr" rtl="0" eaLnBrk="0" fontAlgn="base" hangingPunct="0">
              <a:spcBef>
                <a:spcPct val="0"/>
              </a:spcBef>
              <a:spcAft>
                <a:spcPct val="0"/>
              </a:spcAft>
              <a:defRPr kumimoji="1" sz="3600">
                <a:solidFill>
                  <a:srgbClr val="000000"/>
                </a:solidFill>
                <a:latin typeface="Arial" charset="0"/>
              </a:defRPr>
            </a:lvl7pPr>
            <a:lvl8pPr marL="1371600" algn="ctr" rtl="0" eaLnBrk="0" fontAlgn="base" hangingPunct="0">
              <a:spcBef>
                <a:spcPct val="0"/>
              </a:spcBef>
              <a:spcAft>
                <a:spcPct val="0"/>
              </a:spcAft>
              <a:defRPr kumimoji="1" sz="3600">
                <a:solidFill>
                  <a:srgbClr val="000000"/>
                </a:solidFill>
                <a:latin typeface="Arial" charset="0"/>
              </a:defRPr>
            </a:lvl8pPr>
            <a:lvl9pPr marL="1828800" algn="ctr" rtl="0" eaLnBrk="0" fontAlgn="base" hangingPunct="0">
              <a:spcBef>
                <a:spcPct val="0"/>
              </a:spcBef>
              <a:spcAft>
                <a:spcPct val="0"/>
              </a:spcAft>
              <a:defRPr kumimoji="1" sz="3600">
                <a:solidFill>
                  <a:srgbClr val="000000"/>
                </a:solidFill>
                <a:latin typeface="Arial" charset="0"/>
              </a:defRPr>
            </a:lvl9pPr>
          </a:lstStyle>
          <a:p>
            <a:pPr algn="l">
              <a:buClrTx/>
              <a:buSzTx/>
              <a:buFontTx/>
              <a:buNone/>
            </a:pPr>
            <a:r>
              <a:rPr lang="en-GB" sz="3400" b="1" i="0" kern="0" dirty="0" smtClean="0"/>
              <a:t>Contributions to rising GHG concentrations</a:t>
            </a:r>
            <a:endParaRPr lang="en-GB" sz="3400" b="1" i="0" kern="0" dirty="0"/>
          </a:p>
        </p:txBody>
      </p:sp>
      <p:sp>
        <p:nvSpPr>
          <p:cNvPr id="8" name="Text Placeholder 3"/>
          <p:cNvSpPr txBox="1">
            <a:spLocks/>
          </p:cNvSpPr>
          <p:nvPr/>
        </p:nvSpPr>
        <p:spPr bwMode="auto">
          <a:xfrm>
            <a:off x="6169573" y="6210246"/>
            <a:ext cx="2854543" cy="384284"/>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buClrTx/>
              <a:buSzTx/>
              <a:buFontTx/>
              <a:buNone/>
              <a:defRPr kumimoji="0" sz="1400" i="0" kern="1200">
                <a:solidFill>
                  <a:schemeClr val="tx1"/>
                </a:solidFill>
                <a:latin typeface="Times New Roman" pitchFamily="18" charset="0"/>
                <a:ea typeface="+mn-ea"/>
                <a:cs typeface="+mn-cs"/>
              </a:defRPr>
            </a:lvl1pPr>
            <a:lvl2pPr marL="4572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2pPr>
            <a:lvl3pPr marL="9144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3pPr>
            <a:lvl4pPr marL="13716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4pPr>
            <a:lvl5pPr marL="18288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5pPr>
            <a:lvl6pPr marL="2286000" algn="l" defTabSz="914400" rtl="0" eaLnBrk="1" latinLnBrk="0" hangingPunct="1">
              <a:defRPr kumimoji="1" sz="2800" i="1" kern="1200">
                <a:solidFill>
                  <a:schemeClr val="tx1"/>
                </a:solidFill>
                <a:latin typeface="Impact" pitchFamily="34" charset="0"/>
                <a:ea typeface="+mn-ea"/>
                <a:cs typeface="+mn-cs"/>
              </a:defRPr>
            </a:lvl6pPr>
            <a:lvl7pPr marL="2743200" algn="l" defTabSz="914400" rtl="0" eaLnBrk="1" latinLnBrk="0" hangingPunct="1">
              <a:defRPr kumimoji="1" sz="2800" i="1" kern="1200">
                <a:solidFill>
                  <a:schemeClr val="tx1"/>
                </a:solidFill>
                <a:latin typeface="Impact" pitchFamily="34" charset="0"/>
                <a:ea typeface="+mn-ea"/>
                <a:cs typeface="+mn-cs"/>
              </a:defRPr>
            </a:lvl7pPr>
            <a:lvl8pPr marL="3200400" algn="l" defTabSz="914400" rtl="0" eaLnBrk="1" latinLnBrk="0" hangingPunct="1">
              <a:defRPr kumimoji="1" sz="2800" i="1" kern="1200">
                <a:solidFill>
                  <a:schemeClr val="tx1"/>
                </a:solidFill>
                <a:latin typeface="Impact" pitchFamily="34" charset="0"/>
                <a:ea typeface="+mn-ea"/>
                <a:cs typeface="+mn-cs"/>
              </a:defRPr>
            </a:lvl8pPr>
            <a:lvl9pPr marL="3657600" algn="l" defTabSz="914400" rtl="0" eaLnBrk="1" latinLnBrk="0" hangingPunct="1">
              <a:defRPr kumimoji="1" sz="2800" i="1" kern="1200">
                <a:solidFill>
                  <a:schemeClr val="tx1"/>
                </a:solidFill>
                <a:latin typeface="Impact" pitchFamily="34" charset="0"/>
                <a:ea typeface="+mn-ea"/>
                <a:cs typeface="+mn-cs"/>
              </a:defRPr>
            </a:lvl9pPr>
          </a:lstStyle>
          <a:p>
            <a:r>
              <a:rPr lang="en-GB" b="1" dirty="0">
                <a:solidFill>
                  <a:schemeClr val="bg2"/>
                </a:solidFill>
                <a:latin typeface="Calibri" panose="020F0502020204030204" pitchFamily="34" charset="0"/>
                <a:ea typeface="ＭＳ Ｐゴシック" pitchFamily="34" charset="-128"/>
                <a:cs typeface="Arial" charset="0"/>
              </a:rPr>
              <a:t>Source: </a:t>
            </a:r>
            <a:r>
              <a:rPr lang="en-US" b="1" dirty="0">
                <a:solidFill>
                  <a:schemeClr val="bg2"/>
                </a:solidFill>
                <a:latin typeface="Calibri" panose="020F0502020204030204" pitchFamily="34" charset="0"/>
                <a:ea typeface="ＭＳ Ｐゴシック" pitchFamily="34" charset="-128"/>
                <a:cs typeface="Arial" charset="0"/>
              </a:rPr>
              <a:t>Global Carbon </a:t>
            </a:r>
            <a:r>
              <a:rPr lang="en-US" b="1" dirty="0" smtClean="0">
                <a:solidFill>
                  <a:schemeClr val="bg2"/>
                </a:solidFill>
                <a:latin typeface="Calibri" panose="020F0502020204030204" pitchFamily="34" charset="0"/>
                <a:ea typeface="ＭＳ Ｐゴシック" pitchFamily="34" charset="-128"/>
                <a:cs typeface="Arial" charset="0"/>
              </a:rPr>
              <a:t>Project</a:t>
            </a:r>
            <a:endParaRPr lang="en-GB" b="1" dirty="0">
              <a:solidFill>
                <a:schemeClr val="bg2"/>
              </a:solidFill>
              <a:latin typeface="Calibri" panose="020F0502020204030204" pitchFamily="34" charset="0"/>
              <a:ea typeface="ＭＳ Ｐゴシック" pitchFamily="34" charset="-128"/>
              <a:cs typeface="Arial" charset="0"/>
            </a:endParaRPr>
          </a:p>
        </p:txBody>
      </p:sp>
    </p:spTree>
    <p:extLst>
      <p:ext uri="{BB962C8B-B14F-4D97-AF65-F5344CB8AC3E}">
        <p14:creationId xmlns:p14="http://schemas.microsoft.com/office/powerpoint/2010/main" val="326003962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873"/>
          <p:cNvSpPr txBox="1">
            <a:spLocks noChangeArrowheads="1"/>
          </p:cNvSpPr>
          <p:nvPr/>
        </p:nvSpPr>
        <p:spPr bwMode="auto">
          <a:xfrm>
            <a:off x="434841" y="353650"/>
            <a:ext cx="5086350" cy="615553"/>
          </a:xfrm>
          <a:prstGeom prst="rect">
            <a:avLst/>
          </a:prstGeom>
          <a:noFill/>
          <a:ln w="9525">
            <a:noFill/>
            <a:miter lim="800000"/>
            <a:headEnd/>
            <a:tailEnd/>
          </a:ln>
        </p:spPr>
        <p:txBody>
          <a:bodyPr>
            <a:spAutoFit/>
          </a:bodyPr>
          <a:lstStyle/>
          <a:p>
            <a:pPr algn="ctr">
              <a:spcBef>
                <a:spcPct val="0"/>
              </a:spcBef>
              <a:buClrTx/>
              <a:buSzTx/>
              <a:buFontTx/>
              <a:buNone/>
            </a:pPr>
            <a:r>
              <a:rPr kumimoji="0" lang="en-AU" sz="3400" b="1" i="0" dirty="0" smtClean="0">
                <a:solidFill>
                  <a:srgbClr val="000000"/>
                </a:solidFill>
                <a:latin typeface="Calibri" panose="020F0502020204030204" pitchFamily="34" charset="0"/>
              </a:rPr>
              <a:t>Where is the carbon going?</a:t>
            </a:r>
            <a:endParaRPr kumimoji="0" lang="en-AU" sz="3400" b="1" i="0" dirty="0">
              <a:solidFill>
                <a:srgbClr val="000000"/>
              </a:solidFill>
              <a:latin typeface="Calibri" panose="020F0502020204030204" pitchFamily="34" charset="0"/>
            </a:endParaRPr>
          </a:p>
        </p:txBody>
      </p:sp>
      <p:sp>
        <p:nvSpPr>
          <p:cNvPr id="9219" name="Text Box 4885"/>
          <p:cNvSpPr txBox="1">
            <a:spLocks noChangeArrowheads="1"/>
          </p:cNvSpPr>
          <p:nvPr/>
        </p:nvSpPr>
        <p:spPr bwMode="auto">
          <a:xfrm>
            <a:off x="2861190" y="6206718"/>
            <a:ext cx="6282810" cy="523220"/>
          </a:xfrm>
          <a:prstGeom prst="rect">
            <a:avLst/>
          </a:prstGeom>
          <a:noFill/>
          <a:ln w="9525">
            <a:noFill/>
            <a:miter lim="800000"/>
            <a:headEnd/>
            <a:tailEnd/>
          </a:ln>
        </p:spPr>
        <p:txBody>
          <a:bodyPr wrap="none">
            <a:spAutoFit/>
          </a:bodyPr>
          <a:lstStyle/>
          <a:p>
            <a:pPr algn="r" eaLnBrk="1" hangingPunct="1">
              <a:spcBef>
                <a:spcPct val="0"/>
              </a:spcBef>
              <a:buClrTx/>
              <a:buSzTx/>
              <a:buFontTx/>
              <a:buNone/>
            </a:pPr>
            <a:r>
              <a:rPr kumimoji="0" lang="en-AU" sz="1400" b="1" i="0" dirty="0">
                <a:solidFill>
                  <a:srgbClr val="000000"/>
                </a:solidFill>
                <a:latin typeface="Calibri" panose="020F0502020204030204" pitchFamily="34" charset="0"/>
                <a:ea typeface="ＭＳ Ｐゴシック" pitchFamily="34" charset="-128"/>
              </a:rPr>
              <a:t>Global Carbon Project </a:t>
            </a:r>
            <a:r>
              <a:rPr kumimoji="0" lang="en-AU" sz="1400" b="1" i="0" dirty="0" smtClean="0">
                <a:solidFill>
                  <a:srgbClr val="000000"/>
                </a:solidFill>
                <a:latin typeface="Calibri" panose="020F0502020204030204" pitchFamily="34" charset="0"/>
                <a:ea typeface="ＭＳ Ｐゴシック" pitchFamily="34" charset="-128"/>
              </a:rPr>
              <a:t>2011</a:t>
            </a:r>
          </a:p>
          <a:p>
            <a:pPr algn="r" eaLnBrk="1" hangingPunct="1">
              <a:spcBef>
                <a:spcPct val="0"/>
              </a:spcBef>
              <a:buClrTx/>
              <a:buSzTx/>
              <a:buFontTx/>
              <a:buNone/>
            </a:pPr>
            <a:r>
              <a:rPr kumimoji="0" lang="en-AU" sz="1400" b="1" i="0" dirty="0" smtClean="0">
                <a:solidFill>
                  <a:srgbClr val="000000"/>
                </a:solidFill>
                <a:latin typeface="Calibri" panose="020F0502020204030204" pitchFamily="34" charset="0"/>
                <a:ea typeface="ＭＳ Ｐゴシック" pitchFamily="34" charset="-128"/>
              </a:rPr>
              <a:t>Updated </a:t>
            </a:r>
            <a:r>
              <a:rPr kumimoji="0" lang="en-AU" sz="1400" b="1" i="0" dirty="0">
                <a:solidFill>
                  <a:srgbClr val="000000"/>
                </a:solidFill>
                <a:latin typeface="Calibri" panose="020F0502020204030204" pitchFamily="34" charset="0"/>
                <a:ea typeface="ＭＳ Ｐゴシック" pitchFamily="34" charset="-128"/>
              </a:rPr>
              <a:t>from </a:t>
            </a:r>
            <a:r>
              <a:rPr kumimoji="0" lang="en-GB" sz="1400" b="1" i="0" dirty="0">
                <a:solidFill>
                  <a:srgbClr val="000000"/>
                </a:solidFill>
                <a:latin typeface="Calibri" panose="020F0502020204030204" pitchFamily="34" charset="0"/>
              </a:rPr>
              <a:t>Le </a:t>
            </a:r>
            <a:r>
              <a:rPr kumimoji="0" lang="en-GB" sz="1400" b="1" i="0" dirty="0" err="1">
                <a:solidFill>
                  <a:srgbClr val="000000"/>
                </a:solidFill>
                <a:latin typeface="Calibri" panose="020F0502020204030204" pitchFamily="34" charset="0"/>
              </a:rPr>
              <a:t>Quéré</a:t>
            </a:r>
            <a:r>
              <a:rPr kumimoji="0" lang="en-GB" sz="1400" b="1" i="0" dirty="0">
                <a:solidFill>
                  <a:srgbClr val="000000"/>
                </a:solidFill>
                <a:latin typeface="Calibri" panose="020F0502020204030204" pitchFamily="34" charset="0"/>
              </a:rPr>
              <a:t> et al. 2009, Nature Geoscience; </a:t>
            </a:r>
            <a:r>
              <a:rPr kumimoji="0" lang="en-GB" sz="1400" b="1" i="0" dirty="0" err="1">
                <a:solidFill>
                  <a:srgbClr val="000000"/>
                </a:solidFill>
                <a:latin typeface="Calibri" panose="020F0502020204030204" pitchFamily="34" charset="0"/>
              </a:rPr>
              <a:t>Canadell</a:t>
            </a:r>
            <a:r>
              <a:rPr kumimoji="0" lang="en-GB" sz="1400" b="1" i="0" dirty="0">
                <a:solidFill>
                  <a:srgbClr val="000000"/>
                </a:solidFill>
                <a:latin typeface="Calibri" panose="020F0502020204030204" pitchFamily="34" charset="0"/>
              </a:rPr>
              <a:t> et al. 2007, PNAS</a:t>
            </a:r>
            <a:endParaRPr kumimoji="0" lang="en-US" sz="1400" b="1" i="0" dirty="0">
              <a:solidFill>
                <a:srgbClr val="000000"/>
              </a:solidFill>
              <a:latin typeface="Calibri" panose="020F0502020204030204" pitchFamily="34" charset="0"/>
            </a:endParaRPr>
          </a:p>
        </p:txBody>
      </p:sp>
      <p:sp>
        <p:nvSpPr>
          <p:cNvPr id="2247" name="Text Box 18"/>
          <p:cNvSpPr txBox="1">
            <a:spLocks noChangeArrowheads="1"/>
          </p:cNvSpPr>
          <p:nvPr/>
        </p:nvSpPr>
        <p:spPr bwMode="auto">
          <a:xfrm>
            <a:off x="6474465" y="978981"/>
            <a:ext cx="2542119" cy="701731"/>
          </a:xfrm>
          <a:prstGeom prst="rect">
            <a:avLst/>
          </a:prstGeom>
          <a:noFill/>
          <a:ln w="9525">
            <a:noFill/>
            <a:miter lim="800000"/>
            <a:headEnd/>
            <a:tailEnd/>
          </a:ln>
        </p:spPr>
        <p:txBody>
          <a:bodyPr wrap="square">
            <a:spAutoFit/>
          </a:bodyPr>
          <a:lstStyle/>
          <a:p>
            <a:pPr algn="ctr" eaLnBrk="0" hangingPunct="0">
              <a:buNone/>
            </a:pPr>
            <a:r>
              <a:rPr lang="en-AU" sz="1800" b="1" i="0" dirty="0">
                <a:solidFill>
                  <a:schemeClr val="bg2"/>
                </a:solidFill>
                <a:latin typeface="Calibri" panose="020F0502020204030204" pitchFamily="34" charset="0"/>
                <a:ea typeface="ＭＳ Ｐゴシック" pitchFamily="34" charset="-128"/>
              </a:rPr>
              <a:t>2000-2010</a:t>
            </a:r>
          </a:p>
          <a:p>
            <a:pPr algn="ctr" eaLnBrk="0" hangingPunct="0">
              <a:buNone/>
            </a:pPr>
            <a:r>
              <a:rPr lang="en-AU" sz="1800" b="1" i="0" dirty="0">
                <a:solidFill>
                  <a:schemeClr val="bg2"/>
                </a:solidFill>
                <a:latin typeface="Calibri" panose="020F0502020204030204" pitchFamily="34" charset="0"/>
                <a:ea typeface="ＭＳ Ｐゴシック" pitchFamily="34" charset="-128"/>
              </a:rPr>
              <a:t>(</a:t>
            </a:r>
            <a:r>
              <a:rPr lang="en-AU" sz="1800" b="1" i="0" dirty="0" err="1">
                <a:solidFill>
                  <a:schemeClr val="bg2"/>
                </a:solidFill>
                <a:latin typeface="Calibri" panose="020F0502020204030204" pitchFamily="34" charset="0"/>
                <a:ea typeface="ＭＳ Ｐゴシック" pitchFamily="34" charset="-128"/>
              </a:rPr>
              <a:t>PgC</a:t>
            </a:r>
            <a:r>
              <a:rPr lang="en-AU" sz="1800" b="1" i="0" dirty="0">
                <a:solidFill>
                  <a:schemeClr val="bg2"/>
                </a:solidFill>
                <a:latin typeface="Calibri" panose="020F0502020204030204" pitchFamily="34" charset="0"/>
                <a:ea typeface="ＭＳ Ｐゴシック" pitchFamily="34" charset="-128"/>
              </a:rPr>
              <a:t> y</a:t>
            </a:r>
            <a:r>
              <a:rPr lang="en-AU" sz="1800" b="1" i="0" baseline="30000" dirty="0">
                <a:solidFill>
                  <a:schemeClr val="bg2"/>
                </a:solidFill>
                <a:latin typeface="Calibri" panose="020F0502020204030204" pitchFamily="34" charset="0"/>
                <a:ea typeface="ＭＳ Ｐゴシック" pitchFamily="34" charset="-128"/>
              </a:rPr>
              <a:t>-1</a:t>
            </a:r>
            <a:r>
              <a:rPr lang="en-AU" sz="1800" b="1" i="0" dirty="0">
                <a:solidFill>
                  <a:schemeClr val="bg2"/>
                </a:solidFill>
                <a:latin typeface="Calibri" panose="020F0502020204030204" pitchFamily="34" charset="0"/>
                <a:ea typeface="ＭＳ Ｐゴシック" pitchFamily="34" charset="-128"/>
              </a:rPr>
              <a:t>)</a:t>
            </a:r>
          </a:p>
        </p:txBody>
      </p:sp>
      <p:sp>
        <p:nvSpPr>
          <p:cNvPr id="2249" name="Text Box 4887"/>
          <p:cNvSpPr txBox="1">
            <a:spLocks noChangeArrowheads="1"/>
          </p:cNvSpPr>
          <p:nvPr/>
        </p:nvSpPr>
        <p:spPr bwMode="auto">
          <a:xfrm>
            <a:off x="7024671" y="4616606"/>
            <a:ext cx="1568463" cy="369332"/>
          </a:xfrm>
          <a:prstGeom prst="rect">
            <a:avLst/>
          </a:prstGeom>
          <a:noFill/>
          <a:ln w="9525">
            <a:noFill/>
            <a:miter lim="800000"/>
            <a:headEnd/>
            <a:tailEnd/>
          </a:ln>
        </p:spPr>
        <p:txBody>
          <a:bodyPr wrap="square">
            <a:spAutoFit/>
          </a:bodyPr>
          <a:lstStyle/>
          <a:p>
            <a:pPr algn="ctr" eaLnBrk="0" hangingPunct="0">
              <a:buNone/>
            </a:pPr>
            <a:r>
              <a:rPr lang="en-AU" sz="1800" i="0" dirty="0">
                <a:solidFill>
                  <a:schemeClr val="bg2"/>
                </a:solidFill>
                <a:latin typeface="Calibri" panose="020F0502020204030204" pitchFamily="34" charset="0"/>
                <a:ea typeface="ＭＳ Ｐゴシック" pitchFamily="34" charset="-128"/>
              </a:rPr>
              <a:t>2.3±0.5</a:t>
            </a:r>
          </a:p>
        </p:txBody>
      </p:sp>
      <p:sp>
        <p:nvSpPr>
          <p:cNvPr id="2251" name="Text Box 4889"/>
          <p:cNvSpPr txBox="1">
            <a:spLocks noChangeArrowheads="1"/>
          </p:cNvSpPr>
          <p:nvPr/>
        </p:nvSpPr>
        <p:spPr bwMode="auto">
          <a:xfrm>
            <a:off x="7024671" y="3972184"/>
            <a:ext cx="1581163" cy="369332"/>
          </a:xfrm>
          <a:prstGeom prst="rect">
            <a:avLst/>
          </a:prstGeom>
          <a:noFill/>
          <a:ln w="9525">
            <a:noFill/>
            <a:miter lim="800000"/>
            <a:headEnd/>
            <a:tailEnd/>
          </a:ln>
        </p:spPr>
        <p:txBody>
          <a:bodyPr wrap="square">
            <a:spAutoFit/>
          </a:bodyPr>
          <a:lstStyle/>
          <a:p>
            <a:pPr algn="ctr" eaLnBrk="0" hangingPunct="0">
              <a:buNone/>
            </a:pPr>
            <a:r>
              <a:rPr lang="en-AU" sz="1800" i="0" dirty="0">
                <a:solidFill>
                  <a:schemeClr val="bg2"/>
                </a:solidFill>
                <a:latin typeface="Calibri" panose="020F0502020204030204" pitchFamily="34" charset="0"/>
                <a:ea typeface="ＭＳ Ｐゴシック" pitchFamily="34" charset="-128"/>
              </a:rPr>
              <a:t>4.1±0.2</a:t>
            </a:r>
          </a:p>
        </p:txBody>
      </p:sp>
      <p:sp>
        <p:nvSpPr>
          <p:cNvPr id="2252" name="Text Box 4890"/>
          <p:cNvSpPr txBox="1">
            <a:spLocks noChangeArrowheads="1"/>
          </p:cNvSpPr>
          <p:nvPr/>
        </p:nvSpPr>
        <p:spPr bwMode="auto">
          <a:xfrm>
            <a:off x="6965931" y="2094847"/>
            <a:ext cx="1589101" cy="369332"/>
          </a:xfrm>
          <a:prstGeom prst="rect">
            <a:avLst/>
          </a:prstGeom>
          <a:noFill/>
          <a:ln w="9525">
            <a:noFill/>
            <a:miter lim="800000"/>
            <a:headEnd/>
            <a:tailEnd/>
          </a:ln>
        </p:spPr>
        <p:txBody>
          <a:bodyPr wrap="square">
            <a:spAutoFit/>
          </a:bodyPr>
          <a:lstStyle/>
          <a:p>
            <a:pPr algn="ctr" eaLnBrk="0" hangingPunct="0">
              <a:buNone/>
            </a:pPr>
            <a:r>
              <a:rPr lang="en-AU" sz="1800" i="0" dirty="0">
                <a:solidFill>
                  <a:schemeClr val="bg2"/>
                </a:solidFill>
                <a:latin typeface="Calibri" panose="020F0502020204030204" pitchFamily="34" charset="0"/>
                <a:ea typeface="ＭＳ Ｐゴシック" pitchFamily="34" charset="-128"/>
              </a:rPr>
              <a:t>7.9±0.5</a:t>
            </a:r>
          </a:p>
        </p:txBody>
      </p:sp>
      <p:sp>
        <p:nvSpPr>
          <p:cNvPr id="2253" name="Text Box 4891"/>
          <p:cNvSpPr txBox="1">
            <a:spLocks noChangeArrowheads="1"/>
          </p:cNvSpPr>
          <p:nvPr/>
        </p:nvSpPr>
        <p:spPr bwMode="auto">
          <a:xfrm>
            <a:off x="7002446" y="2909342"/>
            <a:ext cx="1590688" cy="369332"/>
          </a:xfrm>
          <a:prstGeom prst="rect">
            <a:avLst/>
          </a:prstGeom>
          <a:noFill/>
          <a:ln w="9525">
            <a:noFill/>
            <a:miter lim="800000"/>
            <a:headEnd/>
            <a:tailEnd/>
          </a:ln>
        </p:spPr>
        <p:txBody>
          <a:bodyPr wrap="square">
            <a:spAutoFit/>
          </a:bodyPr>
          <a:lstStyle/>
          <a:p>
            <a:pPr algn="ctr" eaLnBrk="0" hangingPunct="0">
              <a:buNone/>
            </a:pPr>
            <a:r>
              <a:rPr lang="en-AU" sz="1800" i="0" dirty="0" smtClean="0">
                <a:solidFill>
                  <a:schemeClr val="bg2"/>
                </a:solidFill>
                <a:latin typeface="Calibri" panose="020F0502020204030204" pitchFamily="34" charset="0"/>
                <a:ea typeface="ＭＳ Ｐゴシック" pitchFamily="34" charset="-128"/>
              </a:rPr>
              <a:t>1.0±0.7</a:t>
            </a:r>
            <a:endParaRPr lang="en-AU" sz="1800" i="0" dirty="0">
              <a:solidFill>
                <a:schemeClr val="bg2"/>
              </a:solidFill>
              <a:latin typeface="Calibri" panose="020F0502020204030204" pitchFamily="34" charset="0"/>
              <a:ea typeface="ＭＳ Ｐゴシック" pitchFamily="34" charset="-128"/>
            </a:endParaRPr>
          </a:p>
        </p:txBody>
      </p:sp>
      <p:sp>
        <p:nvSpPr>
          <p:cNvPr id="2254" name="Text Box 4892"/>
          <p:cNvSpPr txBox="1">
            <a:spLocks noChangeArrowheads="1"/>
          </p:cNvSpPr>
          <p:nvPr/>
        </p:nvSpPr>
        <p:spPr bwMode="auto">
          <a:xfrm>
            <a:off x="7018321" y="3431742"/>
            <a:ext cx="1574813" cy="369332"/>
          </a:xfrm>
          <a:prstGeom prst="rect">
            <a:avLst/>
          </a:prstGeom>
          <a:noFill/>
          <a:ln w="9525">
            <a:noFill/>
            <a:miter lim="800000"/>
            <a:headEnd/>
            <a:tailEnd/>
          </a:ln>
        </p:spPr>
        <p:txBody>
          <a:bodyPr wrap="square">
            <a:spAutoFit/>
          </a:bodyPr>
          <a:lstStyle/>
          <a:p>
            <a:pPr algn="ctr">
              <a:buNone/>
            </a:pPr>
            <a:r>
              <a:rPr lang="en-AU" sz="1800" i="0" dirty="0">
                <a:solidFill>
                  <a:schemeClr val="bg2"/>
                </a:solidFill>
                <a:latin typeface="Calibri" panose="020F0502020204030204" pitchFamily="34" charset="0"/>
                <a:ea typeface="ＭＳ Ｐゴシック" pitchFamily="34" charset="-128"/>
              </a:rPr>
              <a:t>2.5±</a:t>
            </a:r>
            <a:r>
              <a:rPr lang="en-AU" sz="1800" i="0" dirty="0" smtClean="0">
                <a:solidFill>
                  <a:schemeClr val="bg2"/>
                </a:solidFill>
                <a:latin typeface="Calibri" panose="020F0502020204030204" pitchFamily="34" charset="0"/>
              </a:rPr>
              <a:t>1.0</a:t>
            </a:r>
            <a:endParaRPr lang="en-AU" sz="1800" i="0" dirty="0">
              <a:solidFill>
                <a:schemeClr val="bg2"/>
              </a:solidFill>
              <a:latin typeface="Calibri" panose="020F0502020204030204" pitchFamily="34" charset="0"/>
            </a:endParaRPr>
          </a:p>
        </p:txBody>
      </p:sp>
      <p:pic>
        <p:nvPicPr>
          <p:cNvPr id="2255" name="Picture 3" descr="glo.eps"/>
          <p:cNvPicPr>
            <a:picLocks noChangeAspect="1"/>
          </p:cNvPicPr>
          <p:nvPr/>
        </p:nvPicPr>
        <p:blipFill>
          <a:blip r:embed="rId3" cstate="print"/>
          <a:srcRect/>
          <a:stretch>
            <a:fillRect/>
          </a:stretch>
        </p:blipFill>
        <p:spPr bwMode="auto">
          <a:xfrm>
            <a:off x="1047703" y="1329847"/>
            <a:ext cx="5918228" cy="4509004"/>
          </a:xfrm>
          <a:prstGeom prst="rect">
            <a:avLst/>
          </a:prstGeom>
          <a:noFill/>
          <a:ln w="9525">
            <a:noFill/>
            <a:miter lim="800000"/>
            <a:headEnd/>
            <a:tailEnd/>
          </a:ln>
        </p:spPr>
      </p:pic>
    </p:spTree>
    <p:extLst>
      <p:ext uri="{BB962C8B-B14F-4D97-AF65-F5344CB8AC3E}">
        <p14:creationId xmlns:p14="http://schemas.microsoft.com/office/powerpoint/2010/main" val="373508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4"/>
          <p:cNvPicPr>
            <a:picLocks noChangeAspect="1" noChangeArrowheads="1"/>
          </p:cNvPicPr>
          <p:nvPr/>
        </p:nvPicPr>
        <p:blipFill>
          <a:blip r:embed="rId3" cstate="print"/>
          <a:srcRect/>
          <a:stretch>
            <a:fillRect/>
          </a:stretch>
        </p:blipFill>
        <p:spPr bwMode="auto">
          <a:xfrm>
            <a:off x="1021317" y="3670825"/>
            <a:ext cx="2258247" cy="1466657"/>
          </a:xfrm>
          <a:prstGeom prst="rect">
            <a:avLst/>
          </a:prstGeom>
          <a:noFill/>
          <a:ln w="19050">
            <a:solidFill>
              <a:schemeClr val="tx1"/>
            </a:solidFill>
            <a:miter lim="800000"/>
            <a:headEnd/>
            <a:tailEnd/>
          </a:ln>
          <a:effectLst>
            <a:outerShdw blurRad="50800" dist="38100" dir="2700000" algn="tl" rotWithShape="0">
              <a:prstClr val="black">
                <a:alpha val="40000"/>
              </a:prstClr>
            </a:outerShdw>
          </a:effectLst>
        </p:spPr>
      </p:pic>
      <p:pic>
        <p:nvPicPr>
          <p:cNvPr id="3" name="Picture 23"/>
          <p:cNvPicPr>
            <a:picLocks noChangeAspect="1" noChangeArrowheads="1"/>
          </p:cNvPicPr>
          <p:nvPr/>
        </p:nvPicPr>
        <p:blipFill>
          <a:blip r:embed="rId4" cstate="print"/>
          <a:srcRect/>
          <a:stretch>
            <a:fillRect/>
          </a:stretch>
        </p:blipFill>
        <p:spPr bwMode="auto">
          <a:xfrm>
            <a:off x="999408" y="1439595"/>
            <a:ext cx="2269645" cy="1474256"/>
          </a:xfrm>
          <a:prstGeom prst="rect">
            <a:avLst/>
          </a:prstGeom>
          <a:noFill/>
          <a:ln w="19050">
            <a:solidFill>
              <a:schemeClr val="tx1"/>
            </a:solidFill>
            <a:miter lim="800000"/>
            <a:headEnd/>
            <a:tailEnd/>
          </a:ln>
          <a:effectLst>
            <a:outerShdw blurRad="50800" dist="38100" dir="2700000" algn="tl" rotWithShape="0">
              <a:prstClr val="black">
                <a:alpha val="40000"/>
              </a:prstClr>
            </a:outerShdw>
          </a:effectLst>
        </p:spPr>
      </p:pic>
      <p:pic>
        <p:nvPicPr>
          <p:cNvPr id="4" name="Picture 22"/>
          <p:cNvPicPr>
            <a:picLocks noChangeAspect="1" noChangeArrowheads="1"/>
          </p:cNvPicPr>
          <p:nvPr/>
        </p:nvPicPr>
        <p:blipFill>
          <a:blip r:embed="rId5" cstate="print"/>
          <a:srcRect/>
          <a:stretch>
            <a:fillRect/>
          </a:stretch>
        </p:blipFill>
        <p:spPr bwMode="auto">
          <a:xfrm>
            <a:off x="6221413" y="2594226"/>
            <a:ext cx="1979893" cy="1357863"/>
          </a:xfrm>
          <a:prstGeom prst="rect">
            <a:avLst/>
          </a:prstGeom>
          <a:noFill/>
          <a:ln w="19050">
            <a:solidFill>
              <a:schemeClr val="tx1"/>
            </a:solidFill>
            <a:miter lim="800000"/>
            <a:headEnd/>
            <a:tailEnd/>
          </a:ln>
          <a:effectLst>
            <a:outerShdw blurRad="50800" dist="38100" dir="2700000" algn="tl" rotWithShape="0">
              <a:prstClr val="black">
                <a:alpha val="40000"/>
              </a:prstClr>
            </a:outerShdw>
          </a:effectLst>
        </p:spPr>
      </p:pic>
      <p:pic>
        <p:nvPicPr>
          <p:cNvPr id="5" name="Picture 21"/>
          <p:cNvPicPr>
            <a:picLocks noChangeAspect="1" noChangeArrowheads="1"/>
          </p:cNvPicPr>
          <p:nvPr/>
        </p:nvPicPr>
        <p:blipFill>
          <a:blip r:embed="rId6" cstate="print"/>
          <a:srcRect/>
          <a:stretch>
            <a:fillRect/>
          </a:stretch>
        </p:blipFill>
        <p:spPr bwMode="auto">
          <a:xfrm>
            <a:off x="6203950" y="1051088"/>
            <a:ext cx="1994119" cy="1295789"/>
          </a:xfrm>
          <a:prstGeom prst="rect">
            <a:avLst/>
          </a:prstGeom>
          <a:noFill/>
          <a:ln w="19050">
            <a:solidFill>
              <a:schemeClr val="tx1"/>
            </a:solidFill>
            <a:miter lim="800000"/>
            <a:headEnd/>
            <a:tailEnd/>
          </a:ln>
          <a:effectLst>
            <a:outerShdw blurRad="50800" dist="38100" dir="2700000" algn="tl" rotWithShape="0">
              <a:prstClr val="black">
                <a:alpha val="40000"/>
              </a:prstClr>
            </a:outerShdw>
          </a:effectLst>
        </p:spPr>
      </p:pic>
      <p:sp>
        <p:nvSpPr>
          <p:cNvPr id="6" name="Text Box 6"/>
          <p:cNvSpPr txBox="1">
            <a:spLocks noChangeArrowheads="1"/>
          </p:cNvSpPr>
          <p:nvPr/>
        </p:nvSpPr>
        <p:spPr bwMode="auto">
          <a:xfrm>
            <a:off x="450850" y="3381108"/>
            <a:ext cx="184150" cy="579437"/>
          </a:xfrm>
          <a:prstGeom prst="rect">
            <a:avLst/>
          </a:prstGeom>
          <a:noFill/>
          <a:ln w="9525">
            <a:noFill/>
            <a:miter lim="800000"/>
            <a:headEnd/>
            <a:tailEnd/>
          </a:ln>
          <a:effectLst>
            <a:outerShdw blurRad="50800" dist="38100" dir="2700000" algn="tl" rotWithShape="0">
              <a:prstClr val="black">
                <a:alpha val="40000"/>
              </a:prstClr>
            </a:outerShdw>
          </a:effectLst>
        </p:spPr>
        <p:txBody>
          <a:bodyPr wrap="none">
            <a:spAutoFit/>
          </a:bodyPr>
          <a:lstStyle/>
          <a:p>
            <a:pPr eaLnBrk="1" hangingPunct="1">
              <a:spcBef>
                <a:spcPct val="0"/>
              </a:spcBef>
              <a:buClrTx/>
              <a:buSzTx/>
              <a:buFontTx/>
              <a:buNone/>
            </a:pPr>
            <a:endParaRPr kumimoji="0" lang="en-US" sz="3200" i="0">
              <a:solidFill>
                <a:srgbClr val="000000"/>
              </a:solidFill>
              <a:latin typeface="Arial Narrow" pitchFamily="34" charset="0"/>
            </a:endParaRPr>
          </a:p>
        </p:txBody>
      </p:sp>
      <p:sp>
        <p:nvSpPr>
          <p:cNvPr id="7" name="Text Box 7"/>
          <p:cNvSpPr txBox="1">
            <a:spLocks noChangeArrowheads="1"/>
          </p:cNvSpPr>
          <p:nvPr/>
        </p:nvSpPr>
        <p:spPr bwMode="auto">
          <a:xfrm>
            <a:off x="1842275" y="2712881"/>
            <a:ext cx="585788" cy="1098550"/>
          </a:xfrm>
          <a:prstGeom prst="rect">
            <a:avLst/>
          </a:prstGeom>
          <a:noFill/>
          <a:ln w="9525">
            <a:noFill/>
            <a:miter lim="800000"/>
            <a:headEnd/>
            <a:tailEnd/>
          </a:ln>
          <a:effectLst>
            <a:outerShdw blurRad="50800" dist="38100" dir="2700000" algn="tl" rotWithShape="0">
              <a:prstClr val="black">
                <a:alpha val="40000"/>
              </a:prstClr>
            </a:outerShdw>
          </a:effectLst>
        </p:spPr>
        <p:txBody>
          <a:bodyPr wrap="none">
            <a:spAutoFit/>
          </a:bodyPr>
          <a:lstStyle/>
          <a:p>
            <a:pPr eaLnBrk="1" hangingPunct="1">
              <a:spcBef>
                <a:spcPct val="0"/>
              </a:spcBef>
              <a:buClrTx/>
              <a:buSzTx/>
              <a:buFontTx/>
              <a:buNone/>
            </a:pPr>
            <a:r>
              <a:rPr kumimoji="0" lang="en-AU" sz="6600" i="0" dirty="0">
                <a:solidFill>
                  <a:srgbClr val="000000"/>
                </a:solidFill>
                <a:latin typeface="Arial Narrow" pitchFamily="34" charset="0"/>
              </a:rPr>
              <a:t>+</a:t>
            </a:r>
          </a:p>
        </p:txBody>
      </p:sp>
      <p:sp>
        <p:nvSpPr>
          <p:cNvPr id="8" name="Text Box 12"/>
          <p:cNvSpPr txBox="1">
            <a:spLocks noChangeArrowheads="1"/>
          </p:cNvSpPr>
          <p:nvPr/>
        </p:nvSpPr>
        <p:spPr bwMode="auto">
          <a:xfrm>
            <a:off x="5470964" y="3013993"/>
            <a:ext cx="742511" cy="477054"/>
          </a:xfrm>
          <a:prstGeom prst="rect">
            <a:avLst/>
          </a:prstGeom>
          <a:noFill/>
          <a:ln w="9525">
            <a:noFill/>
            <a:miter lim="800000"/>
            <a:headEnd/>
            <a:tailEnd/>
          </a:ln>
          <a:effectLst/>
        </p:spPr>
        <p:txBody>
          <a:bodyPr wrap="none">
            <a:spAutoFit/>
          </a:bodyPr>
          <a:lstStyle/>
          <a:p>
            <a:pPr algn="r" eaLnBrk="1" hangingPunct="1">
              <a:spcBef>
                <a:spcPct val="0"/>
              </a:spcBef>
              <a:buClrTx/>
              <a:buSzTx/>
              <a:buFontTx/>
              <a:buNone/>
            </a:pPr>
            <a:r>
              <a:rPr kumimoji="0" lang="en-AU" sz="2500" b="1" i="0" dirty="0" smtClean="0">
                <a:solidFill>
                  <a:srgbClr val="000000"/>
                </a:solidFill>
                <a:latin typeface="Calibri" panose="020F0502020204030204" pitchFamily="34" charset="0"/>
              </a:rPr>
              <a:t>28%</a:t>
            </a:r>
            <a:endParaRPr kumimoji="0" lang="en-AU" sz="2500" b="1" i="0" dirty="0">
              <a:solidFill>
                <a:srgbClr val="000000"/>
              </a:solidFill>
              <a:latin typeface="Calibri" panose="020F0502020204030204" pitchFamily="34" charset="0"/>
            </a:endParaRPr>
          </a:p>
        </p:txBody>
      </p:sp>
      <p:sp>
        <p:nvSpPr>
          <p:cNvPr id="9" name="Line 13"/>
          <p:cNvSpPr>
            <a:spLocks noChangeShapeType="1"/>
          </p:cNvSpPr>
          <p:nvPr/>
        </p:nvSpPr>
        <p:spPr bwMode="auto">
          <a:xfrm flipV="1">
            <a:off x="3370368" y="3273158"/>
            <a:ext cx="1781175" cy="14287"/>
          </a:xfrm>
          <a:prstGeom prst="line">
            <a:avLst/>
          </a:prstGeom>
          <a:noFill/>
          <a:ln w="57150">
            <a:solidFill>
              <a:schemeClr val="bg2"/>
            </a:solidFill>
            <a:round/>
            <a:headEnd/>
            <a:tailEnd type="stealth" w="lg" len="med"/>
          </a:ln>
          <a:effectLst>
            <a:outerShdw blurRad="50800" dist="38100" dir="2700000" algn="tl" rotWithShape="0">
              <a:prstClr val="black">
                <a:alpha val="40000"/>
              </a:prstClr>
            </a:outerShdw>
          </a:effectLst>
        </p:spPr>
        <p:txBody>
          <a:bodyPr/>
          <a:lstStyle/>
          <a:p>
            <a:pPr eaLnBrk="1" hangingPunct="1">
              <a:spcBef>
                <a:spcPct val="0"/>
              </a:spcBef>
              <a:buClrTx/>
              <a:buSzTx/>
              <a:buFontTx/>
              <a:buNone/>
            </a:pPr>
            <a:endParaRPr kumimoji="0" lang="en-GB" sz="1800" i="0">
              <a:solidFill>
                <a:srgbClr val="000000"/>
              </a:solidFill>
              <a:latin typeface="Arial" charset="0"/>
            </a:endParaRPr>
          </a:p>
        </p:txBody>
      </p:sp>
      <p:sp>
        <p:nvSpPr>
          <p:cNvPr id="10" name="Text Box 16"/>
          <p:cNvSpPr txBox="1">
            <a:spLocks noChangeArrowheads="1"/>
          </p:cNvSpPr>
          <p:nvPr/>
        </p:nvSpPr>
        <p:spPr bwMode="auto">
          <a:xfrm>
            <a:off x="5461438" y="1460455"/>
            <a:ext cx="742511" cy="477054"/>
          </a:xfrm>
          <a:prstGeom prst="rect">
            <a:avLst/>
          </a:prstGeom>
          <a:noFill/>
          <a:ln w="9525">
            <a:noFill/>
            <a:miter lim="800000"/>
            <a:headEnd/>
            <a:tailEnd/>
          </a:ln>
          <a:effectLst/>
        </p:spPr>
        <p:txBody>
          <a:bodyPr wrap="none">
            <a:spAutoFit/>
          </a:bodyPr>
          <a:lstStyle/>
          <a:p>
            <a:pPr algn="r" eaLnBrk="1" hangingPunct="1">
              <a:spcBef>
                <a:spcPct val="0"/>
              </a:spcBef>
              <a:buClrTx/>
              <a:buSzTx/>
              <a:buFontTx/>
              <a:buNone/>
            </a:pPr>
            <a:r>
              <a:rPr kumimoji="0" lang="en-AU" sz="2500" b="1" i="0" dirty="0" smtClean="0">
                <a:solidFill>
                  <a:srgbClr val="000000"/>
                </a:solidFill>
                <a:latin typeface="Calibri" panose="020F0502020204030204" pitchFamily="34" charset="0"/>
              </a:rPr>
              <a:t>46%</a:t>
            </a:r>
            <a:endParaRPr kumimoji="0" lang="en-AU" sz="2500" b="1" i="0" dirty="0">
              <a:solidFill>
                <a:srgbClr val="000000"/>
              </a:solidFill>
              <a:latin typeface="Calibri" panose="020F0502020204030204" pitchFamily="34" charset="0"/>
            </a:endParaRPr>
          </a:p>
        </p:txBody>
      </p:sp>
      <p:sp>
        <p:nvSpPr>
          <p:cNvPr id="11" name="Line 17"/>
          <p:cNvSpPr>
            <a:spLocks noChangeShapeType="1"/>
          </p:cNvSpPr>
          <p:nvPr/>
        </p:nvSpPr>
        <p:spPr bwMode="auto">
          <a:xfrm flipV="1">
            <a:off x="3383068" y="1698981"/>
            <a:ext cx="1914146" cy="1439237"/>
          </a:xfrm>
          <a:prstGeom prst="line">
            <a:avLst/>
          </a:prstGeom>
          <a:noFill/>
          <a:ln w="57150">
            <a:solidFill>
              <a:schemeClr val="bg2"/>
            </a:solidFill>
            <a:round/>
            <a:headEnd/>
            <a:tailEnd type="stealth" w="lg" len="med"/>
          </a:ln>
          <a:effectLst>
            <a:outerShdw blurRad="50800" dist="38100" dir="2700000" algn="tl" rotWithShape="0">
              <a:prstClr val="black">
                <a:alpha val="40000"/>
              </a:prstClr>
            </a:outerShdw>
          </a:effectLst>
        </p:spPr>
        <p:txBody>
          <a:bodyPr/>
          <a:lstStyle/>
          <a:p>
            <a:pPr eaLnBrk="1" hangingPunct="1">
              <a:spcBef>
                <a:spcPct val="0"/>
              </a:spcBef>
              <a:buClrTx/>
              <a:buSzTx/>
              <a:buFontTx/>
              <a:buNone/>
            </a:pPr>
            <a:endParaRPr kumimoji="0" lang="en-GB" sz="1800" i="0">
              <a:solidFill>
                <a:srgbClr val="000000"/>
              </a:solidFill>
              <a:latin typeface="Arial" charset="0"/>
            </a:endParaRPr>
          </a:p>
        </p:txBody>
      </p:sp>
      <p:sp>
        <p:nvSpPr>
          <p:cNvPr id="12" name="Text Box 20"/>
          <p:cNvSpPr txBox="1">
            <a:spLocks noChangeArrowheads="1"/>
          </p:cNvSpPr>
          <p:nvPr/>
        </p:nvSpPr>
        <p:spPr bwMode="auto">
          <a:xfrm>
            <a:off x="5461439" y="4586010"/>
            <a:ext cx="742511" cy="477054"/>
          </a:xfrm>
          <a:prstGeom prst="rect">
            <a:avLst/>
          </a:prstGeom>
          <a:noFill/>
          <a:ln w="9525">
            <a:noFill/>
            <a:miter lim="800000"/>
            <a:headEnd/>
            <a:tailEnd/>
          </a:ln>
          <a:effectLst/>
        </p:spPr>
        <p:txBody>
          <a:bodyPr wrap="none">
            <a:spAutoFit/>
          </a:bodyPr>
          <a:lstStyle/>
          <a:p>
            <a:pPr algn="r" eaLnBrk="1" hangingPunct="1">
              <a:spcBef>
                <a:spcPct val="0"/>
              </a:spcBef>
              <a:buClrTx/>
              <a:buSzTx/>
              <a:buFontTx/>
              <a:buNone/>
            </a:pPr>
            <a:r>
              <a:rPr kumimoji="0" lang="en-AU" sz="2500" b="1" i="0" dirty="0" smtClean="0">
                <a:solidFill>
                  <a:srgbClr val="000000"/>
                </a:solidFill>
                <a:latin typeface="Calibri" panose="020F0502020204030204" pitchFamily="34" charset="0"/>
              </a:rPr>
              <a:t>26%</a:t>
            </a:r>
            <a:endParaRPr kumimoji="0" lang="en-AU" sz="2500" b="1" i="0" dirty="0">
              <a:solidFill>
                <a:srgbClr val="000000"/>
              </a:solidFill>
              <a:latin typeface="Calibri" panose="020F0502020204030204" pitchFamily="34" charset="0"/>
            </a:endParaRPr>
          </a:p>
        </p:txBody>
      </p:sp>
      <p:sp>
        <p:nvSpPr>
          <p:cNvPr id="13" name="Line 21"/>
          <p:cNvSpPr>
            <a:spLocks noChangeShapeType="1"/>
          </p:cNvSpPr>
          <p:nvPr/>
        </p:nvSpPr>
        <p:spPr bwMode="auto">
          <a:xfrm>
            <a:off x="3386243" y="3406510"/>
            <a:ext cx="1910971" cy="1418028"/>
          </a:xfrm>
          <a:prstGeom prst="line">
            <a:avLst/>
          </a:prstGeom>
          <a:noFill/>
          <a:ln w="57150">
            <a:solidFill>
              <a:schemeClr val="bg2"/>
            </a:solidFill>
            <a:round/>
            <a:headEnd/>
            <a:tailEnd type="stealth" w="lg" len="med"/>
          </a:ln>
          <a:effectLst>
            <a:outerShdw blurRad="50800" dist="38100" dir="2700000" algn="tl" rotWithShape="0">
              <a:prstClr val="black">
                <a:alpha val="40000"/>
              </a:prstClr>
            </a:outerShdw>
          </a:effectLst>
        </p:spPr>
        <p:txBody>
          <a:bodyPr/>
          <a:lstStyle/>
          <a:p>
            <a:pPr eaLnBrk="1" hangingPunct="1">
              <a:spcBef>
                <a:spcPct val="0"/>
              </a:spcBef>
              <a:buClrTx/>
              <a:buSzTx/>
              <a:buFontTx/>
              <a:buNone/>
            </a:pPr>
            <a:endParaRPr kumimoji="0" lang="en-GB" sz="1800" i="0">
              <a:solidFill>
                <a:srgbClr val="000000"/>
              </a:solidFill>
              <a:latin typeface="Arial" charset="0"/>
            </a:endParaRPr>
          </a:p>
        </p:txBody>
      </p:sp>
      <p:pic>
        <p:nvPicPr>
          <p:cNvPr id="14" name="Picture 25"/>
          <p:cNvPicPr>
            <a:picLocks noChangeAspect="1" noChangeArrowheads="1"/>
          </p:cNvPicPr>
          <p:nvPr/>
        </p:nvPicPr>
        <p:blipFill>
          <a:blip r:embed="rId7" cstate="print"/>
          <a:srcRect/>
          <a:stretch>
            <a:fillRect/>
          </a:stretch>
        </p:blipFill>
        <p:spPr bwMode="auto">
          <a:xfrm>
            <a:off x="6221413" y="4168237"/>
            <a:ext cx="2014810" cy="1312600"/>
          </a:xfrm>
          <a:prstGeom prst="rect">
            <a:avLst/>
          </a:prstGeom>
          <a:noFill/>
          <a:ln w="19050">
            <a:solidFill>
              <a:schemeClr val="tx1"/>
            </a:solidFill>
            <a:miter lim="800000"/>
            <a:headEnd/>
            <a:tailEnd/>
          </a:ln>
          <a:effectLst>
            <a:outerShdw blurRad="50800" dist="38100" dir="2700000" algn="tl" rotWithShape="0">
              <a:prstClr val="black">
                <a:alpha val="40000"/>
              </a:prstClr>
            </a:outerShdw>
          </a:effectLst>
        </p:spPr>
      </p:pic>
      <p:sp>
        <p:nvSpPr>
          <p:cNvPr id="15" name="Text Box 4873"/>
          <p:cNvSpPr txBox="1">
            <a:spLocks noChangeArrowheads="1"/>
          </p:cNvSpPr>
          <p:nvPr/>
        </p:nvSpPr>
        <p:spPr bwMode="auto">
          <a:xfrm>
            <a:off x="434841" y="353650"/>
            <a:ext cx="5086350" cy="615553"/>
          </a:xfrm>
          <a:prstGeom prst="rect">
            <a:avLst/>
          </a:prstGeom>
          <a:noFill/>
          <a:ln w="9525">
            <a:noFill/>
            <a:miter lim="800000"/>
            <a:headEnd/>
            <a:tailEnd/>
          </a:ln>
        </p:spPr>
        <p:txBody>
          <a:bodyPr>
            <a:spAutoFit/>
          </a:bodyPr>
          <a:lstStyle/>
          <a:p>
            <a:pPr algn="ctr">
              <a:spcBef>
                <a:spcPct val="0"/>
              </a:spcBef>
              <a:buClrTx/>
              <a:buSzTx/>
              <a:buFontTx/>
              <a:buNone/>
            </a:pPr>
            <a:r>
              <a:rPr kumimoji="0" lang="en-AU" sz="3400" b="1" i="0" dirty="0" smtClean="0">
                <a:solidFill>
                  <a:srgbClr val="000000"/>
                </a:solidFill>
                <a:latin typeface="Calibri" panose="020F0502020204030204" pitchFamily="34" charset="0"/>
              </a:rPr>
              <a:t>Where is the carbon going?</a:t>
            </a:r>
            <a:endParaRPr kumimoji="0" lang="en-AU" sz="3400" b="1" i="0" dirty="0">
              <a:solidFill>
                <a:srgbClr val="000000"/>
              </a:solidFill>
              <a:latin typeface="Calibri" panose="020F0502020204030204" pitchFamily="34" charset="0"/>
            </a:endParaRPr>
          </a:p>
        </p:txBody>
      </p:sp>
      <p:sp>
        <p:nvSpPr>
          <p:cNvPr id="16" name="Rectangle 15"/>
          <p:cNvSpPr/>
          <p:nvPr/>
        </p:nvSpPr>
        <p:spPr>
          <a:xfrm>
            <a:off x="2222913" y="5757041"/>
            <a:ext cx="6596555" cy="707886"/>
          </a:xfrm>
          <a:prstGeom prst="rect">
            <a:avLst/>
          </a:prstGeom>
        </p:spPr>
        <p:txBody>
          <a:bodyPr wrap="square">
            <a:spAutoFit/>
          </a:bodyPr>
          <a:lstStyle/>
          <a:p>
            <a:pPr>
              <a:buClrTx/>
              <a:buSzTx/>
              <a:buNone/>
            </a:pPr>
            <a:r>
              <a:rPr kumimoji="0" lang="en-GB" sz="2000" i="0" kern="0" dirty="0">
                <a:solidFill>
                  <a:srgbClr val="000000"/>
                </a:solidFill>
                <a:latin typeface="Calibri" panose="020F0502020204030204" pitchFamily="34" charset="0"/>
                <a:ea typeface="ＭＳ Ｐゴシック" pitchFamily="34" charset="-128"/>
                <a:cs typeface="Arial" charset="0"/>
              </a:rPr>
              <a:t>The sinks have continued to grow with increasing </a:t>
            </a:r>
            <a:r>
              <a:rPr kumimoji="0" lang="en-GB" sz="2000" i="0" kern="0" dirty="0" smtClean="0">
                <a:solidFill>
                  <a:srgbClr val="000000"/>
                </a:solidFill>
                <a:latin typeface="Calibri" panose="020F0502020204030204" pitchFamily="34" charset="0"/>
                <a:ea typeface="ＭＳ Ｐゴシック" pitchFamily="34" charset="-128"/>
                <a:cs typeface="Arial" charset="0"/>
              </a:rPr>
              <a:t>emissions but it</a:t>
            </a:r>
            <a:r>
              <a:rPr kumimoji="0" lang="en-US" sz="2000" i="0" kern="0" dirty="0" smtClean="0">
                <a:solidFill>
                  <a:srgbClr val="000000"/>
                </a:solidFill>
                <a:latin typeface="Calibri" panose="020F0502020204030204" pitchFamily="34" charset="0"/>
                <a:ea typeface="ＭＳ Ｐゴシック" pitchFamily="34" charset="-128"/>
                <a:cs typeface="Arial" charset="0"/>
              </a:rPr>
              <a:t> </a:t>
            </a:r>
            <a:r>
              <a:rPr kumimoji="0" lang="en-US" sz="2000" i="0" kern="0" dirty="0">
                <a:solidFill>
                  <a:srgbClr val="000000"/>
                </a:solidFill>
                <a:latin typeface="Calibri" panose="020F0502020204030204" pitchFamily="34" charset="0"/>
                <a:ea typeface="ＭＳ Ｐゴシック" pitchFamily="34" charset="-128"/>
                <a:cs typeface="Arial" charset="0"/>
              </a:rPr>
              <a:t>is uncertain how efficient the sinks will be in the </a:t>
            </a:r>
            <a:r>
              <a:rPr kumimoji="0" lang="en-US" sz="2000" i="0" kern="0" dirty="0" smtClean="0">
                <a:solidFill>
                  <a:srgbClr val="000000"/>
                </a:solidFill>
                <a:latin typeface="Calibri" panose="020F0502020204030204" pitchFamily="34" charset="0"/>
                <a:ea typeface="ＭＳ Ｐゴシック" pitchFamily="34" charset="-128"/>
                <a:cs typeface="Arial" charset="0"/>
              </a:rPr>
              <a:t>future.</a:t>
            </a:r>
            <a:endParaRPr kumimoji="0" lang="en-US" sz="2000" i="0" kern="0" dirty="0">
              <a:solidFill>
                <a:srgbClr val="000000"/>
              </a:solidFill>
              <a:latin typeface="Calibri" panose="020F0502020204030204" pitchFamily="34" charset="0"/>
              <a:ea typeface="ＭＳ Ｐゴシック" pitchFamily="34" charset="-128"/>
              <a:cs typeface="Arial" charset="0"/>
            </a:endParaRPr>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58106" y="1007315"/>
            <a:ext cx="3923318" cy="4545971"/>
          </a:xfrm>
          <a:prstGeom prst="rect">
            <a:avLst/>
          </a:prstGeom>
        </p:spPr>
      </p:pic>
    </p:spTree>
    <p:extLst>
      <p:ext uri="{BB962C8B-B14F-4D97-AF65-F5344CB8AC3E}">
        <p14:creationId xmlns:p14="http://schemas.microsoft.com/office/powerpoint/2010/main" val="73552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p:txBody>
          <a:bodyPr/>
          <a:lstStyle/>
          <a:p>
            <a:r>
              <a:rPr lang="en-GB" smtClean="0"/>
              <a:t>The Carbon Cycle</a:t>
            </a:r>
            <a:endParaRPr lang="en-US"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81"/>
            <a:ext cx="9144000" cy="6354488"/>
          </a:xfrm>
          <a:prstGeom prst="rect">
            <a:avLst/>
          </a:prstGeom>
        </p:spPr>
      </p:pic>
      <p:sp>
        <p:nvSpPr>
          <p:cNvPr id="8" name="Rectangle 5"/>
          <p:cNvSpPr txBox="1">
            <a:spLocks noChangeArrowheads="1"/>
          </p:cNvSpPr>
          <p:nvPr/>
        </p:nvSpPr>
        <p:spPr bwMode="auto">
          <a:xfrm>
            <a:off x="2897543" y="124481"/>
            <a:ext cx="3622181" cy="885825"/>
          </a:xfrm>
          <a:prstGeom prst="rect">
            <a:avLst/>
          </a:prstGeom>
          <a:solidFill>
            <a:schemeClr val="tx1"/>
          </a:solid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3600">
                <a:solidFill>
                  <a:srgbClr val="000000"/>
                </a:solidFill>
                <a:latin typeface="Calibri" panose="020F0502020204030204" pitchFamily="34" charset="0"/>
                <a:ea typeface="+mj-ea"/>
                <a:cs typeface="+mj-cs"/>
              </a:defRPr>
            </a:lvl1pPr>
            <a:lvl2pPr algn="ctr" rtl="0" eaLnBrk="0" fontAlgn="base" hangingPunct="0">
              <a:spcBef>
                <a:spcPct val="0"/>
              </a:spcBef>
              <a:spcAft>
                <a:spcPct val="0"/>
              </a:spcAft>
              <a:defRPr kumimoji="1" sz="3600">
                <a:solidFill>
                  <a:srgbClr val="000000"/>
                </a:solidFill>
                <a:latin typeface="Arial" charset="0"/>
              </a:defRPr>
            </a:lvl2pPr>
            <a:lvl3pPr algn="ctr" rtl="0" eaLnBrk="0" fontAlgn="base" hangingPunct="0">
              <a:spcBef>
                <a:spcPct val="0"/>
              </a:spcBef>
              <a:spcAft>
                <a:spcPct val="0"/>
              </a:spcAft>
              <a:defRPr kumimoji="1" sz="3600">
                <a:solidFill>
                  <a:srgbClr val="000000"/>
                </a:solidFill>
                <a:latin typeface="Arial" charset="0"/>
              </a:defRPr>
            </a:lvl3pPr>
            <a:lvl4pPr algn="ctr" rtl="0" eaLnBrk="0" fontAlgn="base" hangingPunct="0">
              <a:spcBef>
                <a:spcPct val="0"/>
              </a:spcBef>
              <a:spcAft>
                <a:spcPct val="0"/>
              </a:spcAft>
              <a:defRPr kumimoji="1" sz="3600">
                <a:solidFill>
                  <a:srgbClr val="000000"/>
                </a:solidFill>
                <a:latin typeface="Arial" charset="0"/>
              </a:defRPr>
            </a:lvl4pPr>
            <a:lvl5pPr algn="ctr" rtl="0" eaLnBrk="0" fontAlgn="base" hangingPunct="0">
              <a:spcBef>
                <a:spcPct val="0"/>
              </a:spcBef>
              <a:spcAft>
                <a:spcPct val="0"/>
              </a:spcAft>
              <a:defRPr kumimoji="1" sz="3600">
                <a:solidFill>
                  <a:srgbClr val="000000"/>
                </a:solidFill>
                <a:latin typeface="Arial" charset="0"/>
              </a:defRPr>
            </a:lvl5pPr>
            <a:lvl6pPr marL="457200" algn="ctr" rtl="0" eaLnBrk="0" fontAlgn="base" hangingPunct="0">
              <a:spcBef>
                <a:spcPct val="0"/>
              </a:spcBef>
              <a:spcAft>
                <a:spcPct val="0"/>
              </a:spcAft>
              <a:defRPr kumimoji="1" sz="3600">
                <a:solidFill>
                  <a:srgbClr val="000000"/>
                </a:solidFill>
                <a:latin typeface="Arial" charset="0"/>
              </a:defRPr>
            </a:lvl6pPr>
            <a:lvl7pPr marL="914400" algn="ctr" rtl="0" eaLnBrk="0" fontAlgn="base" hangingPunct="0">
              <a:spcBef>
                <a:spcPct val="0"/>
              </a:spcBef>
              <a:spcAft>
                <a:spcPct val="0"/>
              </a:spcAft>
              <a:defRPr kumimoji="1" sz="3600">
                <a:solidFill>
                  <a:srgbClr val="000000"/>
                </a:solidFill>
                <a:latin typeface="Arial" charset="0"/>
              </a:defRPr>
            </a:lvl7pPr>
            <a:lvl8pPr marL="1371600" algn="ctr" rtl="0" eaLnBrk="0" fontAlgn="base" hangingPunct="0">
              <a:spcBef>
                <a:spcPct val="0"/>
              </a:spcBef>
              <a:spcAft>
                <a:spcPct val="0"/>
              </a:spcAft>
              <a:defRPr kumimoji="1" sz="3600">
                <a:solidFill>
                  <a:srgbClr val="000000"/>
                </a:solidFill>
                <a:latin typeface="Arial" charset="0"/>
              </a:defRPr>
            </a:lvl8pPr>
            <a:lvl9pPr marL="1828800" algn="ctr" rtl="0" eaLnBrk="0" fontAlgn="base" hangingPunct="0">
              <a:spcBef>
                <a:spcPct val="0"/>
              </a:spcBef>
              <a:spcAft>
                <a:spcPct val="0"/>
              </a:spcAft>
              <a:defRPr kumimoji="1" sz="3600">
                <a:solidFill>
                  <a:srgbClr val="000000"/>
                </a:solidFill>
                <a:latin typeface="Arial" charset="0"/>
              </a:defRPr>
            </a:lvl9pPr>
          </a:lstStyle>
          <a:p>
            <a:pPr>
              <a:buClrTx/>
              <a:buSzTx/>
              <a:buFontTx/>
              <a:buNone/>
            </a:pPr>
            <a:r>
              <a:rPr lang="en-GB" b="1" i="0" kern="0" dirty="0" smtClean="0"/>
              <a:t>The Carbon Cycle</a:t>
            </a:r>
            <a:endParaRPr lang="en-US" b="1" i="0" kern="0" dirty="0" smtClean="0"/>
          </a:p>
        </p:txBody>
      </p:sp>
    </p:spTree>
    <p:extLst>
      <p:ext uri="{BB962C8B-B14F-4D97-AF65-F5344CB8AC3E}">
        <p14:creationId xmlns:p14="http://schemas.microsoft.com/office/powerpoint/2010/main" val="160905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ZA"/>
          </a:p>
        </p:txBody>
      </p:sp>
      <p:sp>
        <p:nvSpPr>
          <p:cNvPr id="3" name="Text Placeholder 2"/>
          <p:cNvSpPr>
            <a:spLocks noGrp="1"/>
          </p:cNvSpPr>
          <p:nvPr>
            <p:ph type="body" sz="quarter" idx="10"/>
          </p:nvPr>
        </p:nvSpPr>
        <p:spPr>
          <a:ln>
            <a:noFill/>
          </a:ln>
        </p:spPr>
        <p:txBody>
          <a:bodyPr/>
          <a:lstStyle/>
          <a:p>
            <a:pPr marL="0" indent="0">
              <a:buNone/>
            </a:pPr>
            <a:r>
              <a:rPr lang="en-US" sz="3000" b="1" dirty="0" smtClean="0">
                <a:latin typeface="Calibri" panose="020F0502020204030204" pitchFamily="34" charset="0"/>
              </a:rPr>
              <a:t>Course material, including reading list, available at:</a:t>
            </a:r>
          </a:p>
          <a:p>
            <a:pPr marL="0" indent="0">
              <a:buNone/>
            </a:pPr>
            <a:endParaRPr lang="en-US" sz="3000" b="1" dirty="0">
              <a:solidFill>
                <a:schemeClr val="bg2"/>
              </a:solidFill>
            </a:endParaRPr>
          </a:p>
          <a:p>
            <a:pPr marL="0" indent="0">
              <a:buNone/>
            </a:pPr>
            <a:r>
              <a:rPr lang="en-ZA" sz="2200" dirty="0" smtClean="0">
                <a:solidFill>
                  <a:schemeClr val="bg2"/>
                </a:solidFill>
                <a:latin typeface="+mj-lt"/>
              </a:rPr>
              <a:t>www.csag.uct.ac.za</a:t>
            </a:r>
            <a:r>
              <a:rPr lang="en-ZA" sz="2200" dirty="0">
                <a:solidFill>
                  <a:schemeClr val="bg2"/>
                </a:solidFill>
                <a:latin typeface="+mj-lt"/>
              </a:rPr>
              <a:t>/~jdaron/GEOGM1405.html</a:t>
            </a:r>
          </a:p>
          <a:p>
            <a:pPr marL="0" indent="0">
              <a:buNone/>
            </a:pPr>
            <a:endParaRPr lang="en-US" b="1" dirty="0" smtClean="0">
              <a:latin typeface="Calibri" panose="020F0502020204030204" pitchFamily="34" charset="0"/>
            </a:endParaRPr>
          </a:p>
          <a:p>
            <a:pPr marL="0" indent="0">
              <a:buNone/>
            </a:pPr>
            <a:r>
              <a:rPr lang="en-US" sz="2200" b="1" dirty="0" smtClean="0">
                <a:latin typeface="Calibri" panose="020F0502020204030204" pitchFamily="34" charset="0"/>
              </a:rPr>
              <a:t>email</a:t>
            </a:r>
            <a:r>
              <a:rPr lang="en-US" sz="2200" b="1" dirty="0">
                <a:latin typeface="Calibri" panose="020F0502020204030204" pitchFamily="34" charset="0"/>
              </a:rPr>
              <a:t>: </a:t>
            </a:r>
            <a:r>
              <a:rPr lang="en-US" sz="2200" dirty="0" smtClean="0">
                <a:latin typeface="Calibri" panose="020F0502020204030204" pitchFamily="34" charset="0"/>
              </a:rPr>
              <a:t>jdaron@csag.uct.ac.za</a:t>
            </a: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	</a:t>
            </a:r>
            <a:endParaRPr lang="en-ZA" b="1" dirty="0" smtClean="0">
              <a:latin typeface="Calibri" panose="020F0502020204030204" pitchFamily="34" charset="0"/>
            </a:endParaRPr>
          </a:p>
          <a:p>
            <a:pPr marL="0" indent="0">
              <a:buNone/>
            </a:pPr>
            <a:endParaRPr lang="en-ZA" dirty="0">
              <a:latin typeface="Calibri" panose="020F0502020204030204" pitchFamily="34" charset="0"/>
            </a:endParaRPr>
          </a:p>
        </p:txBody>
      </p:sp>
    </p:spTree>
    <p:extLst>
      <p:ext uri="{BB962C8B-B14F-4D97-AF65-F5344CB8AC3E}">
        <p14:creationId xmlns:p14="http://schemas.microsoft.com/office/powerpoint/2010/main" val="9407304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a:xfrm>
            <a:off x="329708" y="230407"/>
            <a:ext cx="5395912" cy="885825"/>
          </a:xfrm>
        </p:spPr>
        <p:txBody>
          <a:bodyPr/>
          <a:lstStyle/>
          <a:p>
            <a:pPr algn="l"/>
            <a:r>
              <a:rPr lang="en-GB" b="1" dirty="0" smtClean="0"/>
              <a:t>The Carbon Cycle</a:t>
            </a:r>
            <a:endParaRPr lang="en-US" b="1" dirty="0" smtClean="0"/>
          </a:p>
        </p:txBody>
      </p:sp>
      <p:pic>
        <p:nvPicPr>
          <p:cNvPr id="7171" name="Picture 4"/>
          <p:cNvPicPr>
            <a:picLocks noGrp="1" noChangeAspect="1" noChangeArrowheads="1"/>
          </p:cNvPicPr>
          <p:nvPr>
            <p:ph idx="4294967295"/>
          </p:nvPr>
        </p:nvPicPr>
        <p:blipFill>
          <a:blip r:embed="rId3" cstate="print"/>
          <a:srcRect/>
          <a:stretch>
            <a:fillRect/>
          </a:stretch>
        </p:blipFill>
        <p:spPr>
          <a:xfrm>
            <a:off x="1191592" y="1140444"/>
            <a:ext cx="6602792" cy="4437828"/>
          </a:xfrm>
          <a:prstGeom prst="rect">
            <a:avLst/>
          </a:prstGeom>
          <a:noFill/>
          <a:ln>
            <a:noFill/>
          </a:ln>
        </p:spPr>
      </p:pic>
      <p:sp>
        <p:nvSpPr>
          <p:cNvPr id="7174" name="Text Box 9"/>
          <p:cNvSpPr txBox="1">
            <a:spLocks noChangeArrowheads="1"/>
          </p:cNvSpPr>
          <p:nvPr/>
        </p:nvSpPr>
        <p:spPr bwMode="auto">
          <a:xfrm>
            <a:off x="2643301" y="5811743"/>
            <a:ext cx="6156667" cy="892552"/>
          </a:xfrm>
          <a:prstGeom prst="rect">
            <a:avLst/>
          </a:prstGeom>
          <a:noFill/>
          <a:ln w="9525">
            <a:noFill/>
            <a:miter lim="800000"/>
            <a:headEnd/>
            <a:tailEnd/>
          </a:ln>
        </p:spPr>
        <p:txBody>
          <a:bodyPr wrap="square">
            <a:spAutoFit/>
          </a:bodyPr>
          <a:lstStyle/>
          <a:p>
            <a:pPr algn="r">
              <a:spcBef>
                <a:spcPct val="50000"/>
              </a:spcBef>
              <a:buFont typeface="Monotype Sorts" pitchFamily="2" charset="2"/>
              <a:buNone/>
            </a:pPr>
            <a:r>
              <a:rPr lang="en-GB" sz="1500" b="1" i="0" dirty="0">
                <a:solidFill>
                  <a:schemeClr val="bg2"/>
                </a:solidFill>
                <a:latin typeface="Calibri" panose="020F0502020204030204" pitchFamily="34" charset="0"/>
              </a:rPr>
              <a:t>Storage reservoirs are in </a:t>
            </a:r>
            <a:r>
              <a:rPr lang="en-GB" sz="1500" b="1" i="0" dirty="0" err="1">
                <a:solidFill>
                  <a:schemeClr val="bg2"/>
                </a:solidFill>
                <a:latin typeface="Calibri" panose="020F0502020204030204" pitchFamily="34" charset="0"/>
              </a:rPr>
              <a:t>PgC</a:t>
            </a:r>
            <a:r>
              <a:rPr lang="en-GB" sz="1500" b="1" i="0" dirty="0">
                <a:solidFill>
                  <a:schemeClr val="bg2"/>
                </a:solidFill>
                <a:latin typeface="Calibri" panose="020F0502020204030204" pitchFamily="34" charset="0"/>
              </a:rPr>
              <a:t> ( = </a:t>
            </a:r>
            <a:r>
              <a:rPr lang="en-GB" sz="1500" b="1" i="0" dirty="0" err="1">
                <a:solidFill>
                  <a:schemeClr val="bg2"/>
                </a:solidFill>
                <a:latin typeface="Calibri" panose="020F0502020204030204" pitchFamily="34" charset="0"/>
              </a:rPr>
              <a:t>GtonC</a:t>
            </a:r>
            <a:r>
              <a:rPr lang="en-GB" sz="1500" b="1" i="0" dirty="0">
                <a:solidFill>
                  <a:schemeClr val="bg2"/>
                </a:solidFill>
                <a:latin typeface="Calibri" panose="020F0502020204030204" pitchFamily="34" charset="0"/>
              </a:rPr>
              <a:t> =10</a:t>
            </a:r>
            <a:r>
              <a:rPr lang="en-GB" sz="1500" b="1" i="0" baseline="30000" dirty="0">
                <a:solidFill>
                  <a:schemeClr val="bg2"/>
                </a:solidFill>
                <a:latin typeface="Calibri" panose="020F0502020204030204" pitchFamily="34" charset="0"/>
              </a:rPr>
              <a:t>15</a:t>
            </a:r>
            <a:r>
              <a:rPr lang="en-GB" sz="1500" b="1" i="0" dirty="0">
                <a:solidFill>
                  <a:schemeClr val="bg2"/>
                </a:solidFill>
                <a:latin typeface="Calibri" panose="020F0502020204030204" pitchFamily="34" charset="0"/>
              </a:rPr>
              <a:t>g C</a:t>
            </a:r>
            <a:r>
              <a:rPr lang="en-GB" sz="1500" b="1" i="0" dirty="0" smtClean="0">
                <a:solidFill>
                  <a:schemeClr val="bg2"/>
                </a:solidFill>
                <a:latin typeface="Calibri" panose="020F0502020204030204" pitchFamily="34" charset="0"/>
              </a:rPr>
              <a:t>) and fluxes </a:t>
            </a:r>
            <a:r>
              <a:rPr lang="en-GB" sz="1500" b="1" i="0" dirty="0">
                <a:solidFill>
                  <a:schemeClr val="bg2"/>
                </a:solidFill>
                <a:latin typeface="Calibri" panose="020F0502020204030204" pitchFamily="34" charset="0"/>
              </a:rPr>
              <a:t>are in </a:t>
            </a:r>
            <a:r>
              <a:rPr lang="en-GB" sz="1500" b="1" i="0" dirty="0" err="1">
                <a:solidFill>
                  <a:schemeClr val="bg2"/>
                </a:solidFill>
                <a:latin typeface="Calibri" panose="020F0502020204030204" pitchFamily="34" charset="0"/>
              </a:rPr>
              <a:t>PgC</a:t>
            </a:r>
            <a:r>
              <a:rPr lang="en-GB" sz="1500" b="1" i="0" dirty="0">
                <a:solidFill>
                  <a:schemeClr val="bg2"/>
                </a:solidFill>
                <a:latin typeface="Calibri" panose="020F0502020204030204" pitchFamily="34" charset="0"/>
              </a:rPr>
              <a:t>/year</a:t>
            </a:r>
          </a:p>
          <a:p>
            <a:pPr algn="r">
              <a:spcBef>
                <a:spcPct val="50000"/>
              </a:spcBef>
              <a:buNone/>
            </a:pPr>
            <a:r>
              <a:rPr lang="en-GB" sz="1500" b="1" i="0" dirty="0">
                <a:solidFill>
                  <a:schemeClr val="bg2"/>
                </a:solidFill>
                <a:latin typeface="Calibri" panose="020F0502020204030204" pitchFamily="34" charset="0"/>
              </a:rPr>
              <a:t>1 </a:t>
            </a:r>
            <a:r>
              <a:rPr lang="en-GB" sz="1500" b="1" i="0" dirty="0" err="1">
                <a:solidFill>
                  <a:schemeClr val="bg2"/>
                </a:solidFill>
                <a:latin typeface="Calibri" panose="020F0502020204030204" pitchFamily="34" charset="0"/>
              </a:rPr>
              <a:t>PgC</a:t>
            </a:r>
            <a:r>
              <a:rPr lang="en-GB" sz="1500" b="1" i="0" dirty="0">
                <a:solidFill>
                  <a:schemeClr val="bg2"/>
                </a:solidFill>
                <a:latin typeface="Calibri" panose="020F0502020204030204" pitchFamily="34" charset="0"/>
              </a:rPr>
              <a:t> </a:t>
            </a:r>
            <a:r>
              <a:rPr lang="en-GB" sz="1500" b="1" i="0" dirty="0" smtClean="0">
                <a:solidFill>
                  <a:schemeClr val="bg2"/>
                </a:solidFill>
                <a:latin typeface="Calibri" panose="020F0502020204030204" pitchFamily="34" charset="0"/>
              </a:rPr>
              <a:t>is equivalent </a:t>
            </a:r>
            <a:r>
              <a:rPr lang="en-GB" sz="1500" b="1" i="0" dirty="0">
                <a:solidFill>
                  <a:schemeClr val="bg2"/>
                </a:solidFill>
                <a:latin typeface="Calibri" panose="020F0502020204030204" pitchFamily="34" charset="0"/>
              </a:rPr>
              <a:t>to 3.67 </a:t>
            </a:r>
            <a:r>
              <a:rPr lang="en-GB" sz="1500" b="1" i="0" dirty="0" err="1">
                <a:solidFill>
                  <a:schemeClr val="bg2"/>
                </a:solidFill>
                <a:latin typeface="Calibri" panose="020F0502020204030204" pitchFamily="34" charset="0"/>
              </a:rPr>
              <a:t>Pg</a:t>
            </a:r>
            <a:r>
              <a:rPr lang="en-GB" sz="1500" b="1" i="0" dirty="0">
                <a:solidFill>
                  <a:schemeClr val="bg2"/>
                </a:solidFill>
                <a:latin typeface="Calibri" panose="020F0502020204030204" pitchFamily="34" charset="0"/>
              </a:rPr>
              <a:t> </a:t>
            </a:r>
            <a:r>
              <a:rPr lang="en-GB" sz="1500" b="1" i="0" dirty="0" smtClean="0">
                <a:solidFill>
                  <a:schemeClr val="bg2"/>
                </a:solidFill>
                <a:latin typeface="Calibri" panose="020F0502020204030204" pitchFamily="34" charset="0"/>
              </a:rPr>
              <a:t>CO</a:t>
            </a:r>
            <a:r>
              <a:rPr lang="en-GB" sz="1500" b="1" i="0" baseline="-25000" dirty="0" smtClean="0">
                <a:solidFill>
                  <a:schemeClr val="bg2"/>
                </a:solidFill>
                <a:latin typeface="Calibri" panose="020F0502020204030204" pitchFamily="34" charset="0"/>
              </a:rPr>
              <a:t>2 </a:t>
            </a:r>
            <a:r>
              <a:rPr lang="en-GB" sz="1500" b="1" i="0" dirty="0" smtClean="0">
                <a:solidFill>
                  <a:schemeClr val="bg2"/>
                </a:solidFill>
                <a:latin typeface="Calibri" panose="020F0502020204030204" pitchFamily="34" charset="0"/>
              </a:rPr>
              <a:t>or 0.47 </a:t>
            </a:r>
            <a:r>
              <a:rPr lang="en-GB" sz="1500" b="1" i="0" dirty="0">
                <a:solidFill>
                  <a:schemeClr val="bg2"/>
                </a:solidFill>
                <a:latin typeface="Calibri" panose="020F0502020204030204" pitchFamily="34" charset="0"/>
              </a:rPr>
              <a:t>ppm CO</a:t>
            </a:r>
            <a:r>
              <a:rPr lang="en-GB" sz="1500" b="1" i="0" baseline="-25000" dirty="0">
                <a:solidFill>
                  <a:schemeClr val="bg2"/>
                </a:solidFill>
                <a:latin typeface="Calibri" panose="020F0502020204030204" pitchFamily="34" charset="0"/>
              </a:rPr>
              <a:t>2</a:t>
            </a:r>
            <a:r>
              <a:rPr lang="en-GB" sz="1500" i="0" dirty="0">
                <a:solidFill>
                  <a:schemeClr val="bg2"/>
                </a:solidFill>
                <a:latin typeface="Calibri" panose="020F0502020204030204" pitchFamily="34" charset="0"/>
              </a:rPr>
              <a:t> </a:t>
            </a:r>
            <a:endParaRPr lang="en-US" sz="1500" i="0" dirty="0">
              <a:solidFill>
                <a:schemeClr val="bg2"/>
              </a:solidFill>
              <a:latin typeface="Calibri" panose="020F0502020204030204" pitchFamily="34" charset="0"/>
            </a:endParaRPr>
          </a:p>
          <a:p>
            <a:pPr>
              <a:spcBef>
                <a:spcPct val="50000"/>
              </a:spcBef>
              <a:buFont typeface="Monotype Sorts" pitchFamily="2" charset="2"/>
              <a:buNone/>
            </a:pPr>
            <a:endParaRPr lang="en-GB" sz="1000" b="1" i="0" dirty="0" smtClean="0">
              <a:solidFill>
                <a:schemeClr val="bg2"/>
              </a:solidFill>
              <a:latin typeface="Calibri" panose="020F0502020204030204" pitchFamily="34" charset="0"/>
            </a:endParaRPr>
          </a:p>
        </p:txBody>
      </p:sp>
      <p:sp>
        <p:nvSpPr>
          <p:cNvPr id="2" name="TextBox 1"/>
          <p:cNvSpPr txBox="1"/>
          <p:nvPr/>
        </p:nvSpPr>
        <p:spPr>
          <a:xfrm>
            <a:off x="213064" y="5069150"/>
            <a:ext cx="1234440" cy="307777"/>
          </a:xfrm>
          <a:prstGeom prst="rect">
            <a:avLst/>
          </a:prstGeom>
          <a:noFill/>
        </p:spPr>
        <p:txBody>
          <a:bodyPr wrap="none" rtlCol="0">
            <a:spAutoFit/>
          </a:bodyPr>
          <a:lstStyle/>
          <a:p>
            <a:pPr>
              <a:buNone/>
            </a:pPr>
            <a:r>
              <a:rPr lang="en-US" sz="1400" b="1" i="0" dirty="0" smtClean="0">
                <a:solidFill>
                  <a:schemeClr val="bg2"/>
                </a:solidFill>
                <a:latin typeface="Calibri" panose="020F0502020204030204" pitchFamily="34" charset="0"/>
              </a:rPr>
              <a:t>Source: NOAA</a:t>
            </a:r>
            <a:endParaRPr lang="en-ZA" sz="1400" b="1" i="0" dirty="0">
              <a:solidFill>
                <a:schemeClr val="bg2"/>
              </a:solidFill>
              <a:latin typeface="Calibri" panose="020F0502020204030204" pitchFamily="34" charset="0"/>
            </a:endParaRPr>
          </a:p>
        </p:txBody>
      </p:sp>
      <p:sp>
        <p:nvSpPr>
          <p:cNvPr id="7" name="TextBox 6"/>
          <p:cNvSpPr txBox="1"/>
          <p:nvPr/>
        </p:nvSpPr>
        <p:spPr>
          <a:xfrm>
            <a:off x="6249879" y="648069"/>
            <a:ext cx="2641877" cy="566309"/>
          </a:xfrm>
          <a:prstGeom prst="rect">
            <a:avLst/>
          </a:prstGeom>
          <a:noFill/>
        </p:spPr>
        <p:txBody>
          <a:bodyPr wrap="none" rtlCol="0">
            <a:spAutoFit/>
          </a:bodyPr>
          <a:lstStyle/>
          <a:p>
            <a:pPr algn="r">
              <a:buNone/>
            </a:pPr>
            <a:r>
              <a:rPr lang="en-US" sz="1400" b="1" i="0" dirty="0" smtClean="0">
                <a:solidFill>
                  <a:schemeClr val="bg2"/>
                </a:solidFill>
                <a:latin typeface="Calibri" panose="020F0502020204030204" pitchFamily="34" charset="0"/>
              </a:rPr>
              <a:t>Black line = natural contributions</a:t>
            </a:r>
          </a:p>
          <a:p>
            <a:pPr algn="r">
              <a:buNone/>
            </a:pPr>
            <a:r>
              <a:rPr lang="en-US" sz="1400" b="1" i="0" dirty="0" smtClean="0">
                <a:solidFill>
                  <a:srgbClr val="C00000"/>
                </a:solidFill>
                <a:latin typeface="Calibri" panose="020F0502020204030204" pitchFamily="34" charset="0"/>
              </a:rPr>
              <a:t>Red line </a:t>
            </a:r>
            <a:r>
              <a:rPr lang="en-US" sz="1400" b="1" i="0" dirty="0" smtClean="0">
                <a:solidFill>
                  <a:schemeClr val="bg2"/>
                </a:solidFill>
                <a:latin typeface="Calibri" panose="020F0502020204030204" pitchFamily="34" charset="0"/>
              </a:rPr>
              <a:t>= human contributions</a:t>
            </a:r>
            <a:endParaRPr lang="en-ZA" sz="1400" b="1" i="0" dirty="0">
              <a:solidFill>
                <a:schemeClr val="bg2"/>
              </a:solidFill>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777875"/>
          </a:xfrm>
        </p:spPr>
        <p:txBody>
          <a:bodyPr/>
          <a:lstStyle/>
          <a:p>
            <a:pPr algn="l"/>
            <a:r>
              <a:rPr lang="en-GB" b="1" dirty="0" smtClean="0"/>
              <a:t>Other important drivers: </a:t>
            </a:r>
            <a:br>
              <a:rPr lang="en-GB" b="1" dirty="0" smtClean="0"/>
            </a:br>
            <a:r>
              <a:rPr lang="en-GB" sz="2200" b="1" dirty="0" smtClean="0"/>
              <a:t>Methane (</a:t>
            </a:r>
            <a:r>
              <a:rPr lang="en-US" sz="2200" b="1" dirty="0" smtClean="0"/>
              <a:t>CH</a:t>
            </a:r>
            <a:r>
              <a:rPr lang="en-US" sz="2200" b="1" baseline="-25000" dirty="0" smtClean="0"/>
              <a:t>4</a:t>
            </a:r>
            <a:r>
              <a:rPr lang="en-GB" sz="2200" b="1" dirty="0" smtClean="0"/>
              <a:t>), Nitrous Oxide (</a:t>
            </a:r>
            <a:r>
              <a:rPr lang="en-US" sz="2200" b="1" dirty="0" smtClean="0"/>
              <a:t>N</a:t>
            </a:r>
            <a:r>
              <a:rPr lang="en-US" sz="2200" b="1" baseline="-25000" dirty="0" smtClean="0"/>
              <a:t>2</a:t>
            </a:r>
            <a:r>
              <a:rPr lang="en-GB" sz="2200" b="1" dirty="0" smtClean="0"/>
              <a:t>0) and HFCs  </a:t>
            </a:r>
          </a:p>
        </p:txBody>
      </p:sp>
      <p:sp>
        <p:nvSpPr>
          <p:cNvPr id="2" name="Rectangle 1"/>
          <p:cNvSpPr/>
          <p:nvPr/>
        </p:nvSpPr>
        <p:spPr>
          <a:xfrm>
            <a:off x="4367048" y="6352061"/>
            <a:ext cx="4572000" cy="307777"/>
          </a:xfrm>
          <a:prstGeom prst="rect">
            <a:avLst/>
          </a:prstGeom>
        </p:spPr>
        <p:txBody>
          <a:bodyPr>
            <a:spAutoFit/>
          </a:bodyPr>
          <a:lstStyle/>
          <a:p>
            <a:pPr algn="r">
              <a:buNone/>
            </a:pPr>
            <a:r>
              <a:rPr lang="en-US" sz="1400" b="1" i="0" dirty="0">
                <a:solidFill>
                  <a:srgbClr val="000000"/>
                </a:solidFill>
                <a:latin typeface="Calibri" panose="020F0502020204030204" pitchFamily="34" charset="0"/>
              </a:rPr>
              <a:t>US </a:t>
            </a:r>
            <a:r>
              <a:rPr lang="en-US" sz="1400" b="1" i="0" dirty="0" err="1">
                <a:solidFill>
                  <a:srgbClr val="000000"/>
                </a:solidFill>
                <a:latin typeface="Calibri" panose="020F0502020204030204" pitchFamily="34" charset="0"/>
              </a:rPr>
              <a:t>Govt</a:t>
            </a:r>
            <a:r>
              <a:rPr lang="en-US" sz="1400" b="1" i="0" dirty="0">
                <a:solidFill>
                  <a:srgbClr val="000000"/>
                </a:solidFill>
                <a:latin typeface="Calibri" panose="020F0502020204030204" pitchFamily="34" charset="0"/>
              </a:rPr>
              <a:t> - NOAA (http://www.esrl.noaa.gov/gmd/aggi/)</a:t>
            </a:r>
            <a:endParaRPr lang="en-ZA" sz="1400" b="1" i="0" dirty="0">
              <a:solidFill>
                <a:srgbClr val="000000"/>
              </a:solidFill>
              <a:latin typeface="Calibri" panose="020F050202020403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302" y="1311320"/>
            <a:ext cx="7157545" cy="47858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777875"/>
          </a:xfrm>
        </p:spPr>
        <p:txBody>
          <a:bodyPr/>
          <a:lstStyle/>
          <a:p>
            <a:pPr algn="l"/>
            <a:r>
              <a:rPr lang="en-GB" b="1" dirty="0" smtClean="0"/>
              <a:t>Other important drivers: </a:t>
            </a:r>
            <a:br>
              <a:rPr lang="en-GB" b="1" dirty="0" smtClean="0"/>
            </a:br>
            <a:r>
              <a:rPr lang="en-GB" sz="2200" b="1" dirty="0" smtClean="0"/>
              <a:t>Methane (</a:t>
            </a:r>
            <a:r>
              <a:rPr lang="en-US" sz="2200" b="1" dirty="0" smtClean="0"/>
              <a:t>CH</a:t>
            </a:r>
            <a:r>
              <a:rPr lang="en-US" sz="2200" b="1" baseline="-25000" dirty="0" smtClean="0"/>
              <a:t>4</a:t>
            </a:r>
            <a:r>
              <a:rPr lang="en-GB" sz="2200" b="1" dirty="0" smtClean="0"/>
              <a:t>), Nitrous Oxide (</a:t>
            </a:r>
            <a:r>
              <a:rPr lang="en-US" sz="2200" b="1" dirty="0" smtClean="0"/>
              <a:t>N</a:t>
            </a:r>
            <a:r>
              <a:rPr lang="en-US" sz="2200" b="1" baseline="-25000" dirty="0" smtClean="0"/>
              <a:t>2</a:t>
            </a:r>
            <a:r>
              <a:rPr lang="en-GB" sz="2200" b="1" dirty="0" smtClean="0"/>
              <a:t>0) and HFCs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198" y="2108681"/>
            <a:ext cx="3454939" cy="3071925"/>
          </a:xfrm>
          <a:prstGeom prst="rect">
            <a:avLst/>
          </a:prstGeom>
        </p:spPr>
      </p:pic>
      <p:sp>
        <p:nvSpPr>
          <p:cNvPr id="6" name="Rectangle 5"/>
          <p:cNvSpPr/>
          <p:nvPr/>
        </p:nvSpPr>
        <p:spPr>
          <a:xfrm>
            <a:off x="496384" y="5331129"/>
            <a:ext cx="4572000" cy="307777"/>
          </a:xfrm>
          <a:prstGeom prst="rect">
            <a:avLst/>
          </a:prstGeom>
        </p:spPr>
        <p:txBody>
          <a:bodyPr>
            <a:spAutoFit/>
          </a:bodyPr>
          <a:lstStyle/>
          <a:p>
            <a:pPr algn="ctr">
              <a:buNone/>
            </a:pPr>
            <a:r>
              <a:rPr lang="en-US" sz="1400" b="1" i="0" dirty="0">
                <a:solidFill>
                  <a:srgbClr val="000000"/>
                </a:solidFill>
                <a:latin typeface="Calibri" panose="020F0502020204030204" pitchFamily="34" charset="0"/>
              </a:rPr>
              <a:t>US </a:t>
            </a:r>
            <a:r>
              <a:rPr lang="en-US" sz="1400" b="1" i="0" dirty="0" smtClean="0">
                <a:solidFill>
                  <a:srgbClr val="000000"/>
                </a:solidFill>
                <a:latin typeface="Calibri" panose="020F0502020204030204" pitchFamily="34" charset="0"/>
              </a:rPr>
              <a:t>Nitrous Oxide Emissions, 2012: US EPA</a:t>
            </a:r>
            <a:endParaRPr lang="en-ZA" sz="1400" b="1" i="0" dirty="0">
              <a:solidFill>
                <a:srgbClr val="000000"/>
              </a:solidFill>
              <a:latin typeface="Calibri" panose="020F0502020204030204" pitchFamily="34" charset="0"/>
            </a:endParaRPr>
          </a:p>
        </p:txBody>
      </p:sp>
      <p:sp>
        <p:nvSpPr>
          <p:cNvPr id="7" name="Rectangle 6"/>
          <p:cNvSpPr/>
          <p:nvPr/>
        </p:nvSpPr>
        <p:spPr>
          <a:xfrm>
            <a:off x="4367813" y="5331306"/>
            <a:ext cx="4572000" cy="307777"/>
          </a:xfrm>
          <a:prstGeom prst="rect">
            <a:avLst/>
          </a:prstGeom>
        </p:spPr>
        <p:txBody>
          <a:bodyPr>
            <a:spAutoFit/>
          </a:bodyPr>
          <a:lstStyle/>
          <a:p>
            <a:pPr algn="ctr">
              <a:buNone/>
            </a:pPr>
            <a:r>
              <a:rPr lang="en-US" sz="1400" b="1" i="0" dirty="0">
                <a:solidFill>
                  <a:srgbClr val="000000"/>
                </a:solidFill>
                <a:latin typeface="Calibri" panose="020F0502020204030204" pitchFamily="34" charset="0"/>
              </a:rPr>
              <a:t>US </a:t>
            </a:r>
            <a:r>
              <a:rPr lang="en-US" sz="1400" b="1" i="0" dirty="0" smtClean="0">
                <a:solidFill>
                  <a:srgbClr val="000000"/>
                </a:solidFill>
                <a:latin typeface="Calibri" panose="020F0502020204030204" pitchFamily="34" charset="0"/>
              </a:rPr>
              <a:t>Methane Emissions, 2012: US EPA</a:t>
            </a:r>
            <a:endParaRPr lang="en-ZA" sz="1400" b="1" i="0" dirty="0">
              <a:solidFill>
                <a:srgbClr val="000000"/>
              </a:solidFill>
              <a:latin typeface="Calibri" panose="020F050202020403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092" y="2038997"/>
            <a:ext cx="3428955" cy="3104595"/>
          </a:xfrm>
          <a:prstGeom prst="rect">
            <a:avLst/>
          </a:prstGeom>
        </p:spPr>
      </p:pic>
    </p:spTree>
    <p:extLst>
      <p:ext uri="{BB962C8B-B14F-4D97-AF65-F5344CB8AC3E}">
        <p14:creationId xmlns:p14="http://schemas.microsoft.com/office/powerpoint/2010/main" val="967332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fig5-2"/>
          <p:cNvPicPr>
            <a:picLocks noChangeAspect="1" noChangeArrowheads="1"/>
          </p:cNvPicPr>
          <p:nvPr/>
        </p:nvPicPr>
        <p:blipFill>
          <a:blip r:embed="rId3" cstate="print"/>
          <a:srcRect/>
          <a:stretch>
            <a:fillRect/>
          </a:stretch>
        </p:blipFill>
        <p:spPr bwMode="auto">
          <a:xfrm>
            <a:off x="3959072" y="1322818"/>
            <a:ext cx="4764514" cy="5217790"/>
          </a:xfrm>
          <a:prstGeom prst="rect">
            <a:avLst/>
          </a:prstGeom>
          <a:noFill/>
          <a:ln w="9525">
            <a:noFill/>
            <a:miter lim="800000"/>
            <a:headEnd/>
            <a:tailEnd/>
          </a:ln>
        </p:spPr>
      </p:pic>
      <p:sp>
        <p:nvSpPr>
          <p:cNvPr id="7" name="Rectangle 2"/>
          <p:cNvSpPr>
            <a:spLocks noGrp="1" noChangeArrowheads="1"/>
          </p:cNvSpPr>
          <p:nvPr>
            <p:ph type="title"/>
          </p:nvPr>
        </p:nvSpPr>
        <p:spPr>
          <a:xfrm>
            <a:off x="457200" y="274638"/>
            <a:ext cx="8229600" cy="777875"/>
          </a:xfrm>
        </p:spPr>
        <p:txBody>
          <a:bodyPr/>
          <a:lstStyle/>
          <a:p>
            <a:pPr algn="l"/>
            <a:r>
              <a:rPr lang="en-GB" b="1" dirty="0" smtClean="0"/>
              <a:t>Other important drivers: </a:t>
            </a:r>
            <a:br>
              <a:rPr lang="en-GB" b="1" dirty="0" smtClean="0"/>
            </a:br>
            <a:r>
              <a:rPr lang="en-US" sz="2200" b="1" dirty="0" smtClean="0"/>
              <a:t>Aerosols </a:t>
            </a:r>
            <a:r>
              <a:rPr lang="en-US" sz="2200" b="1" dirty="0"/>
              <a:t>(e.g. dust, particulate air pollutants and </a:t>
            </a:r>
            <a:r>
              <a:rPr lang="en-US" sz="2200" b="1" dirty="0" smtClean="0"/>
              <a:t>smoke)</a:t>
            </a:r>
            <a:endParaRPr lang="en-GB" sz="2200" b="1" dirty="0" smtClean="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277" y="1495141"/>
            <a:ext cx="2112580" cy="1619094"/>
          </a:xfrm>
          <a:prstGeom prst="rect">
            <a:avLst/>
          </a:prstGeom>
        </p:spPr>
      </p:pic>
      <p:sp>
        <p:nvSpPr>
          <p:cNvPr id="6" name="Rectangle 5"/>
          <p:cNvSpPr/>
          <p:nvPr/>
        </p:nvSpPr>
        <p:spPr>
          <a:xfrm>
            <a:off x="310056" y="3290238"/>
            <a:ext cx="3384332" cy="2554545"/>
          </a:xfrm>
          <a:prstGeom prst="rect">
            <a:avLst/>
          </a:prstGeom>
        </p:spPr>
        <p:txBody>
          <a:bodyPr wrap="square">
            <a:spAutoFit/>
          </a:bodyPr>
          <a:lstStyle/>
          <a:p>
            <a:pPr>
              <a:buNone/>
            </a:pPr>
            <a:r>
              <a:rPr lang="en-US" sz="1600" b="1" i="0" dirty="0">
                <a:solidFill>
                  <a:srgbClr val="000000"/>
                </a:solidFill>
                <a:latin typeface="Calibri" panose="020F0502020204030204" pitchFamily="34" charset="0"/>
              </a:rPr>
              <a:t>Global dimming </a:t>
            </a:r>
            <a:r>
              <a:rPr lang="en-US" sz="1600" i="0" dirty="0">
                <a:solidFill>
                  <a:srgbClr val="000000"/>
                </a:solidFill>
                <a:latin typeface="Calibri" panose="020F0502020204030204" pitchFamily="34" charset="0"/>
              </a:rPr>
              <a:t>is caused by an increase </a:t>
            </a:r>
            <a:r>
              <a:rPr lang="en-US" sz="1600" i="0" dirty="0" smtClean="0">
                <a:solidFill>
                  <a:srgbClr val="000000"/>
                </a:solidFill>
                <a:latin typeface="Calibri" panose="020F0502020204030204" pitchFamily="34" charset="0"/>
              </a:rPr>
              <a:t>in aerosols such </a:t>
            </a:r>
            <a:r>
              <a:rPr lang="en-US" sz="1600" i="0" dirty="0">
                <a:solidFill>
                  <a:srgbClr val="000000"/>
                </a:solidFill>
                <a:latin typeface="Calibri" panose="020F0502020204030204" pitchFamily="34" charset="0"/>
              </a:rPr>
              <a:t>as sulfate aerosols in the atmosphere due to human </a:t>
            </a:r>
            <a:r>
              <a:rPr lang="en-US" sz="1600" i="0" dirty="0" smtClean="0">
                <a:solidFill>
                  <a:srgbClr val="000000"/>
                </a:solidFill>
                <a:latin typeface="Calibri" panose="020F0502020204030204" pitchFamily="34" charset="0"/>
              </a:rPr>
              <a:t>activity. It led to a gradual </a:t>
            </a:r>
            <a:r>
              <a:rPr lang="en-US" sz="1600" i="0" dirty="0">
                <a:solidFill>
                  <a:srgbClr val="000000"/>
                </a:solidFill>
                <a:latin typeface="Calibri" panose="020F0502020204030204" pitchFamily="34" charset="0"/>
              </a:rPr>
              <a:t>reduction in the amount of global direct irradiance at the </a:t>
            </a:r>
            <a:r>
              <a:rPr lang="en-US" sz="1600" i="0" dirty="0" smtClean="0">
                <a:solidFill>
                  <a:srgbClr val="000000"/>
                </a:solidFill>
                <a:latin typeface="Calibri" panose="020F0502020204030204" pitchFamily="34" charset="0"/>
              </a:rPr>
              <a:t>Earth's surface. The </a:t>
            </a:r>
            <a:r>
              <a:rPr lang="en-US" sz="1600" i="0" dirty="0">
                <a:solidFill>
                  <a:srgbClr val="000000"/>
                </a:solidFill>
                <a:latin typeface="Calibri" panose="020F0502020204030204" pitchFamily="34" charset="0"/>
              </a:rPr>
              <a:t>effect </a:t>
            </a:r>
            <a:r>
              <a:rPr lang="en-US" sz="1600" i="0" dirty="0" smtClean="0">
                <a:solidFill>
                  <a:srgbClr val="000000"/>
                </a:solidFill>
                <a:latin typeface="Calibri" panose="020F0502020204030204" pitchFamily="34" charset="0"/>
              </a:rPr>
              <a:t>varies by region but it has </a:t>
            </a:r>
            <a:r>
              <a:rPr lang="en-US" sz="1600" i="0" dirty="0">
                <a:solidFill>
                  <a:srgbClr val="000000"/>
                </a:solidFill>
                <a:latin typeface="Calibri" panose="020F0502020204030204" pitchFamily="34" charset="0"/>
              </a:rPr>
              <a:t>been estimated to be of the order of a 4% reduction over the three decades from 1960–1990</a:t>
            </a:r>
            <a:r>
              <a:rPr lang="en-US" sz="1600" i="0" dirty="0" smtClean="0">
                <a:solidFill>
                  <a:srgbClr val="000000"/>
                </a:solidFill>
                <a:latin typeface="Calibri" panose="020F0502020204030204" pitchFamily="34" charset="0"/>
              </a:rPr>
              <a:t>.</a:t>
            </a:r>
            <a:endParaRPr lang="en-US" sz="1600" i="0" dirty="0">
              <a:solidFill>
                <a:srgbClr val="000000"/>
              </a:solidFill>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97481" y="3328494"/>
            <a:ext cx="8473250" cy="2014562"/>
          </a:xfrm>
        </p:spPr>
        <p:txBody>
          <a:bodyPr/>
          <a:lstStyle/>
          <a:p>
            <a:pPr marL="0" indent="0">
              <a:buNone/>
            </a:pPr>
            <a:r>
              <a:rPr lang="en-US" sz="1800" b="1" dirty="0" smtClean="0">
                <a:latin typeface="Calibri" panose="020F0502020204030204" pitchFamily="34" charset="0"/>
              </a:rPr>
              <a:t>IPCC Glossary</a:t>
            </a:r>
          </a:p>
          <a:p>
            <a:pPr marL="0" indent="0">
              <a:buNone/>
            </a:pPr>
            <a:r>
              <a:rPr lang="en-US" sz="1700" i="1" dirty="0" smtClean="0">
                <a:latin typeface="Calibri" panose="020F0502020204030204" pitchFamily="34" charset="0"/>
              </a:rPr>
              <a:t>Radiative forcing </a:t>
            </a:r>
            <a:r>
              <a:rPr lang="en-US" sz="1700" dirty="0" smtClean="0">
                <a:latin typeface="Calibri" panose="020F0502020204030204" pitchFamily="34" charset="0"/>
              </a:rPr>
              <a:t>is </a:t>
            </a:r>
            <a:r>
              <a:rPr lang="en-US" sz="1700" dirty="0">
                <a:latin typeface="Calibri" panose="020F0502020204030204" pitchFamily="34" charset="0"/>
              </a:rPr>
              <a:t>the change in the net, </a:t>
            </a:r>
            <a:r>
              <a:rPr lang="en-US" sz="1700" dirty="0" smtClean="0">
                <a:latin typeface="Calibri" panose="020F0502020204030204" pitchFamily="34" charset="0"/>
              </a:rPr>
              <a:t>downward </a:t>
            </a:r>
            <a:r>
              <a:rPr lang="en-US" sz="1700" dirty="0">
                <a:latin typeface="Calibri" panose="020F0502020204030204" pitchFamily="34" charset="0"/>
              </a:rPr>
              <a:t>minus upward, radiative flux </a:t>
            </a:r>
            <a:r>
              <a:rPr lang="en-US" sz="1700" dirty="0" smtClean="0">
                <a:latin typeface="Calibri" panose="020F0502020204030204" pitchFamily="34" charset="0"/>
              </a:rPr>
              <a:t>(expressed </a:t>
            </a:r>
            <a:r>
              <a:rPr lang="en-US" sz="1700" dirty="0">
                <a:latin typeface="Calibri" panose="020F0502020204030204" pitchFamily="34" charset="0"/>
              </a:rPr>
              <a:t>in W m–2) at the </a:t>
            </a:r>
            <a:r>
              <a:rPr lang="en-US" sz="1700" dirty="0" err="1" smtClean="0">
                <a:latin typeface="Calibri" panose="020F0502020204030204" pitchFamily="34" charset="0"/>
              </a:rPr>
              <a:t>tropopause</a:t>
            </a:r>
            <a:r>
              <a:rPr lang="en-US" sz="1700" dirty="0" smtClean="0">
                <a:latin typeface="Calibri" panose="020F0502020204030204" pitchFamily="34" charset="0"/>
              </a:rPr>
              <a:t>, or </a:t>
            </a:r>
            <a:r>
              <a:rPr lang="en-US" sz="1700" dirty="0">
                <a:latin typeface="Calibri" panose="020F0502020204030204" pitchFamily="34" charset="0"/>
              </a:rPr>
              <a:t>top of </a:t>
            </a:r>
            <a:r>
              <a:rPr lang="en-US" sz="1700" dirty="0" smtClean="0">
                <a:latin typeface="Calibri" panose="020F0502020204030204" pitchFamily="34" charset="0"/>
              </a:rPr>
              <a:t>atmosphere, </a:t>
            </a:r>
            <a:r>
              <a:rPr lang="en-US" sz="1700" dirty="0">
                <a:latin typeface="Calibri" panose="020F0502020204030204" pitchFamily="34" charset="0"/>
              </a:rPr>
              <a:t>due to a change in an external driver of </a:t>
            </a:r>
            <a:r>
              <a:rPr lang="en-US" sz="1700" dirty="0" smtClean="0">
                <a:latin typeface="Calibri" panose="020F0502020204030204" pitchFamily="34" charset="0"/>
              </a:rPr>
              <a:t>climate change</a:t>
            </a:r>
            <a:r>
              <a:rPr lang="en-US" sz="1700" dirty="0">
                <a:latin typeface="Calibri" panose="020F0502020204030204" pitchFamily="34" charset="0"/>
              </a:rPr>
              <a:t>, such as, for example, a change in the concentration of carbon </a:t>
            </a:r>
            <a:r>
              <a:rPr lang="en-US" sz="1700" dirty="0" smtClean="0">
                <a:latin typeface="Calibri" panose="020F0502020204030204" pitchFamily="34" charset="0"/>
              </a:rPr>
              <a:t>dioxide </a:t>
            </a:r>
            <a:r>
              <a:rPr lang="en-US" sz="1700" dirty="0">
                <a:latin typeface="Calibri" panose="020F0502020204030204" pitchFamily="34" charset="0"/>
              </a:rPr>
              <a:t>or the output of the Sun</a:t>
            </a:r>
            <a:r>
              <a:rPr lang="en-US" sz="1700" dirty="0" smtClean="0">
                <a:latin typeface="Calibri" panose="020F0502020204030204" pitchFamily="34" charset="0"/>
              </a:rPr>
              <a:t>.</a:t>
            </a:r>
          </a:p>
          <a:p>
            <a:pPr marL="0" indent="0">
              <a:buNone/>
            </a:pPr>
            <a:endParaRPr lang="en-US" sz="1700" dirty="0" smtClean="0">
              <a:latin typeface="Calibri" panose="020F0502020204030204" pitchFamily="34" charset="0"/>
            </a:endParaRPr>
          </a:p>
          <a:p>
            <a:pPr marL="0" indent="0">
              <a:buNone/>
            </a:pPr>
            <a:r>
              <a:rPr lang="en-US" sz="1700" dirty="0">
                <a:latin typeface="Calibri" panose="020F0502020204030204" pitchFamily="34" charset="0"/>
              </a:rPr>
              <a:t>For the purposes of </a:t>
            </a:r>
            <a:r>
              <a:rPr lang="en-US" sz="1700" dirty="0" smtClean="0">
                <a:latin typeface="Calibri" panose="020F0502020204030204" pitchFamily="34" charset="0"/>
              </a:rPr>
              <a:t>the IPCC report, radiative </a:t>
            </a:r>
            <a:r>
              <a:rPr lang="en-US" sz="1700" dirty="0">
                <a:latin typeface="Calibri" panose="020F0502020204030204" pitchFamily="34" charset="0"/>
              </a:rPr>
              <a:t>forcing is further defined as the change relative to the year </a:t>
            </a:r>
            <a:r>
              <a:rPr lang="en-US" sz="1700" dirty="0" smtClean="0">
                <a:latin typeface="Calibri" panose="020F0502020204030204" pitchFamily="34" charset="0"/>
              </a:rPr>
              <a:t>1750 and</a:t>
            </a:r>
            <a:r>
              <a:rPr lang="en-US" sz="1700" dirty="0">
                <a:latin typeface="Calibri" panose="020F0502020204030204" pitchFamily="34" charset="0"/>
              </a:rPr>
              <a:t>, unless otherwise noted, refers to a global </a:t>
            </a:r>
            <a:r>
              <a:rPr lang="en-US" sz="1700" dirty="0" smtClean="0">
                <a:latin typeface="Calibri" panose="020F0502020204030204" pitchFamily="34" charset="0"/>
              </a:rPr>
              <a:t>annual </a:t>
            </a:r>
            <a:r>
              <a:rPr lang="en-US" sz="1700" dirty="0">
                <a:latin typeface="Calibri" panose="020F0502020204030204" pitchFamily="34" charset="0"/>
              </a:rPr>
              <a:t>average value.</a:t>
            </a:r>
          </a:p>
          <a:p>
            <a:pPr marL="0" indent="0">
              <a:buNone/>
            </a:pPr>
            <a:r>
              <a:rPr lang="en-US" sz="1800" dirty="0" smtClean="0">
                <a:latin typeface="Calibri" panose="020F0502020204030204" pitchFamily="34" charset="0"/>
              </a:rPr>
              <a:t> </a:t>
            </a:r>
          </a:p>
          <a:p>
            <a:pPr marL="0" indent="0">
              <a:buNone/>
            </a:pPr>
            <a:endParaRPr lang="en-US" sz="1800" dirty="0">
              <a:latin typeface="Calibri" panose="020F0502020204030204" pitchFamily="34" charset="0"/>
            </a:endParaRPr>
          </a:p>
          <a:p>
            <a:endParaRPr lang="en-ZA" dirty="0"/>
          </a:p>
        </p:txBody>
      </p:sp>
      <p:sp>
        <p:nvSpPr>
          <p:cNvPr id="4" name="Title 1"/>
          <p:cNvSpPr>
            <a:spLocks noGrp="1"/>
          </p:cNvSpPr>
          <p:nvPr>
            <p:ph type="ctrTitle"/>
          </p:nvPr>
        </p:nvSpPr>
        <p:spPr>
          <a:xfrm>
            <a:off x="467544" y="260649"/>
            <a:ext cx="8352928" cy="1152128"/>
          </a:xfrm>
        </p:spPr>
        <p:txBody>
          <a:bodyPr/>
          <a:lstStyle/>
          <a:p>
            <a:pPr algn="l"/>
            <a:r>
              <a:rPr lang="en-US" sz="3500" b="1" dirty="0" smtClean="0">
                <a:latin typeface="Calibri" panose="020F0502020204030204" pitchFamily="34" charset="0"/>
              </a:rPr>
              <a:t>Radiative forcing</a:t>
            </a:r>
            <a:endParaRPr lang="en-ZA" sz="3500" b="1" dirty="0">
              <a:latin typeface="Calibri" panose="020F050202020403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429" y="636532"/>
            <a:ext cx="4538980" cy="2642695"/>
          </a:xfrm>
          <a:prstGeom prst="rect">
            <a:avLst/>
          </a:prstGeom>
        </p:spPr>
      </p:pic>
    </p:spTree>
    <p:extLst>
      <p:ext uri="{BB962C8B-B14F-4D97-AF65-F5344CB8AC3E}">
        <p14:creationId xmlns:p14="http://schemas.microsoft.com/office/powerpoint/2010/main" val="5576531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9246" y="495299"/>
            <a:ext cx="5700254" cy="5661300"/>
          </a:xfrm>
          <a:prstGeom prst="rect">
            <a:avLst/>
          </a:prstGeom>
        </p:spPr>
      </p:pic>
    </p:spTree>
    <p:extLst>
      <p:ext uri="{BB962C8B-B14F-4D97-AF65-F5344CB8AC3E}">
        <p14:creationId xmlns:p14="http://schemas.microsoft.com/office/powerpoint/2010/main" val="46698368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5888"/>
            <a:ext cx="8229600" cy="1143000"/>
          </a:xfrm>
        </p:spPr>
        <p:txBody>
          <a:bodyPr/>
          <a:lstStyle/>
          <a:p>
            <a:pPr algn="l" eaLnBrk="1" hangingPunct="1"/>
            <a:r>
              <a:rPr lang="en-GB" b="1" dirty="0" smtClean="0"/>
              <a:t>Global Warming Potential (GWP)</a:t>
            </a:r>
          </a:p>
        </p:txBody>
      </p:sp>
      <p:sp>
        <p:nvSpPr>
          <p:cNvPr id="7" name="Rectangle 3"/>
          <p:cNvSpPr txBox="1">
            <a:spLocks noChangeArrowheads="1"/>
          </p:cNvSpPr>
          <p:nvPr/>
        </p:nvSpPr>
        <p:spPr>
          <a:xfrm>
            <a:off x="168677" y="1961965"/>
            <a:ext cx="8679064" cy="4103434"/>
          </a:xfrm>
          <a:prstGeom prst="rect">
            <a:avLst/>
          </a:prstGeom>
        </p:spPr>
        <p:txBody>
          <a:bodyPr/>
          <a:lstStyle>
            <a:lvl1pPr marL="342900" indent="-342900" algn="l" rtl="0" eaLnBrk="0" fontAlgn="base" hangingPunct="0">
              <a:spcBef>
                <a:spcPct val="20000"/>
              </a:spcBef>
              <a:spcAft>
                <a:spcPct val="0"/>
              </a:spcAft>
              <a:buClr>
                <a:srgbClr val="000000"/>
              </a:buClr>
              <a:buSzPct val="90000"/>
              <a:buFont typeface="Wingdings" pitchFamily="2" charset="2"/>
              <a:buChar char="§"/>
              <a:defRPr kumimoji="1" sz="3200">
                <a:solidFill>
                  <a:srgbClr val="000000"/>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000000"/>
              </a:buClr>
              <a:buSzPct val="90000"/>
              <a:buFont typeface="Wingdings" pitchFamily="2" charset="2"/>
              <a:buChar char="l"/>
              <a:defRPr kumimoji="1" sz="2800">
                <a:solidFill>
                  <a:srgbClr val="000000"/>
                </a:solidFill>
                <a:latin typeface="Calibri" panose="020F0502020204030204" pitchFamily="34" charset="0"/>
              </a:defRPr>
            </a:lvl2pPr>
            <a:lvl3pPr marL="1143000" indent="-228600" algn="l" rtl="0" eaLnBrk="0" fontAlgn="base" hangingPunct="0">
              <a:spcBef>
                <a:spcPct val="20000"/>
              </a:spcBef>
              <a:spcAft>
                <a:spcPct val="0"/>
              </a:spcAft>
              <a:buClr>
                <a:srgbClr val="000000"/>
              </a:buClr>
              <a:buSzPct val="90000"/>
              <a:buFont typeface="Wingdings" pitchFamily="2" charset="2"/>
              <a:buChar char="l"/>
              <a:defRPr kumimoji="1" sz="2400">
                <a:solidFill>
                  <a:srgbClr val="000000"/>
                </a:solidFill>
                <a:latin typeface="Calibri" panose="020F0502020204030204" pitchFamily="34" charset="0"/>
              </a:defRPr>
            </a:lvl3pPr>
            <a:lvl4pPr marL="16002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Calibri" panose="020F0502020204030204" pitchFamily="34" charset="0"/>
              </a:defRPr>
            </a:lvl4pPr>
            <a:lvl5pPr marL="20574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Calibri" panose="020F0502020204030204" pitchFamily="34" charset="0"/>
              </a:defRPr>
            </a:lvl5pPr>
            <a:lvl6pPr marL="25146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6pPr>
            <a:lvl7pPr marL="29718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7pPr>
            <a:lvl8pPr marL="34290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8pPr>
            <a:lvl9pPr marL="3886200" indent="-228600" algn="l" rtl="0" eaLnBrk="0" fontAlgn="base" hangingPunct="0">
              <a:spcBef>
                <a:spcPct val="20000"/>
              </a:spcBef>
              <a:spcAft>
                <a:spcPct val="0"/>
              </a:spcAft>
              <a:buClr>
                <a:srgbClr val="000000"/>
              </a:buClr>
              <a:buSzPct val="90000"/>
              <a:buFont typeface="Wingdings" pitchFamily="2" charset="2"/>
              <a:buChar char="l"/>
              <a:defRPr kumimoji="1" sz="2000">
                <a:solidFill>
                  <a:srgbClr val="000000"/>
                </a:solidFill>
                <a:latin typeface="+mn-lt"/>
              </a:defRPr>
            </a:lvl9pPr>
          </a:lstStyle>
          <a:p>
            <a:pPr eaLnBrk="1" hangingPunct="1">
              <a:lnSpc>
                <a:spcPct val="80000"/>
              </a:lnSpc>
              <a:buNone/>
            </a:pPr>
            <a:r>
              <a:rPr kumimoji="0" lang="en-GB" sz="2200" b="1" i="0" dirty="0" smtClean="0">
                <a:solidFill>
                  <a:schemeClr val="bg2"/>
                </a:solidFill>
              </a:rPr>
              <a:t>	Time </a:t>
            </a:r>
            <a:r>
              <a:rPr kumimoji="0" lang="en-GB" sz="2200" b="1" i="0" dirty="0">
                <a:solidFill>
                  <a:schemeClr val="bg2"/>
                </a:solidFill>
              </a:rPr>
              <a:t>i</a:t>
            </a:r>
            <a:r>
              <a:rPr kumimoji="0" lang="en-GB" sz="2200" b="1" i="0" dirty="0" smtClean="0">
                <a:solidFill>
                  <a:schemeClr val="bg2"/>
                </a:solidFill>
              </a:rPr>
              <a:t>ntegrated </a:t>
            </a:r>
            <a:r>
              <a:rPr kumimoji="0" lang="en-GB" sz="2200" b="1" i="0" dirty="0">
                <a:solidFill>
                  <a:schemeClr val="bg2"/>
                </a:solidFill>
              </a:rPr>
              <a:t>radiative forcing from an </a:t>
            </a:r>
            <a:r>
              <a:rPr kumimoji="0" lang="en-GB" sz="2200" b="1" i="0" dirty="0" smtClean="0">
                <a:solidFill>
                  <a:schemeClr val="bg2"/>
                </a:solidFill>
              </a:rPr>
              <a:t>instantaneous release </a:t>
            </a:r>
            <a:r>
              <a:rPr kumimoji="0" lang="en-GB" sz="2200" b="1" i="0" dirty="0">
                <a:solidFill>
                  <a:schemeClr val="bg2"/>
                </a:solidFill>
              </a:rPr>
              <a:t>of 1 kg of a gas, relative to that of a 1kg of a </a:t>
            </a:r>
            <a:r>
              <a:rPr kumimoji="0" lang="en-GB" sz="2200" b="1" i="0" dirty="0" smtClean="0">
                <a:solidFill>
                  <a:schemeClr val="bg2"/>
                </a:solidFill>
              </a:rPr>
              <a:t>reference </a:t>
            </a:r>
            <a:r>
              <a:rPr kumimoji="0" lang="en-GB" sz="2200" b="1" i="0" dirty="0">
                <a:solidFill>
                  <a:schemeClr val="bg2"/>
                </a:solidFill>
              </a:rPr>
              <a:t>gas (normally CO</a:t>
            </a:r>
            <a:r>
              <a:rPr kumimoji="0" lang="en-GB" sz="2200" b="1" i="0" baseline="-25000" dirty="0">
                <a:solidFill>
                  <a:schemeClr val="bg2"/>
                </a:solidFill>
              </a:rPr>
              <a:t>2</a:t>
            </a:r>
            <a:r>
              <a:rPr kumimoji="0" lang="en-GB" sz="2200" b="1" i="0" dirty="0" smtClean="0">
                <a:solidFill>
                  <a:schemeClr val="bg2"/>
                </a:solidFill>
              </a:rPr>
              <a:t>).</a:t>
            </a:r>
            <a:endParaRPr kumimoji="0" lang="en-US" sz="2200" b="1" i="0" dirty="0">
              <a:solidFill>
                <a:schemeClr val="bg2"/>
              </a:solidFill>
            </a:endParaRPr>
          </a:p>
          <a:p>
            <a:pPr eaLnBrk="1" hangingPunct="1">
              <a:lnSpc>
                <a:spcPct val="80000"/>
              </a:lnSpc>
              <a:buFontTx/>
              <a:buNone/>
            </a:pPr>
            <a:endParaRPr lang="en-GB" sz="2200" i="0" kern="0" dirty="0" smtClean="0"/>
          </a:p>
          <a:p>
            <a:pPr eaLnBrk="1" hangingPunct="1">
              <a:lnSpc>
                <a:spcPct val="80000"/>
              </a:lnSpc>
              <a:buFontTx/>
              <a:buNone/>
            </a:pPr>
            <a:r>
              <a:rPr lang="en-GB" sz="2200" i="0" kern="0" dirty="0" smtClean="0">
                <a:cs typeface="Arial" charset="0"/>
              </a:rPr>
              <a:t>	</a:t>
            </a:r>
          </a:p>
          <a:p>
            <a:pPr eaLnBrk="1" hangingPunct="1">
              <a:lnSpc>
                <a:spcPct val="80000"/>
              </a:lnSpc>
              <a:buFontTx/>
              <a:buNone/>
            </a:pPr>
            <a:r>
              <a:rPr lang="en-GB" sz="2200" i="0" kern="0" dirty="0" smtClean="0">
                <a:cs typeface="Arial" charset="0"/>
              </a:rPr>
              <a:t>	The GWP represents the combined effect of the differing times these gases remain in the atmosphere and their relative effectiveness in absorbing outgoing </a:t>
            </a:r>
            <a:r>
              <a:rPr lang="en-GB" sz="2200" i="1" kern="0" dirty="0" smtClean="0">
                <a:cs typeface="Arial" charset="0"/>
              </a:rPr>
              <a:t>thermal infrared radiation</a:t>
            </a:r>
            <a:r>
              <a:rPr lang="en-GB" sz="2200" i="0" kern="0" dirty="0" smtClean="0">
                <a:cs typeface="Arial" charset="0"/>
              </a:rPr>
              <a:t>. The </a:t>
            </a:r>
            <a:r>
              <a:rPr lang="en-GB" sz="2200" i="1" kern="0" dirty="0" smtClean="0">
                <a:cs typeface="Arial" charset="0"/>
              </a:rPr>
              <a:t>Kyoto Protocol </a:t>
            </a:r>
            <a:r>
              <a:rPr lang="en-GB" sz="2200" i="0" kern="0" dirty="0" smtClean="0">
                <a:cs typeface="Arial" charset="0"/>
              </a:rPr>
              <a:t>is based on GWPs from pulse emissions over a 100-year time frame.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GB" smtClean="0"/>
              <a:t>Global Warming Potentials (GWP)</a:t>
            </a:r>
          </a:p>
        </p:txBody>
      </p:sp>
      <p:pic>
        <p:nvPicPr>
          <p:cNvPr id="5" name="Picture 4"/>
          <p:cNvPicPr>
            <a:picLocks noChangeAspect="1" noChangeArrowheads="1"/>
          </p:cNvPicPr>
          <p:nvPr/>
        </p:nvPicPr>
        <p:blipFill>
          <a:blip r:embed="rId3" cstate="print"/>
          <a:srcRect/>
          <a:stretch>
            <a:fillRect/>
          </a:stretch>
        </p:blipFill>
        <p:spPr bwMode="auto">
          <a:xfrm>
            <a:off x="1946056" y="191157"/>
            <a:ext cx="5924550" cy="62865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5239" y="2700338"/>
            <a:ext cx="5395912" cy="885825"/>
          </a:xfrm>
        </p:spPr>
        <p:txBody>
          <a:bodyPr/>
          <a:lstStyle/>
          <a:p>
            <a:r>
              <a:rPr lang="en-US" b="1" dirty="0" smtClean="0"/>
              <a:t>Emissions Scenarios</a:t>
            </a:r>
            <a:endParaRPr lang="en-ZA" b="1" dirty="0"/>
          </a:p>
        </p:txBody>
      </p:sp>
    </p:spTree>
    <p:extLst>
      <p:ext uri="{BB962C8B-B14F-4D97-AF65-F5344CB8AC3E}">
        <p14:creationId xmlns:p14="http://schemas.microsoft.com/office/powerpoint/2010/main" val="201313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l" eaLnBrk="1" hangingPunct="1"/>
            <a:r>
              <a:rPr lang="en-US" sz="3500" b="1" dirty="0" smtClean="0">
                <a:solidFill>
                  <a:srgbClr val="000000"/>
                </a:solidFill>
                <a:latin typeface="Calibri" panose="020F0502020204030204" pitchFamily="34" charset="0"/>
              </a:rPr>
              <a:t/>
            </a:r>
            <a:br>
              <a:rPr lang="en-US" sz="3500" b="1" dirty="0" smtClean="0">
                <a:solidFill>
                  <a:srgbClr val="000000"/>
                </a:solidFill>
                <a:latin typeface="Calibri" panose="020F0502020204030204" pitchFamily="34" charset="0"/>
              </a:rPr>
            </a:br>
            <a:r>
              <a:rPr lang="en-US" sz="3500" b="1" dirty="0" smtClean="0">
                <a:solidFill>
                  <a:srgbClr val="000000"/>
                </a:solidFill>
                <a:latin typeface="Calibri" panose="020F0502020204030204" pitchFamily="34" charset="0"/>
              </a:rPr>
              <a:t>What are scenarios and what are their purpose?</a:t>
            </a:r>
          </a:p>
        </p:txBody>
      </p:sp>
      <p:sp>
        <p:nvSpPr>
          <p:cNvPr id="14339" name="Text Box 3"/>
          <p:cNvSpPr txBox="1">
            <a:spLocks noChangeArrowheads="1"/>
          </p:cNvSpPr>
          <p:nvPr/>
        </p:nvSpPr>
        <p:spPr bwMode="auto">
          <a:xfrm>
            <a:off x="838200" y="2209800"/>
            <a:ext cx="7543800" cy="4401205"/>
          </a:xfrm>
          <a:prstGeom prst="rect">
            <a:avLst/>
          </a:prstGeom>
          <a:noFill/>
          <a:ln w="9525">
            <a:noFill/>
            <a:miter lim="800000"/>
            <a:headEnd/>
            <a:tailEnd/>
          </a:ln>
        </p:spPr>
        <p:txBody>
          <a:bodyPr>
            <a:spAutoFit/>
          </a:bodyPr>
          <a:lstStyle/>
          <a:p>
            <a:pPr>
              <a:spcBef>
                <a:spcPct val="0"/>
              </a:spcBef>
              <a:buFont typeface="Monotype Sorts" pitchFamily="2" charset="2"/>
              <a:buNone/>
            </a:pPr>
            <a:r>
              <a:rPr lang="en-GB" sz="2000" i="0" dirty="0" smtClean="0">
                <a:latin typeface="Calibri" panose="020F0502020204030204" pitchFamily="34" charset="0"/>
                <a:ea typeface="ＭＳ Ｐゴシック" pitchFamily="34" charset="-128"/>
              </a:rPr>
              <a:t>Scenarios are </a:t>
            </a:r>
            <a:r>
              <a:rPr lang="en-GB" sz="2000" b="1" i="0" dirty="0" smtClean="0">
                <a:latin typeface="Calibri" panose="020F0502020204030204" pitchFamily="34" charset="0"/>
                <a:ea typeface="ＭＳ Ｐゴシック" pitchFamily="34" charset="-128"/>
              </a:rPr>
              <a:t>storylines</a:t>
            </a:r>
            <a:r>
              <a:rPr lang="en-GB" sz="2000" i="0" dirty="0" smtClean="0">
                <a:latin typeface="Calibri" panose="020F0502020204030204" pitchFamily="34" charset="0"/>
                <a:ea typeface="ＭＳ Ｐゴシック" pitchFamily="34" charset="-128"/>
              </a:rPr>
              <a:t>. In the context of climate change, they represent alternative plausible visions </a:t>
            </a:r>
            <a:r>
              <a:rPr lang="en-GB" sz="2000" i="0" dirty="0">
                <a:latin typeface="Calibri" panose="020F0502020204030204" pitchFamily="34" charset="0"/>
                <a:ea typeface="ＭＳ Ｐゴシック" pitchFamily="34" charset="-128"/>
              </a:rPr>
              <a:t>of how the future might </a:t>
            </a:r>
            <a:r>
              <a:rPr lang="en-GB" sz="2000" i="0" dirty="0" smtClean="0">
                <a:latin typeface="Calibri" panose="020F0502020204030204" pitchFamily="34" charset="0"/>
                <a:ea typeface="ＭＳ Ｐゴシック" pitchFamily="34" charset="-128"/>
              </a:rPr>
              <a:t>evolve. They can be considered as:</a:t>
            </a:r>
          </a:p>
          <a:p>
            <a:pPr>
              <a:spcBef>
                <a:spcPct val="0"/>
              </a:spcBef>
              <a:buFont typeface="Monotype Sorts" pitchFamily="2" charset="2"/>
              <a:buNone/>
            </a:pPr>
            <a:endParaRPr lang="en-GB" sz="2000" i="0" dirty="0">
              <a:latin typeface="Calibri" panose="020F0502020204030204" pitchFamily="34" charset="0"/>
              <a:ea typeface="ＭＳ Ｐゴシック" pitchFamily="34" charset="-128"/>
            </a:endParaRPr>
          </a:p>
          <a:p>
            <a:pPr marL="342900" indent="-342900">
              <a:spcBef>
                <a:spcPct val="0"/>
              </a:spcBef>
              <a:buClrTx/>
              <a:buFont typeface="Wingdings" panose="05000000000000000000" pitchFamily="2" charset="2"/>
              <a:buChar char="§"/>
            </a:pPr>
            <a:r>
              <a:rPr lang="en-GB" sz="2000" i="0" dirty="0" smtClean="0">
                <a:latin typeface="Calibri" panose="020F0502020204030204" pitchFamily="34" charset="0"/>
                <a:ea typeface="ＭＳ Ｐゴシック" pitchFamily="34" charset="-128"/>
              </a:rPr>
              <a:t>tools to understand how different combinations of driving </a:t>
            </a:r>
            <a:r>
              <a:rPr lang="en-GB" sz="2000" i="0" dirty="0">
                <a:latin typeface="Calibri" panose="020F0502020204030204" pitchFamily="34" charset="0"/>
                <a:ea typeface="ＭＳ Ｐゴシック" pitchFamily="34" charset="-128"/>
              </a:rPr>
              <a:t>forces may influence </a:t>
            </a:r>
            <a:r>
              <a:rPr lang="en-GB" sz="2000" i="0" dirty="0" smtClean="0">
                <a:latin typeface="Calibri" panose="020F0502020204030204" pitchFamily="34" charset="0"/>
                <a:ea typeface="ＭＳ Ｐゴシック" pitchFamily="34" charset="-128"/>
              </a:rPr>
              <a:t>the future climate system</a:t>
            </a:r>
          </a:p>
          <a:p>
            <a:pPr marL="342900" indent="-342900">
              <a:spcBef>
                <a:spcPct val="0"/>
              </a:spcBef>
              <a:buClrTx/>
              <a:buFont typeface="Wingdings" panose="05000000000000000000" pitchFamily="2" charset="2"/>
              <a:buChar char="§"/>
            </a:pPr>
            <a:endParaRPr lang="en-GB" sz="2000" i="0" dirty="0" smtClean="0">
              <a:latin typeface="Calibri" panose="020F0502020204030204" pitchFamily="34" charset="0"/>
              <a:ea typeface="ＭＳ Ｐゴシック" pitchFamily="34" charset="-128"/>
            </a:endParaRPr>
          </a:p>
          <a:p>
            <a:pPr marL="342900" indent="-342900">
              <a:spcBef>
                <a:spcPct val="0"/>
              </a:spcBef>
              <a:buClrTx/>
              <a:buFont typeface="Wingdings" panose="05000000000000000000" pitchFamily="2" charset="2"/>
              <a:buChar char="§"/>
            </a:pPr>
            <a:r>
              <a:rPr lang="en-GB" sz="2000" i="0" dirty="0" smtClean="0">
                <a:latin typeface="Calibri" panose="020F0502020204030204" pitchFamily="34" charset="0"/>
                <a:ea typeface="ＭＳ Ｐゴシック" pitchFamily="34" charset="-128"/>
              </a:rPr>
              <a:t>tools </a:t>
            </a:r>
            <a:r>
              <a:rPr lang="en-GB" sz="2000" i="0" dirty="0">
                <a:latin typeface="Calibri" panose="020F0502020204030204" pitchFamily="34" charset="0"/>
                <a:ea typeface="ＭＳ Ｐゴシック" pitchFamily="34" charset="-128"/>
              </a:rPr>
              <a:t>to assess </a:t>
            </a:r>
            <a:r>
              <a:rPr lang="en-GB" sz="2000" i="0" dirty="0" smtClean="0">
                <a:latin typeface="Calibri" panose="020F0502020204030204" pitchFamily="34" charset="0"/>
                <a:ea typeface="ＭＳ Ｐゴシック" pitchFamily="34" charset="-128"/>
              </a:rPr>
              <a:t>the effectiveness of different </a:t>
            </a:r>
            <a:r>
              <a:rPr lang="en-GB" sz="2000" i="0" dirty="0">
                <a:latin typeface="Calibri" panose="020F0502020204030204" pitchFamily="34" charset="0"/>
                <a:ea typeface="ＭＳ Ｐゴシック" pitchFamily="34" charset="-128"/>
              </a:rPr>
              <a:t>policy options e.g. adaptation, </a:t>
            </a:r>
            <a:r>
              <a:rPr lang="en-GB" sz="2000" i="0" dirty="0" smtClean="0">
                <a:latin typeface="Calibri" panose="020F0502020204030204" pitchFamily="34" charset="0"/>
                <a:ea typeface="ＭＳ Ｐゴシック" pitchFamily="34" charset="-128"/>
              </a:rPr>
              <a:t>mitigation</a:t>
            </a:r>
          </a:p>
          <a:p>
            <a:pPr marL="342900" indent="-342900">
              <a:spcBef>
                <a:spcPct val="0"/>
              </a:spcBef>
              <a:buClrTx/>
              <a:buFont typeface="Wingdings" panose="05000000000000000000" pitchFamily="2" charset="2"/>
              <a:buChar char="§"/>
            </a:pPr>
            <a:endParaRPr lang="en-GB" sz="2000" i="0" dirty="0" smtClean="0">
              <a:latin typeface="Calibri" panose="020F0502020204030204" pitchFamily="34" charset="0"/>
              <a:ea typeface="ＭＳ Ｐゴシック" pitchFamily="34" charset="-128"/>
            </a:endParaRPr>
          </a:p>
          <a:p>
            <a:pPr>
              <a:spcBef>
                <a:spcPct val="0"/>
              </a:spcBef>
              <a:buNone/>
            </a:pPr>
            <a:r>
              <a:rPr lang="en-GB" sz="2000" i="0" dirty="0">
                <a:solidFill>
                  <a:srgbClr val="000000"/>
                </a:solidFill>
                <a:latin typeface="Calibri" panose="020F0502020204030204" pitchFamily="34" charset="0"/>
                <a:ea typeface="ＭＳ Ｐゴシック" pitchFamily="34" charset="-128"/>
              </a:rPr>
              <a:t>	</a:t>
            </a:r>
          </a:p>
          <a:p>
            <a:pPr>
              <a:spcBef>
                <a:spcPct val="0"/>
              </a:spcBef>
              <a:buFont typeface="Monotype Sorts" pitchFamily="2" charset="2"/>
              <a:buNone/>
            </a:pPr>
            <a:endParaRPr lang="en-GB" sz="2400" i="0" dirty="0">
              <a:solidFill>
                <a:srgbClr val="000000"/>
              </a:solidFill>
              <a:latin typeface="Calibri" panose="020F0502020204030204" pitchFamily="34" charset="0"/>
              <a:ea typeface="ＭＳ Ｐゴシック" pitchFamily="34" charset="-128"/>
            </a:endParaRPr>
          </a:p>
          <a:p>
            <a:pPr>
              <a:spcBef>
                <a:spcPct val="50000"/>
              </a:spcBef>
            </a:pPr>
            <a:endParaRPr lang="en-US" sz="2400" dirty="0">
              <a:solidFill>
                <a:srgbClr val="000000"/>
              </a:solidFill>
              <a:latin typeface="Arial" charset="0"/>
              <a:ea typeface="ＭＳ Ｐゴシック" pitchFamily="34" charset="-12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761" y="182039"/>
            <a:ext cx="5474902" cy="885825"/>
          </a:xfrm>
        </p:spPr>
        <p:txBody>
          <a:bodyPr/>
          <a:lstStyle/>
          <a:p>
            <a:pPr algn="l"/>
            <a:r>
              <a:rPr lang="en-US" b="1" dirty="0" smtClean="0"/>
              <a:t>Course Outline</a:t>
            </a:r>
            <a:endParaRPr lang="en-ZA" b="1" dirty="0"/>
          </a:p>
        </p:txBody>
      </p:sp>
      <p:sp>
        <p:nvSpPr>
          <p:cNvPr id="3" name="Content Placeholder 2"/>
          <p:cNvSpPr>
            <a:spLocks noGrp="1"/>
          </p:cNvSpPr>
          <p:nvPr>
            <p:ph idx="1"/>
          </p:nvPr>
        </p:nvSpPr>
        <p:spPr>
          <a:xfrm>
            <a:off x="467544" y="1196752"/>
            <a:ext cx="8229600" cy="5661248"/>
          </a:xfrm>
        </p:spPr>
        <p:txBody>
          <a:bodyPr/>
          <a:lstStyle/>
          <a:p>
            <a:pPr marL="0" indent="0">
              <a:buNone/>
            </a:pPr>
            <a:r>
              <a:rPr lang="en-US" sz="2500" b="1" dirty="0" smtClean="0"/>
              <a:t>Week 	  Topic					Date</a:t>
            </a:r>
          </a:p>
          <a:p>
            <a:pPr marL="0" indent="0">
              <a:buNone/>
            </a:pPr>
            <a:r>
              <a:rPr lang="en-US" sz="2300" dirty="0"/>
              <a:t>1</a:t>
            </a:r>
            <a:r>
              <a:rPr lang="en-US" sz="2300" dirty="0" smtClean="0"/>
              <a:t> 	  Introduction and key concepts	September </a:t>
            </a:r>
            <a:r>
              <a:rPr lang="en-US" sz="2300" dirty="0"/>
              <a:t>30</a:t>
            </a:r>
            <a:r>
              <a:rPr lang="en-US" sz="2300" baseline="30000" dirty="0"/>
              <a:t>th</a:t>
            </a:r>
            <a:r>
              <a:rPr lang="en-US" sz="2300" dirty="0"/>
              <a:t> </a:t>
            </a:r>
            <a:endParaRPr lang="en-US" sz="2300" dirty="0" smtClean="0"/>
          </a:p>
          <a:p>
            <a:pPr marL="0" indent="0">
              <a:buNone/>
            </a:pPr>
            <a:r>
              <a:rPr lang="en-US" sz="2300" dirty="0" smtClean="0"/>
              <a:t>2 	  Drivers of climate change		October 14</a:t>
            </a:r>
            <a:r>
              <a:rPr lang="en-US" sz="2300" baseline="30000" dirty="0" smtClean="0"/>
              <a:t>th</a:t>
            </a:r>
            <a:r>
              <a:rPr lang="en-US" sz="2300" dirty="0" smtClean="0"/>
              <a:t> </a:t>
            </a:r>
          </a:p>
          <a:p>
            <a:pPr marL="0" indent="0">
              <a:buNone/>
            </a:pPr>
            <a:r>
              <a:rPr lang="en-US" sz="2300" dirty="0" smtClean="0"/>
              <a:t>3	  Past climate change 			October 21</a:t>
            </a:r>
            <a:r>
              <a:rPr lang="en-US" sz="2300" baseline="30000" dirty="0" smtClean="0"/>
              <a:t>st</a:t>
            </a:r>
            <a:r>
              <a:rPr lang="en-US" sz="2300" dirty="0" smtClean="0"/>
              <a:t> </a:t>
            </a:r>
            <a:endParaRPr lang="en-ZA" sz="2300" dirty="0" smtClean="0"/>
          </a:p>
          <a:p>
            <a:pPr marL="0" indent="0">
              <a:buNone/>
            </a:pPr>
            <a:r>
              <a:rPr lang="en-US" sz="2300" dirty="0" smtClean="0"/>
              <a:t>4 	  Future climate: part 1			November 4</a:t>
            </a:r>
            <a:r>
              <a:rPr lang="en-US" sz="2300" baseline="30000" dirty="0" smtClean="0"/>
              <a:t>th</a:t>
            </a:r>
            <a:endParaRPr lang="en-US" sz="2300" dirty="0" smtClean="0"/>
          </a:p>
          <a:p>
            <a:pPr marL="0" indent="0">
              <a:buNone/>
            </a:pPr>
            <a:r>
              <a:rPr lang="en-US" sz="2300" b="1" dirty="0" smtClean="0"/>
              <a:t>5  	  Future </a:t>
            </a:r>
            <a:r>
              <a:rPr lang="en-US" sz="2300" b="1" dirty="0"/>
              <a:t>climate: part </a:t>
            </a:r>
            <a:r>
              <a:rPr lang="en-US" sz="2300" b="1" dirty="0" smtClean="0"/>
              <a:t>2*</a:t>
            </a:r>
            <a:r>
              <a:rPr lang="en-US" sz="2300" b="1" dirty="0"/>
              <a:t>	</a:t>
            </a:r>
            <a:r>
              <a:rPr lang="en-US" sz="2300" b="1" dirty="0" smtClean="0"/>
              <a:t>	November 11</a:t>
            </a:r>
            <a:r>
              <a:rPr lang="en-US" sz="2300" b="1" baseline="30000" dirty="0" smtClean="0"/>
              <a:t>th</a:t>
            </a:r>
            <a:endParaRPr lang="en-US" sz="2300" b="1" dirty="0"/>
          </a:p>
          <a:p>
            <a:pPr marL="0" indent="0">
              <a:buNone/>
            </a:pPr>
            <a:r>
              <a:rPr lang="en-US" sz="2300" dirty="0" smtClean="0"/>
              <a:t>6  </a:t>
            </a:r>
            <a:r>
              <a:rPr lang="en-US" sz="2300" dirty="0"/>
              <a:t>	 </a:t>
            </a:r>
            <a:r>
              <a:rPr lang="en-US" sz="2300" dirty="0" smtClean="0"/>
              <a:t> Mitigation </a:t>
            </a:r>
            <a:r>
              <a:rPr lang="en-US" sz="2300" dirty="0"/>
              <a:t>	</a:t>
            </a:r>
            <a:r>
              <a:rPr lang="en-US" sz="2300" dirty="0" smtClean="0"/>
              <a:t>			November 18</a:t>
            </a:r>
            <a:r>
              <a:rPr lang="en-US" sz="2300" baseline="30000" dirty="0" smtClean="0"/>
              <a:t>th</a:t>
            </a:r>
            <a:endParaRPr lang="en-US" sz="2300" dirty="0"/>
          </a:p>
          <a:p>
            <a:pPr marL="0" indent="0">
              <a:buNone/>
            </a:pPr>
            <a:r>
              <a:rPr lang="en-US" sz="2300" b="1" dirty="0" smtClean="0"/>
              <a:t>7  </a:t>
            </a:r>
            <a:r>
              <a:rPr lang="en-US" sz="2300" b="1" dirty="0"/>
              <a:t>	 </a:t>
            </a:r>
            <a:r>
              <a:rPr lang="en-US" sz="2300" b="1" dirty="0" smtClean="0"/>
              <a:t> Impacts </a:t>
            </a:r>
            <a:r>
              <a:rPr lang="en-US" sz="2300" b="1" dirty="0"/>
              <a:t>on natural </a:t>
            </a:r>
            <a:r>
              <a:rPr lang="en-US" sz="2300" b="1" dirty="0" smtClean="0"/>
              <a:t>systems*		November 25</a:t>
            </a:r>
            <a:r>
              <a:rPr lang="en-US" sz="2300" b="1" baseline="30000" dirty="0" smtClean="0"/>
              <a:t>th</a:t>
            </a:r>
            <a:endParaRPr lang="en-US" sz="2300" b="1" dirty="0"/>
          </a:p>
          <a:p>
            <a:pPr marL="0" indent="0">
              <a:buNone/>
            </a:pPr>
            <a:r>
              <a:rPr lang="en-US" sz="2300" dirty="0" smtClean="0"/>
              <a:t>8  </a:t>
            </a:r>
            <a:r>
              <a:rPr lang="en-US" sz="2300" dirty="0"/>
              <a:t>	  </a:t>
            </a:r>
            <a:r>
              <a:rPr lang="en-US" sz="2300" dirty="0" smtClean="0"/>
              <a:t>Impacts </a:t>
            </a:r>
            <a:r>
              <a:rPr lang="en-US" sz="2300" dirty="0"/>
              <a:t>on human </a:t>
            </a:r>
            <a:r>
              <a:rPr lang="en-US" sz="2300" dirty="0" smtClean="0"/>
              <a:t>systems </a:t>
            </a:r>
            <a:r>
              <a:rPr lang="en-US" sz="2300" dirty="0"/>
              <a:t>	</a:t>
            </a:r>
            <a:r>
              <a:rPr lang="en-US" sz="2300" dirty="0" smtClean="0"/>
              <a:t>	December 2</a:t>
            </a:r>
            <a:r>
              <a:rPr lang="en-US" sz="2300" baseline="30000" dirty="0" smtClean="0"/>
              <a:t>nd</a:t>
            </a:r>
            <a:r>
              <a:rPr lang="en-US" sz="2300" dirty="0" smtClean="0"/>
              <a:t> </a:t>
            </a:r>
            <a:endParaRPr lang="en-US" sz="2300" dirty="0"/>
          </a:p>
          <a:p>
            <a:pPr marL="0" indent="0">
              <a:buNone/>
            </a:pPr>
            <a:r>
              <a:rPr lang="en-US" sz="2300" dirty="0" smtClean="0"/>
              <a:t>9  </a:t>
            </a:r>
            <a:r>
              <a:rPr lang="en-US" sz="2300" dirty="0"/>
              <a:t>	  </a:t>
            </a:r>
            <a:r>
              <a:rPr lang="en-US" sz="2300" dirty="0" smtClean="0"/>
              <a:t>Adaptation and Risk</a:t>
            </a:r>
            <a:r>
              <a:rPr lang="en-US" sz="2300" dirty="0"/>
              <a:t>	</a:t>
            </a:r>
            <a:r>
              <a:rPr lang="en-US" sz="2300" dirty="0" smtClean="0"/>
              <a:t>		December 9</a:t>
            </a:r>
            <a:r>
              <a:rPr lang="en-US" sz="2300" baseline="30000" dirty="0" smtClean="0"/>
              <a:t>th</a:t>
            </a:r>
            <a:endParaRPr lang="en-US" sz="2300" dirty="0"/>
          </a:p>
          <a:p>
            <a:pPr marL="0" indent="0">
              <a:buNone/>
            </a:pPr>
            <a:r>
              <a:rPr lang="en-US" sz="2300" dirty="0" smtClean="0"/>
              <a:t>10  </a:t>
            </a:r>
            <a:r>
              <a:rPr lang="en-US" sz="2300" dirty="0"/>
              <a:t>	  </a:t>
            </a:r>
            <a:r>
              <a:rPr lang="en-US" sz="2300" dirty="0" smtClean="0"/>
              <a:t>Ethics and Decision Making 		December 16</a:t>
            </a:r>
            <a:r>
              <a:rPr lang="en-US" sz="2300" baseline="30000" dirty="0" smtClean="0"/>
              <a:t>th</a:t>
            </a:r>
            <a:endParaRPr lang="en-US" sz="2300" dirty="0"/>
          </a:p>
          <a:p>
            <a:pPr marL="0" indent="0">
              <a:buNone/>
            </a:pPr>
            <a:endParaRPr lang="en-US" sz="2500" b="1" dirty="0" smtClean="0"/>
          </a:p>
          <a:p>
            <a:pPr marL="0" indent="0">
              <a:buNone/>
            </a:pPr>
            <a:endParaRPr lang="en-US" sz="2500" b="1" dirty="0" smtClean="0"/>
          </a:p>
        </p:txBody>
      </p:sp>
    </p:spTree>
    <p:extLst>
      <p:ext uri="{BB962C8B-B14F-4D97-AF65-F5344CB8AC3E}">
        <p14:creationId xmlns:p14="http://schemas.microsoft.com/office/powerpoint/2010/main" val="24308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7772400" cy="774577"/>
          </a:xfrm>
        </p:spPr>
        <p:txBody>
          <a:bodyPr/>
          <a:lstStyle/>
          <a:p>
            <a:pPr algn="l"/>
            <a:r>
              <a:rPr lang="en-US" b="1" dirty="0" smtClean="0"/>
              <a:t>SRES storylines</a:t>
            </a:r>
            <a:br>
              <a:rPr lang="en-US" b="1" dirty="0" smtClean="0"/>
            </a:br>
            <a:r>
              <a:rPr lang="en-US" sz="2200" b="1" dirty="0" smtClean="0"/>
              <a:t>Special Report on Emissions Scenarios – IPCC, 2000</a:t>
            </a:r>
          </a:p>
        </p:txBody>
      </p:sp>
      <p:pic>
        <p:nvPicPr>
          <p:cNvPr id="21507" name="Picture 3" descr="sres tree"/>
          <p:cNvPicPr>
            <a:picLocks noChangeAspect="1" noChangeArrowheads="1"/>
          </p:cNvPicPr>
          <p:nvPr/>
        </p:nvPicPr>
        <p:blipFill>
          <a:blip r:embed="rId3" cstate="print"/>
          <a:srcRect/>
          <a:stretch>
            <a:fillRect/>
          </a:stretch>
        </p:blipFill>
        <p:spPr bwMode="auto">
          <a:xfrm>
            <a:off x="2932358" y="2310994"/>
            <a:ext cx="3654026" cy="3714210"/>
          </a:xfrm>
          <a:prstGeom prst="rect">
            <a:avLst/>
          </a:prstGeom>
          <a:noFill/>
          <a:ln w="9525">
            <a:noFill/>
            <a:miter lim="800000"/>
            <a:headEnd/>
            <a:tailEnd/>
          </a:ln>
        </p:spPr>
      </p:pic>
      <p:sp>
        <p:nvSpPr>
          <p:cNvPr id="21508" name="Text Box 4"/>
          <p:cNvSpPr txBox="1">
            <a:spLocks noChangeArrowheads="1"/>
          </p:cNvSpPr>
          <p:nvPr/>
        </p:nvSpPr>
        <p:spPr bwMode="auto">
          <a:xfrm>
            <a:off x="541538" y="1204795"/>
            <a:ext cx="2209800" cy="2569934"/>
          </a:xfrm>
          <a:prstGeom prst="rect">
            <a:avLst/>
          </a:prstGeom>
          <a:solidFill>
            <a:srgbClr val="FF0000">
              <a:alpha val="32941"/>
            </a:srgbClr>
          </a:solidFill>
          <a:ln w="9525">
            <a:solidFill>
              <a:srgbClr val="FF0000"/>
            </a:solidFill>
            <a:miter lim="800000"/>
            <a:headEnd/>
            <a:tailEnd/>
          </a:ln>
        </p:spPr>
        <p:txBody>
          <a:bodyPr>
            <a:spAutoFit/>
          </a:bodyPr>
          <a:lstStyle/>
          <a:p>
            <a:pPr>
              <a:spcBef>
                <a:spcPct val="50000"/>
              </a:spcBef>
              <a:buNone/>
            </a:pPr>
            <a:r>
              <a:rPr lang="en-US" sz="1400" b="1" i="0" dirty="0" smtClean="0">
                <a:solidFill>
                  <a:srgbClr val="000000"/>
                </a:solidFill>
                <a:latin typeface="Calibri" panose="020F0502020204030204" pitchFamily="34" charset="0"/>
                <a:ea typeface="ＭＳ Ｐゴシック" pitchFamily="34" charset="-128"/>
              </a:rPr>
              <a:t>A1</a:t>
            </a:r>
          </a:p>
          <a:p>
            <a:pPr>
              <a:spcBef>
                <a:spcPct val="50000"/>
              </a:spcBef>
              <a:buNone/>
            </a:pPr>
            <a:r>
              <a:rPr lang="en-US" sz="1400" i="0" dirty="0" smtClean="0">
                <a:solidFill>
                  <a:srgbClr val="000000"/>
                </a:solidFill>
                <a:latin typeface="Calibri" panose="020F0502020204030204" pitchFamily="34" charset="0"/>
                <a:ea typeface="ＭＳ Ｐゴシック" pitchFamily="34" charset="-128"/>
              </a:rPr>
              <a:t>Economic </a:t>
            </a:r>
            <a:r>
              <a:rPr lang="en-US" sz="1400" i="0" dirty="0">
                <a:solidFill>
                  <a:srgbClr val="000000"/>
                </a:solidFill>
                <a:latin typeface="Calibri" panose="020F0502020204030204" pitchFamily="34" charset="0"/>
                <a:ea typeface="ＭＳ Ｐゴシック" pitchFamily="34" charset="-128"/>
              </a:rPr>
              <a:t>growth rapid</a:t>
            </a:r>
          </a:p>
          <a:p>
            <a:pPr>
              <a:spcBef>
                <a:spcPct val="50000"/>
              </a:spcBef>
              <a:buNone/>
            </a:pPr>
            <a:r>
              <a:rPr lang="en-US" sz="1400" i="0" dirty="0">
                <a:solidFill>
                  <a:srgbClr val="000000"/>
                </a:solidFill>
                <a:latin typeface="Calibri" panose="020F0502020204030204" pitchFamily="34" charset="0"/>
                <a:ea typeface="ＭＳ Ｐゴシック" pitchFamily="34" charset="-128"/>
              </a:rPr>
              <a:t>Population peak 2050</a:t>
            </a:r>
          </a:p>
          <a:p>
            <a:pPr>
              <a:spcBef>
                <a:spcPct val="50000"/>
              </a:spcBef>
              <a:buNone/>
            </a:pPr>
            <a:r>
              <a:rPr lang="en-US" sz="1400" i="0" dirty="0">
                <a:solidFill>
                  <a:srgbClr val="000000"/>
                </a:solidFill>
                <a:latin typeface="Calibri" panose="020F0502020204030204" pitchFamily="34" charset="0"/>
                <a:ea typeface="ＭＳ Ｐゴシック" pitchFamily="34" charset="-128"/>
              </a:rPr>
              <a:t>Technological growth rapid</a:t>
            </a:r>
          </a:p>
          <a:p>
            <a:pPr>
              <a:spcBef>
                <a:spcPct val="50000"/>
              </a:spcBef>
              <a:buNone/>
            </a:pPr>
            <a:r>
              <a:rPr lang="en-US" sz="1400" i="0" dirty="0">
                <a:solidFill>
                  <a:srgbClr val="000000"/>
                </a:solidFill>
                <a:latin typeface="Calibri" panose="020F0502020204030204" pitchFamily="34" charset="0"/>
                <a:ea typeface="ＭＳ Ｐゴシック" pitchFamily="34" charset="-128"/>
              </a:rPr>
              <a:t>Capacity building</a:t>
            </a:r>
          </a:p>
          <a:p>
            <a:pPr>
              <a:spcBef>
                <a:spcPct val="50000"/>
              </a:spcBef>
              <a:buNone/>
            </a:pPr>
            <a:r>
              <a:rPr lang="en-US" sz="1400" i="0" dirty="0">
                <a:solidFill>
                  <a:srgbClr val="000000"/>
                </a:solidFill>
                <a:latin typeface="Calibri" panose="020F0502020204030204" pitchFamily="34" charset="0"/>
                <a:ea typeface="ＭＳ Ｐゴシック" pitchFamily="34" charset="-128"/>
              </a:rPr>
              <a:t>A1F1: fossil intensive</a:t>
            </a:r>
          </a:p>
          <a:p>
            <a:pPr>
              <a:spcBef>
                <a:spcPct val="50000"/>
              </a:spcBef>
              <a:buNone/>
            </a:pPr>
            <a:r>
              <a:rPr lang="en-US" sz="1400" i="0" dirty="0">
                <a:solidFill>
                  <a:srgbClr val="000000"/>
                </a:solidFill>
                <a:latin typeface="Calibri" panose="020F0502020204030204" pitchFamily="34" charset="0"/>
                <a:ea typeface="ＭＳ Ｐゴシック" pitchFamily="34" charset="-128"/>
              </a:rPr>
              <a:t>A1T: non-fossil energy</a:t>
            </a:r>
          </a:p>
          <a:p>
            <a:pPr>
              <a:spcBef>
                <a:spcPct val="50000"/>
              </a:spcBef>
              <a:buNone/>
            </a:pPr>
            <a:r>
              <a:rPr lang="en-US" sz="1400" i="0" dirty="0">
                <a:solidFill>
                  <a:srgbClr val="000000"/>
                </a:solidFill>
                <a:latin typeface="Calibri" panose="020F0502020204030204" pitchFamily="34" charset="0"/>
                <a:ea typeface="ＭＳ Ｐゴシック" pitchFamily="34" charset="-128"/>
              </a:rPr>
              <a:t>A1B: Balance</a:t>
            </a:r>
          </a:p>
        </p:txBody>
      </p:sp>
      <p:sp>
        <p:nvSpPr>
          <p:cNvPr id="21509" name="Text Box 5"/>
          <p:cNvSpPr txBox="1">
            <a:spLocks noChangeArrowheads="1"/>
          </p:cNvSpPr>
          <p:nvPr/>
        </p:nvSpPr>
        <p:spPr bwMode="auto">
          <a:xfrm>
            <a:off x="541538" y="3952654"/>
            <a:ext cx="2209800" cy="2031325"/>
          </a:xfrm>
          <a:prstGeom prst="rect">
            <a:avLst/>
          </a:prstGeom>
          <a:solidFill>
            <a:srgbClr val="008000">
              <a:alpha val="34901"/>
            </a:srgbClr>
          </a:solidFill>
          <a:ln w="9525">
            <a:solidFill>
              <a:srgbClr val="008000"/>
            </a:solidFill>
            <a:miter lim="800000"/>
            <a:headEnd/>
            <a:tailEnd/>
          </a:ln>
        </p:spPr>
        <p:txBody>
          <a:bodyPr>
            <a:spAutoFit/>
          </a:bodyPr>
          <a:lstStyle/>
          <a:p>
            <a:pPr>
              <a:spcBef>
                <a:spcPct val="50000"/>
              </a:spcBef>
              <a:buNone/>
            </a:pPr>
            <a:r>
              <a:rPr lang="en-US" sz="1400" b="1" i="0" dirty="0" smtClean="0">
                <a:solidFill>
                  <a:srgbClr val="000000"/>
                </a:solidFill>
                <a:latin typeface="Calibri" panose="020F0502020204030204" pitchFamily="34" charset="0"/>
                <a:ea typeface="ＭＳ Ｐゴシック" pitchFamily="34" charset="-128"/>
              </a:rPr>
              <a:t>B1</a:t>
            </a:r>
          </a:p>
          <a:p>
            <a:pPr>
              <a:spcBef>
                <a:spcPct val="50000"/>
              </a:spcBef>
              <a:buNone/>
            </a:pPr>
            <a:r>
              <a:rPr lang="en-US" sz="1400" i="0" dirty="0" smtClean="0">
                <a:solidFill>
                  <a:srgbClr val="000000"/>
                </a:solidFill>
                <a:latin typeface="Calibri" panose="020F0502020204030204" pitchFamily="34" charset="0"/>
                <a:ea typeface="ＭＳ Ｐゴシック" pitchFamily="34" charset="-128"/>
              </a:rPr>
              <a:t>Economic </a:t>
            </a:r>
            <a:r>
              <a:rPr lang="en-US" sz="1400" i="0" dirty="0">
                <a:solidFill>
                  <a:srgbClr val="000000"/>
                </a:solidFill>
                <a:latin typeface="Calibri" panose="020F0502020204030204" pitchFamily="34" charset="0"/>
                <a:ea typeface="ＭＳ Ｐゴシック" pitchFamily="34" charset="-128"/>
              </a:rPr>
              <a:t>shift - services/information</a:t>
            </a:r>
          </a:p>
          <a:p>
            <a:pPr>
              <a:spcBef>
                <a:spcPct val="50000"/>
              </a:spcBef>
              <a:buNone/>
            </a:pPr>
            <a:r>
              <a:rPr lang="en-US" sz="1400" i="0" dirty="0">
                <a:solidFill>
                  <a:srgbClr val="000000"/>
                </a:solidFill>
                <a:latin typeface="Calibri" panose="020F0502020204030204" pitchFamily="34" charset="0"/>
                <a:ea typeface="ＭＳ Ｐゴシック" pitchFamily="34" charset="-128"/>
              </a:rPr>
              <a:t>Population peak 2050</a:t>
            </a:r>
          </a:p>
          <a:p>
            <a:pPr>
              <a:spcBef>
                <a:spcPct val="50000"/>
              </a:spcBef>
              <a:buNone/>
            </a:pPr>
            <a:r>
              <a:rPr lang="en-US" sz="1400" i="0" dirty="0">
                <a:solidFill>
                  <a:srgbClr val="000000"/>
                </a:solidFill>
                <a:latin typeface="Calibri" panose="020F0502020204030204" pitchFamily="34" charset="0"/>
                <a:ea typeface="ＭＳ Ｐゴシック" pitchFamily="34" charset="-128"/>
              </a:rPr>
              <a:t>Technology -clean/efficient</a:t>
            </a:r>
          </a:p>
          <a:p>
            <a:pPr>
              <a:spcBef>
                <a:spcPct val="50000"/>
              </a:spcBef>
              <a:buNone/>
            </a:pPr>
            <a:r>
              <a:rPr lang="en-US" sz="1400" i="0" dirty="0">
                <a:solidFill>
                  <a:srgbClr val="000000"/>
                </a:solidFill>
                <a:latin typeface="Calibri" panose="020F0502020204030204" pitchFamily="34" charset="0"/>
                <a:ea typeface="ＭＳ Ｐゴシック" pitchFamily="34" charset="-128"/>
              </a:rPr>
              <a:t>Global solutions to </a:t>
            </a:r>
            <a:r>
              <a:rPr lang="en-US" sz="1400" i="0" dirty="0" smtClean="0">
                <a:solidFill>
                  <a:srgbClr val="000000"/>
                </a:solidFill>
                <a:latin typeface="Calibri" panose="020F0502020204030204" pitchFamily="34" charset="0"/>
                <a:ea typeface="ＭＳ Ｐゴシック" pitchFamily="34" charset="-128"/>
              </a:rPr>
              <a:t>sustainability/equity</a:t>
            </a:r>
            <a:endParaRPr lang="en-US" sz="1400" i="0" dirty="0">
              <a:solidFill>
                <a:srgbClr val="000000"/>
              </a:solidFill>
              <a:latin typeface="Calibri" panose="020F0502020204030204" pitchFamily="34" charset="0"/>
              <a:ea typeface="ＭＳ Ｐゴシック" pitchFamily="34" charset="-128"/>
            </a:endParaRPr>
          </a:p>
        </p:txBody>
      </p:sp>
      <p:sp>
        <p:nvSpPr>
          <p:cNvPr id="21510" name="Text Box 6"/>
          <p:cNvSpPr txBox="1">
            <a:spLocks noChangeArrowheads="1"/>
          </p:cNvSpPr>
          <p:nvPr/>
        </p:nvSpPr>
        <p:spPr bwMode="auto">
          <a:xfrm>
            <a:off x="6586384" y="1743404"/>
            <a:ext cx="2209800" cy="2031325"/>
          </a:xfrm>
          <a:prstGeom prst="rect">
            <a:avLst/>
          </a:prstGeom>
          <a:solidFill>
            <a:srgbClr val="993300">
              <a:alpha val="34901"/>
            </a:srgbClr>
          </a:solidFill>
          <a:ln w="9525">
            <a:solidFill>
              <a:srgbClr val="993300"/>
            </a:solidFill>
            <a:miter lim="800000"/>
            <a:headEnd/>
            <a:tailEnd/>
          </a:ln>
        </p:spPr>
        <p:txBody>
          <a:bodyPr>
            <a:spAutoFit/>
          </a:bodyPr>
          <a:lstStyle/>
          <a:p>
            <a:pPr>
              <a:spcBef>
                <a:spcPct val="50000"/>
              </a:spcBef>
              <a:buNone/>
            </a:pPr>
            <a:r>
              <a:rPr lang="en-US" sz="1400" b="1" i="0" dirty="0" smtClean="0">
                <a:solidFill>
                  <a:srgbClr val="000000"/>
                </a:solidFill>
                <a:latin typeface="Calibri" panose="020F0502020204030204" pitchFamily="34" charset="0"/>
                <a:ea typeface="ＭＳ Ｐゴシック" pitchFamily="34" charset="-128"/>
              </a:rPr>
              <a:t>A2</a:t>
            </a:r>
          </a:p>
          <a:p>
            <a:pPr>
              <a:spcBef>
                <a:spcPct val="50000"/>
              </a:spcBef>
              <a:buNone/>
            </a:pPr>
            <a:r>
              <a:rPr lang="en-US" sz="1400" i="0" dirty="0" smtClean="0">
                <a:solidFill>
                  <a:srgbClr val="000000"/>
                </a:solidFill>
                <a:latin typeface="Calibri" panose="020F0502020204030204" pitchFamily="34" charset="0"/>
                <a:ea typeface="ＭＳ Ｐゴシック" pitchFamily="34" charset="-128"/>
              </a:rPr>
              <a:t>Economic </a:t>
            </a:r>
            <a:r>
              <a:rPr lang="en-US" sz="1400" i="0" dirty="0">
                <a:solidFill>
                  <a:srgbClr val="000000"/>
                </a:solidFill>
                <a:latin typeface="Calibri" panose="020F0502020204030204" pitchFamily="34" charset="0"/>
                <a:ea typeface="ＭＳ Ｐゴシック" pitchFamily="34" charset="-128"/>
              </a:rPr>
              <a:t>development regional - disparity</a:t>
            </a:r>
          </a:p>
          <a:p>
            <a:pPr>
              <a:spcBef>
                <a:spcPct val="50000"/>
              </a:spcBef>
              <a:buNone/>
            </a:pPr>
            <a:r>
              <a:rPr lang="en-US" sz="1400" i="0" dirty="0">
                <a:solidFill>
                  <a:srgbClr val="000000"/>
                </a:solidFill>
                <a:latin typeface="Calibri" panose="020F0502020204030204" pitchFamily="34" charset="0"/>
                <a:ea typeface="ＭＳ Ｐゴシック" pitchFamily="34" charset="-128"/>
              </a:rPr>
              <a:t>Population continues rising</a:t>
            </a:r>
          </a:p>
          <a:p>
            <a:pPr>
              <a:spcBef>
                <a:spcPct val="50000"/>
              </a:spcBef>
              <a:buNone/>
            </a:pPr>
            <a:r>
              <a:rPr lang="en-US" sz="1400" i="0" dirty="0">
                <a:solidFill>
                  <a:srgbClr val="000000"/>
                </a:solidFill>
                <a:latin typeface="Calibri" panose="020F0502020204030204" pitchFamily="34" charset="0"/>
                <a:ea typeface="ＭＳ Ｐゴシック" pitchFamily="34" charset="-128"/>
              </a:rPr>
              <a:t>Technological growth - slow, fragmented</a:t>
            </a:r>
          </a:p>
          <a:p>
            <a:pPr>
              <a:spcBef>
                <a:spcPct val="50000"/>
              </a:spcBef>
              <a:buNone/>
            </a:pPr>
            <a:r>
              <a:rPr lang="en-US" sz="1400" i="0" dirty="0">
                <a:solidFill>
                  <a:srgbClr val="000000"/>
                </a:solidFill>
                <a:latin typeface="Calibri" panose="020F0502020204030204" pitchFamily="34" charset="0"/>
                <a:ea typeface="ＭＳ Ｐゴシック" pitchFamily="34" charset="-128"/>
              </a:rPr>
              <a:t>Self reliance, </a:t>
            </a:r>
            <a:r>
              <a:rPr lang="en-US" sz="1400" i="0" dirty="0" smtClean="0">
                <a:solidFill>
                  <a:srgbClr val="000000"/>
                </a:solidFill>
                <a:latin typeface="Calibri" panose="020F0502020204030204" pitchFamily="34" charset="0"/>
                <a:ea typeface="ＭＳ Ｐゴシック" pitchFamily="34" charset="-128"/>
              </a:rPr>
              <a:t>heterogeneity</a:t>
            </a:r>
            <a:endParaRPr lang="en-US" sz="1400" i="0" dirty="0">
              <a:solidFill>
                <a:srgbClr val="000000"/>
              </a:solidFill>
              <a:latin typeface="Calibri" panose="020F0502020204030204" pitchFamily="34" charset="0"/>
              <a:ea typeface="ＭＳ Ｐゴシック" pitchFamily="34" charset="-128"/>
            </a:endParaRPr>
          </a:p>
        </p:txBody>
      </p:sp>
      <p:sp>
        <p:nvSpPr>
          <p:cNvPr id="21511" name="Text Box 7"/>
          <p:cNvSpPr txBox="1">
            <a:spLocks noChangeArrowheads="1"/>
          </p:cNvSpPr>
          <p:nvPr/>
        </p:nvSpPr>
        <p:spPr bwMode="auto">
          <a:xfrm>
            <a:off x="6586384" y="3952654"/>
            <a:ext cx="2209800" cy="2462213"/>
          </a:xfrm>
          <a:prstGeom prst="rect">
            <a:avLst/>
          </a:prstGeom>
          <a:solidFill>
            <a:srgbClr val="0000FF">
              <a:alpha val="34901"/>
            </a:srgbClr>
          </a:solidFill>
          <a:ln w="9525">
            <a:solidFill>
              <a:srgbClr val="000080"/>
            </a:solidFill>
            <a:miter lim="800000"/>
            <a:headEnd/>
            <a:tailEnd/>
          </a:ln>
        </p:spPr>
        <p:txBody>
          <a:bodyPr>
            <a:spAutoFit/>
          </a:bodyPr>
          <a:lstStyle/>
          <a:p>
            <a:pPr>
              <a:spcBef>
                <a:spcPct val="50000"/>
              </a:spcBef>
              <a:buNone/>
            </a:pPr>
            <a:r>
              <a:rPr lang="en-US" sz="1400" b="1" i="0" dirty="0" smtClean="0">
                <a:solidFill>
                  <a:srgbClr val="000000"/>
                </a:solidFill>
                <a:latin typeface="Calibri" panose="020F0502020204030204" pitchFamily="34" charset="0"/>
                <a:ea typeface="ＭＳ Ｐゴシック" pitchFamily="34" charset="-128"/>
              </a:rPr>
              <a:t>B2</a:t>
            </a:r>
          </a:p>
          <a:p>
            <a:pPr>
              <a:spcBef>
                <a:spcPct val="50000"/>
              </a:spcBef>
              <a:buNone/>
            </a:pPr>
            <a:r>
              <a:rPr lang="en-US" sz="1400" i="0" dirty="0" smtClean="0">
                <a:solidFill>
                  <a:srgbClr val="000000"/>
                </a:solidFill>
                <a:latin typeface="Calibri" panose="020F0502020204030204" pitchFamily="34" charset="0"/>
                <a:ea typeface="ＭＳ Ｐゴシック" pitchFamily="34" charset="-128"/>
              </a:rPr>
              <a:t>Economic </a:t>
            </a:r>
            <a:r>
              <a:rPr lang="en-US" sz="1400" i="0" dirty="0">
                <a:solidFill>
                  <a:srgbClr val="000000"/>
                </a:solidFill>
                <a:latin typeface="Calibri" panose="020F0502020204030204" pitchFamily="34" charset="0"/>
                <a:ea typeface="ＭＳ Ｐゴシック" pitchFamily="34" charset="-128"/>
              </a:rPr>
              <a:t>development intermediate</a:t>
            </a:r>
          </a:p>
          <a:p>
            <a:pPr>
              <a:spcBef>
                <a:spcPct val="50000"/>
              </a:spcBef>
              <a:buNone/>
            </a:pPr>
            <a:r>
              <a:rPr lang="en-US" sz="1400" i="0" dirty="0">
                <a:solidFill>
                  <a:srgbClr val="000000"/>
                </a:solidFill>
                <a:latin typeface="Calibri" panose="020F0502020204030204" pitchFamily="34" charset="0"/>
                <a:ea typeface="ＭＳ Ｐゴシック" pitchFamily="34" charset="-128"/>
              </a:rPr>
              <a:t>Population continues rising slowly</a:t>
            </a:r>
          </a:p>
          <a:p>
            <a:pPr>
              <a:spcBef>
                <a:spcPct val="50000"/>
              </a:spcBef>
              <a:buNone/>
            </a:pPr>
            <a:r>
              <a:rPr lang="en-US" sz="1400" i="0" dirty="0">
                <a:solidFill>
                  <a:srgbClr val="000000"/>
                </a:solidFill>
                <a:latin typeface="Calibri" panose="020F0502020204030204" pitchFamily="34" charset="0"/>
                <a:ea typeface="ＭＳ Ｐゴシック" pitchFamily="34" charset="-128"/>
              </a:rPr>
              <a:t>Technological growth - diverse</a:t>
            </a:r>
          </a:p>
          <a:p>
            <a:pPr>
              <a:spcBef>
                <a:spcPct val="50000"/>
              </a:spcBef>
              <a:buNone/>
            </a:pPr>
            <a:r>
              <a:rPr lang="en-US" sz="1400" i="0" dirty="0">
                <a:solidFill>
                  <a:srgbClr val="000000"/>
                </a:solidFill>
                <a:latin typeface="Calibri" panose="020F0502020204030204" pitchFamily="34" charset="0"/>
                <a:ea typeface="ＭＳ Ｐゴシック" pitchFamily="34" charset="-128"/>
              </a:rPr>
              <a:t>Local and regional solutions to </a:t>
            </a:r>
            <a:r>
              <a:rPr lang="en-US" sz="1400" i="0" dirty="0" smtClean="0">
                <a:solidFill>
                  <a:srgbClr val="000000"/>
                </a:solidFill>
                <a:latin typeface="Calibri" panose="020F0502020204030204" pitchFamily="34" charset="0"/>
                <a:ea typeface="ＭＳ Ｐゴシック" pitchFamily="34" charset="-128"/>
              </a:rPr>
              <a:t>environment/equity</a:t>
            </a:r>
            <a:endParaRPr lang="en-US" sz="1400" i="0" dirty="0">
              <a:solidFill>
                <a:srgbClr val="000000"/>
              </a:solidFill>
              <a:latin typeface="Calibri" panose="020F0502020204030204" pitchFamily="34" charset="0"/>
              <a:ea typeface="ＭＳ Ｐゴシック" pitchFamily="34" charset="-12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539750" y="6381750"/>
            <a:ext cx="4038600" cy="336550"/>
          </a:xfrm>
          <a:prstGeom prst="rect">
            <a:avLst/>
          </a:prstGeom>
          <a:noFill/>
          <a:ln w="9525">
            <a:noFill/>
            <a:miter lim="800000"/>
            <a:headEnd/>
            <a:tailEnd/>
          </a:ln>
        </p:spPr>
        <p:txBody>
          <a:bodyPr>
            <a:spAutoFit/>
          </a:bodyPr>
          <a:lstStyle/>
          <a:p>
            <a:pPr>
              <a:spcBef>
                <a:spcPct val="50000"/>
              </a:spcBef>
            </a:pPr>
            <a:r>
              <a:rPr lang="en-US" sz="1600">
                <a:latin typeface="Arial" charset="0"/>
                <a:ea typeface="ＭＳ Ｐゴシック" pitchFamily="34" charset="-128"/>
              </a:rPr>
              <a:t>IPCC TAR synthesis report 2001</a:t>
            </a:r>
            <a:endParaRPr lang="en-US" sz="2400">
              <a:latin typeface="Arial" charset="0"/>
              <a:ea typeface="ＭＳ Ｐゴシック" pitchFamily="34" charset="-128"/>
            </a:endParaRPr>
          </a:p>
        </p:txBody>
      </p:sp>
      <p:pic>
        <p:nvPicPr>
          <p:cNvPr id="23557" name="Picture 5" descr="emissions"/>
          <p:cNvPicPr>
            <a:picLocks noGrp="1" noChangeAspect="1" noChangeArrowheads="1"/>
          </p:cNvPicPr>
          <p:nvPr>
            <p:ph idx="4294967295"/>
          </p:nvPr>
        </p:nvPicPr>
        <p:blipFill>
          <a:blip r:embed="rId3" cstate="print"/>
          <a:srcRect/>
          <a:stretch>
            <a:fillRect/>
          </a:stretch>
        </p:blipFill>
        <p:spPr>
          <a:xfrm>
            <a:off x="1749503" y="1189805"/>
            <a:ext cx="6629400" cy="5219700"/>
          </a:xfrm>
          <a:prstGeom prst="rect">
            <a:avLst/>
          </a:prstGeom>
        </p:spPr>
      </p:pic>
      <p:sp>
        <p:nvSpPr>
          <p:cNvPr id="7" name="Title 1"/>
          <p:cNvSpPr txBox="1">
            <a:spLocks/>
          </p:cNvSpPr>
          <p:nvPr/>
        </p:nvSpPr>
        <p:spPr bwMode="auto">
          <a:xfrm>
            <a:off x="539915" y="303980"/>
            <a:ext cx="7038044" cy="8858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buClrTx/>
              <a:buSzTx/>
              <a:buFontTx/>
              <a:buNone/>
            </a:pPr>
            <a:r>
              <a:rPr kumimoji="0" lang="en-US" sz="3500" b="1" i="0" kern="0" dirty="0" smtClean="0">
                <a:solidFill>
                  <a:srgbClr val="000000"/>
                </a:solidFill>
                <a:latin typeface="Calibri" panose="020F0502020204030204" pitchFamily="34" charset="0"/>
              </a:rPr>
              <a:t>SRES - Emissions Scenarios</a:t>
            </a:r>
            <a:endParaRPr kumimoji="0" lang="en-ZA" sz="3500" b="1" i="0" kern="0" dirty="0">
              <a:solidFill>
                <a:srgbClr val="000000"/>
              </a:solidFill>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54196" y="199794"/>
            <a:ext cx="8630005" cy="750887"/>
          </a:xfrm>
        </p:spPr>
        <p:txBody>
          <a:bodyPr/>
          <a:lstStyle/>
          <a:p>
            <a:pPr algn="l"/>
            <a:r>
              <a:rPr lang="en-GB" b="1" dirty="0" smtClean="0"/>
              <a:t>From emissions to concentrations</a:t>
            </a:r>
          </a:p>
        </p:txBody>
      </p:sp>
      <p:pic>
        <p:nvPicPr>
          <p:cNvPr id="25603" name="Picture 3" descr="fig3-12"/>
          <p:cNvPicPr>
            <a:picLocks noChangeAspect="1" noChangeArrowheads="1"/>
          </p:cNvPicPr>
          <p:nvPr/>
        </p:nvPicPr>
        <p:blipFill>
          <a:blip r:embed="rId3" cstate="print"/>
          <a:srcRect/>
          <a:stretch>
            <a:fillRect/>
          </a:stretch>
        </p:blipFill>
        <p:spPr bwMode="auto">
          <a:xfrm>
            <a:off x="1913492" y="1057276"/>
            <a:ext cx="2928937" cy="5422900"/>
          </a:xfrm>
          <a:prstGeom prst="rect">
            <a:avLst/>
          </a:prstGeom>
          <a:noFill/>
          <a:ln w="9525">
            <a:noFill/>
            <a:miter lim="800000"/>
            <a:headEnd/>
            <a:tailEnd/>
          </a:ln>
        </p:spPr>
      </p:pic>
      <p:pic>
        <p:nvPicPr>
          <p:cNvPr id="25604" name="Picture 4" descr="fig3-13"/>
          <p:cNvPicPr>
            <a:picLocks noChangeAspect="1" noChangeArrowheads="1"/>
          </p:cNvPicPr>
          <p:nvPr/>
        </p:nvPicPr>
        <p:blipFill>
          <a:blip r:embed="rId4" cstate="print"/>
          <a:srcRect/>
          <a:stretch>
            <a:fillRect/>
          </a:stretch>
        </p:blipFill>
        <p:spPr bwMode="auto">
          <a:xfrm>
            <a:off x="5042069" y="1057276"/>
            <a:ext cx="3294063" cy="546893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71475" y="1248533"/>
            <a:ext cx="8429548" cy="2014562"/>
          </a:xfrm>
        </p:spPr>
        <p:txBody>
          <a:bodyPr/>
          <a:lstStyle/>
          <a:p>
            <a:pPr marL="0" indent="0">
              <a:buNone/>
            </a:pPr>
            <a:r>
              <a:rPr lang="en-US" sz="1400" b="1" dirty="0" smtClean="0">
                <a:latin typeface="Calibri" panose="020F0502020204030204" pitchFamily="34" charset="0"/>
              </a:rPr>
              <a:t>Scenarios that include </a:t>
            </a:r>
            <a:r>
              <a:rPr lang="en-US" sz="1400" b="1" dirty="0">
                <a:latin typeface="Calibri" panose="020F0502020204030204" pitchFamily="34" charset="0"/>
              </a:rPr>
              <a:t>time series of emissions and concentrations</a:t>
            </a:r>
            <a:r>
              <a:rPr lang="en-US" sz="1400" dirty="0">
                <a:latin typeface="Calibri" panose="020F0502020204030204" pitchFamily="34" charset="0"/>
              </a:rPr>
              <a:t> of the full suite </a:t>
            </a:r>
            <a:r>
              <a:rPr lang="en-US" sz="1400" dirty="0" smtClean="0">
                <a:latin typeface="Calibri" panose="020F0502020204030204" pitchFamily="34" charset="0"/>
              </a:rPr>
              <a:t>of greenhouse </a:t>
            </a:r>
            <a:r>
              <a:rPr lang="en-US" sz="1400" dirty="0">
                <a:latin typeface="Calibri" panose="020F0502020204030204" pitchFamily="34" charset="0"/>
              </a:rPr>
              <a:t>gases and aerosols and chemically active gases, as well as </a:t>
            </a:r>
            <a:r>
              <a:rPr lang="en-US" sz="1400" dirty="0" smtClean="0">
                <a:latin typeface="Calibri" panose="020F0502020204030204" pitchFamily="34" charset="0"/>
              </a:rPr>
              <a:t>land use/land cover. </a:t>
            </a:r>
            <a:r>
              <a:rPr lang="en-US" sz="1400" dirty="0">
                <a:latin typeface="Calibri" panose="020F0502020204030204" pitchFamily="34" charset="0"/>
              </a:rPr>
              <a:t>The word representative signifies </a:t>
            </a:r>
            <a:r>
              <a:rPr lang="en-US" sz="1400" dirty="0" smtClean="0">
                <a:latin typeface="Calibri" panose="020F0502020204030204" pitchFamily="34" charset="0"/>
              </a:rPr>
              <a:t>that each </a:t>
            </a:r>
            <a:r>
              <a:rPr lang="en-US" sz="1400" dirty="0">
                <a:latin typeface="Calibri" panose="020F0502020204030204" pitchFamily="34" charset="0"/>
              </a:rPr>
              <a:t>RCP provides only one of many possible scenarios that would lead </a:t>
            </a:r>
            <a:r>
              <a:rPr lang="en-US" sz="1400" dirty="0" smtClean="0">
                <a:latin typeface="Calibri" panose="020F0502020204030204" pitchFamily="34" charset="0"/>
              </a:rPr>
              <a:t>to  the </a:t>
            </a:r>
            <a:r>
              <a:rPr lang="en-US" sz="1400" dirty="0">
                <a:latin typeface="Calibri" panose="020F0502020204030204" pitchFamily="34" charset="0"/>
              </a:rPr>
              <a:t>specific radiative forcing characteristics. The term pathway </a:t>
            </a:r>
            <a:r>
              <a:rPr lang="en-US" sz="1400" dirty="0" smtClean="0">
                <a:latin typeface="Calibri" panose="020F0502020204030204" pitchFamily="34" charset="0"/>
              </a:rPr>
              <a:t>emphasizes that </a:t>
            </a:r>
            <a:r>
              <a:rPr lang="en-US" sz="1400" dirty="0">
                <a:latin typeface="Calibri" panose="020F0502020204030204" pitchFamily="34" charset="0"/>
              </a:rPr>
              <a:t>not only the long-term concentration levels are of interest, but </a:t>
            </a:r>
            <a:r>
              <a:rPr lang="en-US" sz="1400" dirty="0" smtClean="0">
                <a:latin typeface="Calibri" panose="020F0502020204030204" pitchFamily="34" charset="0"/>
              </a:rPr>
              <a:t>also the </a:t>
            </a:r>
            <a:r>
              <a:rPr lang="en-US" sz="1400" dirty="0">
                <a:latin typeface="Calibri" panose="020F0502020204030204" pitchFamily="34" charset="0"/>
              </a:rPr>
              <a:t>trajectory taken over time to reach that outcome. </a:t>
            </a:r>
            <a:endParaRPr lang="en-US" sz="1400" dirty="0" smtClean="0">
              <a:latin typeface="Calibri" panose="020F0502020204030204" pitchFamily="34" charset="0"/>
            </a:endParaRPr>
          </a:p>
          <a:p>
            <a:pPr marL="0" indent="0">
              <a:buNone/>
            </a:pPr>
            <a:endParaRPr lang="en-US" sz="1000" dirty="0" smtClean="0">
              <a:latin typeface="Calibri" panose="020F0502020204030204" pitchFamily="34" charset="0"/>
            </a:endParaRPr>
          </a:p>
          <a:p>
            <a:pPr marL="0" indent="0">
              <a:buNone/>
            </a:pPr>
            <a:endParaRPr lang="en-US" sz="1500" dirty="0">
              <a:latin typeface="Calibri" panose="020F0502020204030204" pitchFamily="34" charset="0"/>
            </a:endParaRPr>
          </a:p>
          <a:p>
            <a:pPr marL="0" indent="0">
              <a:buNone/>
            </a:pPr>
            <a:endParaRPr lang="en-US" sz="1500" dirty="0" smtClean="0">
              <a:latin typeface="Calibri" panose="020F0502020204030204" pitchFamily="34" charset="0"/>
            </a:endParaRPr>
          </a:p>
          <a:p>
            <a:pPr marL="0" indent="0">
              <a:buNone/>
            </a:pPr>
            <a:endParaRPr lang="en-US" sz="1500" dirty="0">
              <a:latin typeface="Calibri" panose="020F0502020204030204" pitchFamily="34" charset="0"/>
            </a:endParaRPr>
          </a:p>
          <a:p>
            <a:pPr marL="0" indent="0">
              <a:buNone/>
            </a:pPr>
            <a:endParaRPr lang="en-US" sz="1500" dirty="0">
              <a:latin typeface="Calibri" panose="020F0502020204030204" pitchFamily="34" charset="0"/>
            </a:endParaRPr>
          </a:p>
          <a:p>
            <a:pPr marL="0" indent="0">
              <a:buNone/>
            </a:pPr>
            <a:endParaRPr lang="en-US" sz="1500" dirty="0" smtClean="0">
              <a:latin typeface="Calibri" panose="020F0502020204030204" pitchFamily="34" charset="0"/>
            </a:endParaRPr>
          </a:p>
          <a:p>
            <a:pPr marL="0" indent="0">
              <a:buNone/>
            </a:pPr>
            <a:endParaRPr lang="en-US" sz="1500" dirty="0">
              <a:latin typeface="Calibri" panose="020F0502020204030204" pitchFamily="34" charset="0"/>
            </a:endParaRPr>
          </a:p>
          <a:p>
            <a:endParaRPr lang="en-ZA" sz="1500" dirty="0"/>
          </a:p>
        </p:txBody>
      </p:sp>
      <p:sp>
        <p:nvSpPr>
          <p:cNvPr id="4" name="Title 1"/>
          <p:cNvSpPr>
            <a:spLocks noGrp="1"/>
          </p:cNvSpPr>
          <p:nvPr>
            <p:ph type="ctrTitle"/>
          </p:nvPr>
        </p:nvSpPr>
        <p:spPr>
          <a:xfrm>
            <a:off x="263358" y="242893"/>
            <a:ext cx="8352928" cy="1152128"/>
          </a:xfrm>
        </p:spPr>
        <p:txBody>
          <a:bodyPr/>
          <a:lstStyle/>
          <a:p>
            <a:r>
              <a:rPr lang="en-US" sz="3200" b="1" dirty="0" smtClean="0">
                <a:latin typeface="Calibri" panose="020F0502020204030204" pitchFamily="34" charset="0"/>
              </a:rPr>
              <a:t>Representative Concentration Pathways (RCPs)</a:t>
            </a:r>
            <a:endParaRPr lang="en-ZA" sz="3200" b="1" dirty="0">
              <a:latin typeface="Calibri" panose="020F0502020204030204" pitchFamily="34" charset="0"/>
            </a:endParaRPr>
          </a:p>
        </p:txBody>
      </p:sp>
      <p:sp>
        <p:nvSpPr>
          <p:cNvPr id="2" name="Rectangle 1"/>
          <p:cNvSpPr/>
          <p:nvPr/>
        </p:nvSpPr>
        <p:spPr>
          <a:xfrm>
            <a:off x="371474" y="2547505"/>
            <a:ext cx="4733925" cy="3367076"/>
          </a:xfrm>
          <a:prstGeom prst="rect">
            <a:avLst/>
          </a:prstGeom>
        </p:spPr>
        <p:txBody>
          <a:bodyPr wrap="square">
            <a:spAutoFit/>
          </a:bodyPr>
          <a:lstStyle/>
          <a:p>
            <a:pPr>
              <a:buNone/>
            </a:pPr>
            <a:r>
              <a:rPr lang="en-US" sz="1400" b="1" i="0" dirty="0">
                <a:solidFill>
                  <a:srgbClr val="000000"/>
                </a:solidFill>
                <a:latin typeface="Calibri" panose="020F0502020204030204" pitchFamily="34" charset="0"/>
              </a:rPr>
              <a:t>Four RCPs </a:t>
            </a:r>
            <a:r>
              <a:rPr lang="en-US" sz="1400" i="0" dirty="0">
                <a:solidFill>
                  <a:srgbClr val="000000"/>
                </a:solidFill>
                <a:latin typeface="Calibri" panose="020F0502020204030204" pitchFamily="34" charset="0"/>
              </a:rPr>
              <a:t>produced from Integrated Assessment Models were selected from the published literature and are used in the AR5 as a basis for the climate predictions and projections. </a:t>
            </a:r>
          </a:p>
          <a:p>
            <a:pPr>
              <a:buNone/>
            </a:pPr>
            <a:endParaRPr lang="en-US" sz="1400" i="0" dirty="0">
              <a:solidFill>
                <a:srgbClr val="000000"/>
              </a:solidFill>
              <a:latin typeface="Calibri" panose="020F0502020204030204" pitchFamily="34" charset="0"/>
            </a:endParaRPr>
          </a:p>
          <a:p>
            <a:pPr algn="l">
              <a:buNone/>
            </a:pPr>
            <a:r>
              <a:rPr lang="en-US" sz="1400" b="1" i="0" dirty="0">
                <a:solidFill>
                  <a:srgbClr val="000000"/>
                </a:solidFill>
                <a:latin typeface="Calibri" panose="020F0502020204030204" pitchFamily="34" charset="0"/>
              </a:rPr>
              <a:t>RCP2.6</a:t>
            </a:r>
            <a:r>
              <a:rPr lang="en-US" sz="1400" i="0" dirty="0">
                <a:solidFill>
                  <a:srgbClr val="000000"/>
                </a:solidFill>
                <a:latin typeface="Calibri" panose="020F0502020204030204" pitchFamily="34" charset="0"/>
              </a:rPr>
              <a:t>  One pathway where radiative forcing peaks at approximately 3 W m–2 before 2100 and then </a:t>
            </a:r>
            <a:r>
              <a:rPr lang="en-US" sz="1400" i="0" dirty="0" smtClean="0">
                <a:solidFill>
                  <a:srgbClr val="000000"/>
                </a:solidFill>
                <a:latin typeface="Calibri" panose="020F0502020204030204" pitchFamily="34" charset="0"/>
              </a:rPr>
              <a:t>declines. </a:t>
            </a:r>
          </a:p>
          <a:p>
            <a:pPr algn="l">
              <a:buNone/>
            </a:pPr>
            <a:endParaRPr lang="en-US" sz="1400" i="0" dirty="0">
              <a:solidFill>
                <a:srgbClr val="000000"/>
              </a:solidFill>
              <a:latin typeface="Calibri" panose="020F0502020204030204" pitchFamily="34" charset="0"/>
            </a:endParaRPr>
          </a:p>
          <a:p>
            <a:pPr algn="l">
              <a:buNone/>
            </a:pPr>
            <a:r>
              <a:rPr lang="en-US" sz="1400" b="1" i="0" dirty="0">
                <a:solidFill>
                  <a:srgbClr val="000000"/>
                </a:solidFill>
                <a:latin typeface="Calibri" panose="020F0502020204030204" pitchFamily="34" charset="0"/>
              </a:rPr>
              <a:t>RCP4.5</a:t>
            </a:r>
            <a:r>
              <a:rPr lang="en-US" sz="1400" i="0" dirty="0">
                <a:solidFill>
                  <a:srgbClr val="000000"/>
                </a:solidFill>
                <a:latin typeface="Calibri" panose="020F0502020204030204" pitchFamily="34" charset="0"/>
              </a:rPr>
              <a:t> and </a:t>
            </a:r>
            <a:r>
              <a:rPr lang="en-US" sz="1400" b="1" i="0" dirty="0">
                <a:solidFill>
                  <a:srgbClr val="000000"/>
                </a:solidFill>
                <a:latin typeface="Calibri" panose="020F0502020204030204" pitchFamily="34" charset="0"/>
              </a:rPr>
              <a:t>RCP6.0</a:t>
            </a:r>
            <a:r>
              <a:rPr lang="en-US" sz="1400" i="0" dirty="0">
                <a:solidFill>
                  <a:srgbClr val="000000"/>
                </a:solidFill>
                <a:latin typeface="Calibri" panose="020F0502020204030204" pitchFamily="34" charset="0"/>
              </a:rPr>
              <a:t>  Two intermediate stabilization pathways in which radiative forcing is stabilized at approximately 4.5 W m–2 and 6.0 W m–2 after </a:t>
            </a:r>
            <a:r>
              <a:rPr lang="en-US" sz="1400" i="0" dirty="0" smtClean="0">
                <a:solidFill>
                  <a:srgbClr val="000000"/>
                </a:solidFill>
                <a:latin typeface="Calibri" panose="020F0502020204030204" pitchFamily="34" charset="0"/>
              </a:rPr>
              <a:t>2100.</a:t>
            </a:r>
          </a:p>
          <a:p>
            <a:pPr algn="l">
              <a:buNone/>
            </a:pPr>
            <a:endParaRPr lang="en-US" sz="1400" i="0" dirty="0">
              <a:solidFill>
                <a:srgbClr val="000000"/>
              </a:solidFill>
              <a:latin typeface="Calibri" panose="020F0502020204030204" pitchFamily="34" charset="0"/>
            </a:endParaRPr>
          </a:p>
          <a:p>
            <a:pPr algn="l">
              <a:buNone/>
            </a:pPr>
            <a:r>
              <a:rPr lang="en-US" sz="1400" b="1" i="0" dirty="0">
                <a:solidFill>
                  <a:srgbClr val="000000"/>
                </a:solidFill>
                <a:latin typeface="Calibri" panose="020F0502020204030204" pitchFamily="34" charset="0"/>
              </a:rPr>
              <a:t>RCP8.5</a:t>
            </a:r>
            <a:r>
              <a:rPr lang="en-US" sz="1400" i="0" dirty="0">
                <a:solidFill>
                  <a:srgbClr val="000000"/>
                </a:solidFill>
                <a:latin typeface="Calibri" panose="020F0502020204030204" pitchFamily="34" charset="0"/>
              </a:rPr>
              <a:t>  One high pathway for which radiative forcing reaches greater than 8.5 W m–2 by 2100 and continues to rise for some amount of </a:t>
            </a:r>
            <a:r>
              <a:rPr lang="en-US" sz="1400" i="0" dirty="0" smtClean="0">
                <a:solidFill>
                  <a:srgbClr val="000000"/>
                </a:solidFill>
                <a:latin typeface="Calibri" panose="020F0502020204030204" pitchFamily="34" charset="0"/>
              </a:rPr>
              <a:t>time.</a:t>
            </a:r>
            <a:endParaRPr lang="en-US" sz="1400" i="0" dirty="0">
              <a:solidFill>
                <a:srgbClr val="000000"/>
              </a:solidFill>
              <a:latin typeface="Calibri" panose="020F050202020403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6899" y="2541032"/>
            <a:ext cx="2855381" cy="3222218"/>
          </a:xfrm>
          <a:prstGeom prst="rect">
            <a:avLst/>
          </a:prstGeom>
        </p:spPr>
      </p:pic>
    </p:spTree>
    <p:extLst>
      <p:ext uri="{BB962C8B-B14F-4D97-AF65-F5344CB8AC3E}">
        <p14:creationId xmlns:p14="http://schemas.microsoft.com/office/powerpoint/2010/main" val="204874642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Carbon Intensity</a:t>
            </a:r>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923" y="244681"/>
            <a:ext cx="8345214" cy="5740993"/>
          </a:xfrm>
          <a:prstGeom prst="rect">
            <a:avLst/>
          </a:prstGeom>
        </p:spPr>
      </p:pic>
      <p:sp>
        <p:nvSpPr>
          <p:cNvPr id="5" name="Rectangle 4"/>
          <p:cNvSpPr/>
          <p:nvPr/>
        </p:nvSpPr>
        <p:spPr>
          <a:xfrm>
            <a:off x="7451351" y="6267942"/>
            <a:ext cx="1324786" cy="307777"/>
          </a:xfrm>
          <a:prstGeom prst="rect">
            <a:avLst/>
          </a:prstGeom>
        </p:spPr>
        <p:txBody>
          <a:bodyPr wrap="none">
            <a:spAutoFit/>
          </a:bodyPr>
          <a:lstStyle/>
          <a:p>
            <a:pPr>
              <a:buNone/>
            </a:pPr>
            <a:r>
              <a:rPr lang="en-ZA" sz="1400" b="1" i="0" dirty="0">
                <a:solidFill>
                  <a:srgbClr val="000000"/>
                </a:solidFill>
                <a:latin typeface="Calibri" panose="020F0502020204030204" pitchFamily="34" charset="0"/>
              </a:rPr>
              <a:t>Fuss et al. 2014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857" y="174835"/>
            <a:ext cx="8411369" cy="885825"/>
          </a:xfrm>
        </p:spPr>
        <p:txBody>
          <a:bodyPr/>
          <a:lstStyle/>
          <a:p>
            <a:pPr algn="l"/>
            <a:r>
              <a:rPr lang="en-GB" sz="3400" b="1" dirty="0" smtClean="0"/>
              <a:t>Scenarios compared to observed emissions</a:t>
            </a:r>
            <a:endParaRPr lang="en-GB" sz="3400" b="1" dirty="0"/>
          </a:p>
        </p:txBody>
      </p:sp>
      <p:sp>
        <p:nvSpPr>
          <p:cNvPr id="5" name="Text Placeholder 3"/>
          <p:cNvSpPr txBox="1">
            <a:spLocks/>
          </p:cNvSpPr>
          <p:nvPr/>
        </p:nvSpPr>
        <p:spPr bwMode="auto">
          <a:xfrm>
            <a:off x="345156" y="5962647"/>
            <a:ext cx="8612188" cy="7048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buClrTx/>
              <a:buSzTx/>
              <a:buFontTx/>
              <a:buNone/>
              <a:defRPr kumimoji="0" sz="1400" i="0" kern="1200">
                <a:solidFill>
                  <a:schemeClr val="tx1"/>
                </a:solidFill>
                <a:latin typeface="Times New Roman" pitchFamily="18" charset="0"/>
                <a:ea typeface="+mn-ea"/>
                <a:cs typeface="+mn-cs"/>
              </a:defRPr>
            </a:lvl1pPr>
            <a:lvl2pPr marL="4572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2pPr>
            <a:lvl3pPr marL="9144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3pPr>
            <a:lvl4pPr marL="13716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4pPr>
            <a:lvl5pPr marL="18288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5pPr>
            <a:lvl6pPr marL="2286000" algn="l" defTabSz="914400" rtl="0" eaLnBrk="1" latinLnBrk="0" hangingPunct="1">
              <a:defRPr kumimoji="1" sz="2800" i="1" kern="1200">
                <a:solidFill>
                  <a:schemeClr val="tx1"/>
                </a:solidFill>
                <a:latin typeface="Impact" pitchFamily="34" charset="0"/>
                <a:ea typeface="+mn-ea"/>
                <a:cs typeface="+mn-cs"/>
              </a:defRPr>
            </a:lvl6pPr>
            <a:lvl7pPr marL="2743200" algn="l" defTabSz="914400" rtl="0" eaLnBrk="1" latinLnBrk="0" hangingPunct="1">
              <a:defRPr kumimoji="1" sz="2800" i="1" kern="1200">
                <a:solidFill>
                  <a:schemeClr val="tx1"/>
                </a:solidFill>
                <a:latin typeface="Impact" pitchFamily="34" charset="0"/>
                <a:ea typeface="+mn-ea"/>
                <a:cs typeface="+mn-cs"/>
              </a:defRPr>
            </a:lvl7pPr>
            <a:lvl8pPr marL="3200400" algn="l" defTabSz="914400" rtl="0" eaLnBrk="1" latinLnBrk="0" hangingPunct="1">
              <a:defRPr kumimoji="1" sz="2800" i="1" kern="1200">
                <a:solidFill>
                  <a:schemeClr val="tx1"/>
                </a:solidFill>
                <a:latin typeface="Impact" pitchFamily="34" charset="0"/>
                <a:ea typeface="+mn-ea"/>
                <a:cs typeface="+mn-cs"/>
              </a:defRPr>
            </a:lvl8pPr>
            <a:lvl9pPr marL="3657600" algn="l" defTabSz="914400" rtl="0" eaLnBrk="1" latinLnBrk="0" hangingPunct="1">
              <a:defRPr kumimoji="1" sz="2800" i="1" kern="1200">
                <a:solidFill>
                  <a:schemeClr val="tx1"/>
                </a:solidFill>
                <a:latin typeface="Impact" pitchFamily="34" charset="0"/>
                <a:ea typeface="+mn-ea"/>
                <a:cs typeface="+mn-cs"/>
              </a:defRPr>
            </a:lvl9pPr>
          </a:lstStyle>
          <a:p>
            <a:pPr algn="r">
              <a:spcBef>
                <a:spcPts val="1200"/>
              </a:spcBef>
            </a:pPr>
            <a:r>
              <a:rPr lang="en-GB" sz="1200" b="1" dirty="0" smtClean="0">
                <a:solidFill>
                  <a:schemeClr val="bg2"/>
                </a:solidFill>
                <a:latin typeface="Arial" charset="0"/>
                <a:ea typeface="ＭＳ Ｐゴシック" pitchFamily="34" charset="-128"/>
                <a:cs typeface="Arial" charset="0"/>
              </a:rPr>
              <a:t>Source: Peters et al. 2012a; </a:t>
            </a:r>
            <a:r>
              <a:rPr lang="en-US" sz="1200" b="1" dirty="0" smtClean="0">
                <a:solidFill>
                  <a:schemeClr val="bg2"/>
                </a:solidFill>
                <a:latin typeface="Arial" charset="0"/>
                <a:ea typeface="ＭＳ Ｐゴシック" pitchFamily="34" charset="-128"/>
                <a:cs typeface="Arial" charset="0"/>
              </a:rPr>
              <a:t>Global Carbon Project 2012</a:t>
            </a:r>
            <a:endParaRPr lang="en-GB" sz="1200" b="1" dirty="0" smtClean="0">
              <a:solidFill>
                <a:schemeClr val="bg2"/>
              </a:solidFill>
              <a:latin typeface="Arial" charset="0"/>
              <a:ea typeface="ＭＳ Ｐゴシック" pitchFamily="34" charset="-128"/>
              <a:cs typeface="Arial" charset="0"/>
            </a:endParaRPr>
          </a:p>
        </p:txBody>
      </p:sp>
      <p:pic>
        <p:nvPicPr>
          <p:cNvPr id="6" name="Picture 2" descr="U:\GCP\RCP\NCC2012\Figures\Fig1_300dp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541" y="1060660"/>
            <a:ext cx="5593419" cy="4652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790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129" y="140551"/>
            <a:ext cx="7978635" cy="885825"/>
          </a:xfrm>
        </p:spPr>
        <p:txBody>
          <a:bodyPr/>
          <a:lstStyle/>
          <a:p>
            <a:pPr algn="l"/>
            <a:r>
              <a:rPr lang="en-GB" b="1" dirty="0" smtClean="0"/>
              <a:t>Developing Scenarios for the IPCC</a:t>
            </a:r>
            <a:endParaRPr lang="en-GB" b="1" dirty="0"/>
          </a:p>
        </p:txBody>
      </p:sp>
      <p:pic>
        <p:nvPicPr>
          <p:cNvPr id="100354" name="Picture 2"/>
          <p:cNvPicPr>
            <a:picLocks noChangeAspect="1" noChangeArrowheads="1"/>
          </p:cNvPicPr>
          <p:nvPr/>
        </p:nvPicPr>
        <p:blipFill>
          <a:blip r:embed="rId3" cstate="print"/>
          <a:srcRect/>
          <a:stretch>
            <a:fillRect/>
          </a:stretch>
        </p:blipFill>
        <p:spPr bwMode="auto">
          <a:xfrm>
            <a:off x="2460277" y="3643628"/>
            <a:ext cx="5794745" cy="3214372"/>
          </a:xfrm>
          <a:prstGeom prst="rect">
            <a:avLst/>
          </a:prstGeom>
          <a:noFill/>
          <a:ln w="9525" cap="flat" cmpd="sng">
            <a:noFill/>
            <a:prstDash val="solid"/>
            <a:miter lim="800000"/>
            <a:headEnd/>
            <a:tailEnd/>
          </a:ln>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6704" y="1026376"/>
            <a:ext cx="5766060" cy="2486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50754" y="1772925"/>
            <a:ext cx="1733107" cy="3564053"/>
          </a:xfrm>
          <a:prstGeom prst="rect">
            <a:avLst/>
          </a:prstGeom>
          <a:noFill/>
        </p:spPr>
        <p:txBody>
          <a:bodyPr wrap="square" rtlCol="0">
            <a:spAutoFit/>
          </a:bodyPr>
          <a:lstStyle/>
          <a:p>
            <a:pPr>
              <a:buNone/>
            </a:pPr>
            <a:r>
              <a:rPr lang="en-GB" sz="2400" i="0" dirty="0" smtClean="0">
                <a:solidFill>
                  <a:schemeClr val="bg2"/>
                </a:solidFill>
                <a:latin typeface="+mj-lt"/>
              </a:rPr>
              <a:t>Sequential</a:t>
            </a:r>
          </a:p>
          <a:p>
            <a:pPr>
              <a:buNone/>
            </a:pPr>
            <a:r>
              <a:rPr lang="en-GB" sz="2400" i="0" dirty="0" smtClean="0">
                <a:solidFill>
                  <a:schemeClr val="bg2"/>
                </a:solidFill>
                <a:latin typeface="+mj-lt"/>
              </a:rPr>
              <a:t>(SRES)</a:t>
            </a:r>
          </a:p>
          <a:p>
            <a:endParaRPr lang="en-GB" sz="2400" i="0" dirty="0">
              <a:solidFill>
                <a:schemeClr val="bg2"/>
              </a:solidFill>
              <a:latin typeface="+mj-lt"/>
            </a:endParaRPr>
          </a:p>
          <a:p>
            <a:endParaRPr lang="en-GB" sz="2400" i="0" dirty="0" smtClean="0">
              <a:solidFill>
                <a:schemeClr val="bg2"/>
              </a:solidFill>
              <a:latin typeface="+mj-lt"/>
            </a:endParaRPr>
          </a:p>
          <a:p>
            <a:endParaRPr lang="en-GB" sz="2400" i="0" dirty="0">
              <a:solidFill>
                <a:schemeClr val="bg2"/>
              </a:solidFill>
              <a:latin typeface="+mj-lt"/>
            </a:endParaRPr>
          </a:p>
          <a:p>
            <a:endParaRPr lang="en-GB" sz="2400" i="0" dirty="0" smtClean="0">
              <a:solidFill>
                <a:schemeClr val="bg2"/>
              </a:solidFill>
              <a:latin typeface="+mj-lt"/>
            </a:endParaRPr>
          </a:p>
          <a:p>
            <a:pPr>
              <a:buNone/>
            </a:pPr>
            <a:r>
              <a:rPr lang="en-GB" sz="2400" i="0" dirty="0" smtClean="0">
                <a:solidFill>
                  <a:schemeClr val="bg2"/>
                </a:solidFill>
                <a:latin typeface="+mj-lt"/>
              </a:rPr>
              <a:t>Parallel</a:t>
            </a:r>
          </a:p>
          <a:p>
            <a:pPr>
              <a:buNone/>
            </a:pPr>
            <a:r>
              <a:rPr lang="en-GB" sz="2400" i="0" dirty="0" smtClean="0">
                <a:solidFill>
                  <a:schemeClr val="bg2"/>
                </a:solidFill>
                <a:latin typeface="+mj-lt"/>
              </a:rPr>
              <a:t>(RCPs)</a:t>
            </a:r>
            <a:endParaRPr lang="en-GB" sz="2400" i="0" dirty="0">
              <a:solidFill>
                <a:schemeClr val="bg2"/>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749" y="1846320"/>
            <a:ext cx="4244222" cy="316956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4252" y="2351212"/>
            <a:ext cx="4415204" cy="2025479"/>
          </a:xfrm>
          <a:prstGeom prst="rect">
            <a:avLst/>
          </a:prstGeom>
        </p:spPr>
      </p:pic>
      <p:sp>
        <p:nvSpPr>
          <p:cNvPr id="6" name="TextBox 5"/>
          <p:cNvSpPr txBox="1"/>
          <p:nvPr/>
        </p:nvSpPr>
        <p:spPr>
          <a:xfrm>
            <a:off x="1762124" y="1255491"/>
            <a:ext cx="787395" cy="523220"/>
          </a:xfrm>
          <a:prstGeom prst="rect">
            <a:avLst/>
          </a:prstGeom>
          <a:noFill/>
        </p:spPr>
        <p:txBody>
          <a:bodyPr wrap="none" rtlCol="0">
            <a:spAutoFit/>
          </a:bodyPr>
          <a:lstStyle/>
          <a:p>
            <a:pPr>
              <a:buNone/>
            </a:pPr>
            <a:r>
              <a:rPr lang="en-US" b="1" i="0" dirty="0" smtClean="0">
                <a:solidFill>
                  <a:srgbClr val="000000"/>
                </a:solidFill>
                <a:latin typeface="Calibri" panose="020F0502020204030204" pitchFamily="34" charset="0"/>
              </a:rPr>
              <a:t>AR4</a:t>
            </a:r>
            <a:endParaRPr lang="en-ZA" b="1" i="0" dirty="0">
              <a:solidFill>
                <a:srgbClr val="000000"/>
              </a:solidFill>
              <a:latin typeface="Calibri" panose="020F0502020204030204" pitchFamily="34" charset="0"/>
            </a:endParaRPr>
          </a:p>
        </p:txBody>
      </p:sp>
      <p:sp>
        <p:nvSpPr>
          <p:cNvPr id="7" name="TextBox 6"/>
          <p:cNvSpPr txBox="1"/>
          <p:nvPr/>
        </p:nvSpPr>
        <p:spPr>
          <a:xfrm>
            <a:off x="6298668" y="1255491"/>
            <a:ext cx="787395" cy="523220"/>
          </a:xfrm>
          <a:prstGeom prst="rect">
            <a:avLst/>
          </a:prstGeom>
          <a:noFill/>
        </p:spPr>
        <p:txBody>
          <a:bodyPr wrap="none" rtlCol="0">
            <a:spAutoFit/>
          </a:bodyPr>
          <a:lstStyle/>
          <a:p>
            <a:pPr>
              <a:buNone/>
            </a:pPr>
            <a:r>
              <a:rPr lang="en-US" b="1" i="0" dirty="0" smtClean="0">
                <a:solidFill>
                  <a:srgbClr val="000000"/>
                </a:solidFill>
                <a:latin typeface="Calibri" panose="020F0502020204030204" pitchFamily="34" charset="0"/>
              </a:rPr>
              <a:t>AR5</a:t>
            </a:r>
            <a:endParaRPr lang="en-ZA" b="1"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9715539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60648"/>
            <a:ext cx="8352928" cy="1152128"/>
          </a:xfrm>
        </p:spPr>
        <p:txBody>
          <a:bodyPr/>
          <a:lstStyle/>
          <a:p>
            <a:r>
              <a:rPr lang="en-US" b="1" dirty="0" smtClean="0">
                <a:solidFill>
                  <a:schemeClr val="bg2"/>
                </a:solidFill>
                <a:latin typeface="Calibri" panose="020F0502020204030204" pitchFamily="34" charset="0"/>
              </a:rPr>
              <a:t>The IPCC </a:t>
            </a:r>
            <a:r>
              <a:rPr lang="en-US" b="1" dirty="0">
                <a:solidFill>
                  <a:schemeClr val="bg2"/>
                </a:solidFill>
                <a:latin typeface="Calibri" panose="020F0502020204030204" pitchFamily="34" charset="0"/>
              </a:rPr>
              <a:t>AR5 WG1 SPM </a:t>
            </a:r>
            <a:r>
              <a:rPr lang="en-US" b="1" dirty="0" smtClean="0">
                <a:solidFill>
                  <a:schemeClr val="bg2"/>
                </a:solidFill>
                <a:latin typeface="Calibri" panose="020F0502020204030204" pitchFamily="34" charset="0"/>
              </a:rPr>
              <a:t>challenge!</a:t>
            </a:r>
            <a:endParaRPr lang="en-ZA" b="1" dirty="0">
              <a:solidFill>
                <a:schemeClr val="bg2"/>
              </a:solidFill>
              <a:latin typeface="Calibri" panose="020F0502020204030204" pitchFamily="34" charset="0"/>
            </a:endParaRPr>
          </a:p>
        </p:txBody>
      </p:sp>
      <p:sp>
        <p:nvSpPr>
          <p:cNvPr id="3" name="Text Placeholder 2"/>
          <p:cNvSpPr>
            <a:spLocks noGrp="1"/>
          </p:cNvSpPr>
          <p:nvPr>
            <p:ph type="body" sz="quarter" idx="10"/>
          </p:nvPr>
        </p:nvSpPr>
        <p:spPr>
          <a:xfrm>
            <a:off x="505644" y="1628800"/>
            <a:ext cx="8352928" cy="4176712"/>
          </a:xfrm>
          <a:ln>
            <a:noFill/>
          </a:ln>
        </p:spPr>
        <p:txBody>
          <a:bodyPr/>
          <a:lstStyle/>
          <a:p>
            <a:r>
              <a:rPr lang="en-US" sz="2200" dirty="0" smtClean="0">
                <a:latin typeface="Calibri" panose="020F0502020204030204" pitchFamily="34" charset="0"/>
              </a:rPr>
              <a:t>Split into groups of three </a:t>
            </a:r>
          </a:p>
          <a:p>
            <a:endParaRPr lang="en-US" sz="1000" dirty="0" smtClean="0">
              <a:latin typeface="Calibri" panose="020F0502020204030204" pitchFamily="34" charset="0"/>
            </a:endParaRPr>
          </a:p>
          <a:p>
            <a:r>
              <a:rPr lang="en-US" sz="2200" dirty="0" smtClean="0">
                <a:latin typeface="Calibri" panose="020F0502020204030204" pitchFamily="34" charset="0"/>
              </a:rPr>
              <a:t>Each group will take on the role of an </a:t>
            </a:r>
            <a:r>
              <a:rPr lang="en-US" sz="2200" dirty="0" err="1" smtClean="0">
                <a:latin typeface="Calibri" panose="020F0502020204030204" pitchFamily="34" charset="0"/>
              </a:rPr>
              <a:t>organisation</a:t>
            </a:r>
            <a:r>
              <a:rPr lang="en-US" sz="2200" dirty="0">
                <a:latin typeface="Calibri" panose="020F0502020204030204" pitchFamily="34" charset="0"/>
              </a:rPr>
              <a:t> </a:t>
            </a:r>
            <a:r>
              <a:rPr lang="en-US" sz="2200" dirty="0" smtClean="0">
                <a:latin typeface="Calibri" panose="020F0502020204030204" pitchFamily="34" charset="0"/>
              </a:rPr>
              <a:t>or country  </a:t>
            </a:r>
          </a:p>
          <a:p>
            <a:pPr marL="457200" lvl="1" indent="0">
              <a:buNone/>
            </a:pPr>
            <a:r>
              <a:rPr lang="en-US" sz="1800" dirty="0" smtClean="0">
                <a:latin typeface="Calibri" panose="020F0502020204030204" pitchFamily="34" charset="0"/>
              </a:rPr>
              <a:t>(e.g. USA, China, UK, Vanuatu, Greenpeace</a:t>
            </a:r>
            <a:r>
              <a:rPr lang="en-US" sz="1800" dirty="0">
                <a:latin typeface="Calibri" panose="020F0502020204030204" pitchFamily="34" charset="0"/>
              </a:rPr>
              <a:t>, </a:t>
            </a:r>
            <a:r>
              <a:rPr lang="en-US" sz="1800" dirty="0" smtClean="0">
                <a:latin typeface="Calibri" panose="020F0502020204030204" pitchFamily="34" charset="0"/>
              </a:rPr>
              <a:t>Exxon-</a:t>
            </a:r>
            <a:r>
              <a:rPr lang="en-US" sz="1800" dirty="0">
                <a:latin typeface="Calibri" panose="020F0502020204030204" pitchFamily="34" charset="0"/>
              </a:rPr>
              <a:t>Mobil, </a:t>
            </a:r>
            <a:r>
              <a:rPr lang="en-US" sz="1800" dirty="0" smtClean="0">
                <a:latin typeface="Calibri" panose="020F0502020204030204" pitchFamily="34" charset="0"/>
              </a:rPr>
              <a:t>The Heartland Institute) </a:t>
            </a:r>
          </a:p>
          <a:p>
            <a:pPr marL="457200" lvl="1" indent="0">
              <a:buNone/>
            </a:pPr>
            <a:endParaRPr lang="en-US" sz="1000" dirty="0" smtClean="0">
              <a:latin typeface="Calibri" panose="020F0502020204030204" pitchFamily="34" charset="0"/>
            </a:endParaRPr>
          </a:p>
          <a:p>
            <a:r>
              <a:rPr lang="en-US" sz="2200" dirty="0" smtClean="0">
                <a:latin typeface="Calibri" panose="020F0502020204030204" pitchFamily="34" charset="0"/>
              </a:rPr>
              <a:t>Extract at least three statements in the SPM that best support your position/agenda. Be mindful of the following questions:</a:t>
            </a:r>
          </a:p>
          <a:p>
            <a:pPr marL="857250" lvl="1" indent="-457200">
              <a:buFont typeface="+mj-lt"/>
              <a:buAutoNum type="arabicPeriod"/>
            </a:pPr>
            <a:endParaRPr lang="en-US" sz="1800" dirty="0" smtClean="0">
              <a:latin typeface="Calibri" panose="020F0502020204030204" pitchFamily="34" charset="0"/>
            </a:endParaRPr>
          </a:p>
          <a:p>
            <a:pPr marL="857250" lvl="1" indent="-457200">
              <a:buFont typeface="+mj-lt"/>
              <a:buAutoNum type="arabicPeriod"/>
            </a:pPr>
            <a:r>
              <a:rPr lang="en-US" sz="1800" dirty="0" smtClean="0">
                <a:latin typeface="Calibri" panose="020F0502020204030204" pitchFamily="34" charset="0"/>
              </a:rPr>
              <a:t>What are your primary motivations for selecting specific statements?</a:t>
            </a:r>
          </a:p>
          <a:p>
            <a:pPr marL="857250" lvl="1" indent="-457200">
              <a:buFont typeface="+mj-lt"/>
              <a:buAutoNum type="arabicPeriod"/>
            </a:pPr>
            <a:r>
              <a:rPr lang="en-US" sz="1800" dirty="0" smtClean="0">
                <a:latin typeface="Calibri" panose="020F0502020204030204" pitchFamily="34" charset="0"/>
              </a:rPr>
              <a:t>What criteria do you use when selecting statements?</a:t>
            </a:r>
          </a:p>
          <a:p>
            <a:pPr marL="857250" lvl="1" indent="-457200">
              <a:buFont typeface="+mj-lt"/>
              <a:buAutoNum type="arabicPeriod"/>
            </a:pPr>
            <a:r>
              <a:rPr lang="en-US" sz="1800" dirty="0" smtClean="0">
                <a:latin typeface="Calibri" panose="020F0502020204030204" pitchFamily="34" charset="0"/>
              </a:rPr>
              <a:t>Which of the statements is your headline message?</a:t>
            </a:r>
          </a:p>
          <a:p>
            <a:pPr marL="457200" indent="-457200">
              <a:buFont typeface="+mj-lt"/>
              <a:buAutoNum type="arabicPeriod"/>
            </a:pPr>
            <a:endParaRPr lang="en-US" sz="1800" dirty="0" smtClean="0">
              <a:latin typeface="Calibri" panose="020F0502020204030204" pitchFamily="34" charset="0"/>
            </a:endParaRPr>
          </a:p>
          <a:p>
            <a:endParaRPr lang="en-US" sz="2200" dirty="0" smtClean="0">
              <a:latin typeface="Calibri" panose="020F0502020204030204" pitchFamily="34" charset="0"/>
            </a:endParaRPr>
          </a:p>
        </p:txBody>
      </p:sp>
    </p:spTree>
    <p:extLst>
      <p:ext uri="{BB962C8B-B14F-4D97-AF65-F5344CB8AC3E}">
        <p14:creationId xmlns:p14="http://schemas.microsoft.com/office/powerpoint/2010/main" val="80721146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ZA"/>
          </a:p>
        </p:txBody>
      </p:sp>
      <p:sp>
        <p:nvSpPr>
          <p:cNvPr id="3" name="Text Placeholder 2"/>
          <p:cNvSpPr>
            <a:spLocks noGrp="1"/>
          </p:cNvSpPr>
          <p:nvPr>
            <p:ph type="body" sz="quarter" idx="10"/>
          </p:nvPr>
        </p:nvSpPr>
        <p:spPr>
          <a:xfrm>
            <a:off x="467544" y="2806262"/>
            <a:ext cx="8352928" cy="2999249"/>
          </a:xfrm>
          <a:ln>
            <a:noFill/>
          </a:ln>
        </p:spPr>
        <p:txBody>
          <a:bodyPr/>
          <a:lstStyle/>
          <a:p>
            <a:pPr marL="0" indent="0" algn="ctr">
              <a:buNone/>
            </a:pPr>
            <a:r>
              <a:rPr lang="en-US" b="1" dirty="0" smtClean="0">
                <a:latin typeface="Calibri" panose="020F0502020204030204" pitchFamily="34" charset="0"/>
              </a:rPr>
              <a:t>Feedbacks</a:t>
            </a:r>
            <a:endParaRPr lang="en-US" sz="2200" dirty="0" smtClean="0">
              <a:latin typeface="Calibri" panose="020F0502020204030204" pitchFamily="34" charset="0"/>
            </a:endParaRP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	</a:t>
            </a:r>
            <a:endParaRPr lang="en-ZA" b="1" dirty="0" smtClean="0">
              <a:latin typeface="Calibri" panose="020F0502020204030204" pitchFamily="34" charset="0"/>
            </a:endParaRPr>
          </a:p>
          <a:p>
            <a:pPr marL="0" indent="0">
              <a:buNone/>
            </a:pPr>
            <a:endParaRPr lang="en-ZA" dirty="0">
              <a:latin typeface="Calibri" panose="020F0502020204030204" pitchFamily="34" charset="0"/>
            </a:endParaRPr>
          </a:p>
        </p:txBody>
      </p:sp>
    </p:spTree>
    <p:extLst>
      <p:ext uri="{BB962C8B-B14F-4D97-AF65-F5344CB8AC3E}">
        <p14:creationId xmlns:p14="http://schemas.microsoft.com/office/powerpoint/2010/main" val="376829186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1420" y="620111"/>
            <a:ext cx="8352928" cy="2999249"/>
          </a:xfrm>
          <a:ln>
            <a:noFill/>
          </a:ln>
        </p:spPr>
        <p:txBody>
          <a:bodyPr/>
          <a:lstStyle/>
          <a:p>
            <a:pPr marL="0" indent="0">
              <a:buNone/>
            </a:pPr>
            <a:r>
              <a:rPr lang="en-US" b="1" dirty="0" smtClean="0">
                <a:latin typeface="Calibri" panose="020F0502020204030204" pitchFamily="34" charset="0"/>
              </a:rPr>
              <a:t>Assignment </a:t>
            </a:r>
            <a:r>
              <a:rPr lang="en-US" b="1" dirty="0"/>
              <a:t>D</a:t>
            </a:r>
            <a:r>
              <a:rPr lang="en-US" b="1" dirty="0" smtClean="0">
                <a:latin typeface="Calibri" panose="020F0502020204030204" pitchFamily="34" charset="0"/>
              </a:rPr>
              <a:t>eadlines</a:t>
            </a:r>
            <a:endParaRPr lang="en-US" sz="2200" dirty="0" smtClean="0">
              <a:latin typeface="Calibri" panose="020F0502020204030204" pitchFamily="34" charset="0"/>
            </a:endParaRP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	</a:t>
            </a:r>
            <a:endParaRPr lang="en-ZA" b="1" dirty="0" smtClean="0">
              <a:latin typeface="Calibri" panose="020F0502020204030204" pitchFamily="34" charset="0"/>
            </a:endParaRPr>
          </a:p>
          <a:p>
            <a:pPr marL="0" indent="0">
              <a:buNone/>
            </a:pPr>
            <a:endParaRPr lang="en-ZA" dirty="0">
              <a:latin typeface="Calibri" panose="020F050202020403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06680"/>
            <a:ext cx="9144000" cy="3391374"/>
          </a:xfrm>
          <a:prstGeom prst="rect">
            <a:avLst/>
          </a:prstGeom>
        </p:spPr>
      </p:pic>
      <p:sp>
        <p:nvSpPr>
          <p:cNvPr id="5" name="Rectangle 4"/>
          <p:cNvSpPr/>
          <p:nvPr/>
        </p:nvSpPr>
        <p:spPr bwMode="auto">
          <a:xfrm>
            <a:off x="53264" y="3329126"/>
            <a:ext cx="9010835" cy="133165"/>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
                <a:schemeClr val="accent1"/>
              </a:buClr>
              <a:buSzPct val="75000"/>
              <a:buFont typeface="Monotype Sorts" pitchFamily="2" charset="2"/>
              <a:buChar char="b"/>
              <a:tabLst/>
            </a:pPr>
            <a:endParaRPr kumimoji="1" lang="en-ZA" sz="2800" b="0" i="1" u="none" strike="noStrike" cap="none" normalizeH="0" baseline="0" smtClean="0">
              <a:ln>
                <a:noFill/>
              </a:ln>
              <a:solidFill>
                <a:schemeClr val="tx1"/>
              </a:solidFill>
              <a:effectLst/>
              <a:latin typeface="Impact" pitchFamily="34" charset="0"/>
            </a:endParaRPr>
          </a:p>
        </p:txBody>
      </p:sp>
      <p:sp>
        <p:nvSpPr>
          <p:cNvPr id="6" name="Rectangle 5"/>
          <p:cNvSpPr/>
          <p:nvPr/>
        </p:nvSpPr>
        <p:spPr bwMode="auto">
          <a:xfrm>
            <a:off x="57704" y="4058574"/>
            <a:ext cx="9010835" cy="133165"/>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
                <a:schemeClr val="accent1"/>
              </a:buClr>
              <a:buSzPct val="75000"/>
              <a:buFont typeface="Monotype Sorts" pitchFamily="2" charset="2"/>
              <a:buChar char="b"/>
              <a:tabLst/>
            </a:pPr>
            <a:endParaRPr kumimoji="1" lang="en-ZA" sz="2800" b="0" i="1" u="none" strike="noStrike" cap="none" normalizeH="0" baseline="0" smtClean="0">
              <a:ln>
                <a:noFill/>
              </a:ln>
              <a:solidFill>
                <a:schemeClr val="tx1"/>
              </a:solidFill>
              <a:effectLst/>
              <a:latin typeface="Impact" pitchFamily="34" charset="0"/>
            </a:endParaRPr>
          </a:p>
        </p:txBody>
      </p:sp>
    </p:spTree>
    <p:extLst>
      <p:ext uri="{BB962C8B-B14F-4D97-AF65-F5344CB8AC3E}">
        <p14:creationId xmlns:p14="http://schemas.microsoft.com/office/powerpoint/2010/main" val="63129579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sz="4000" b="1" dirty="0" smtClean="0">
                <a:solidFill>
                  <a:schemeClr val="bg2"/>
                </a:solidFill>
                <a:latin typeface="Calibri" pitchFamily="34" charset="0"/>
              </a:rPr>
              <a:t>What is a climate feedback?</a:t>
            </a:r>
            <a:endParaRPr lang="en-GB" sz="4000" b="1" dirty="0">
              <a:solidFill>
                <a:schemeClr val="bg2"/>
              </a:solidFill>
              <a:latin typeface="Calibri" pitchFamily="34" charset="0"/>
            </a:endParaRPr>
          </a:p>
        </p:txBody>
      </p:sp>
      <p:sp>
        <p:nvSpPr>
          <p:cNvPr id="11" name="Rectangle 10"/>
          <p:cNvSpPr/>
          <p:nvPr/>
        </p:nvSpPr>
        <p:spPr>
          <a:xfrm>
            <a:off x="395536" y="2137990"/>
            <a:ext cx="8424936" cy="2665345"/>
          </a:xfrm>
          <a:prstGeom prst="rect">
            <a:avLst/>
          </a:prstGeom>
        </p:spPr>
        <p:txBody>
          <a:bodyPr wrap="square">
            <a:spAutoFit/>
          </a:bodyPr>
          <a:lstStyle/>
          <a:p>
            <a:pPr algn="l">
              <a:buNone/>
            </a:pPr>
            <a:r>
              <a:rPr lang="en-GB" sz="2200" i="0" dirty="0" smtClean="0">
                <a:solidFill>
                  <a:schemeClr val="bg2"/>
                </a:solidFill>
                <a:latin typeface="Calibri" pitchFamily="34" charset="0"/>
              </a:rPr>
              <a:t>“An interaction mechanism between processes in the climate system is called a climate feedback when the result of an initial process triggers changes in a second process that in turn influences the initial one. </a:t>
            </a:r>
          </a:p>
          <a:p>
            <a:pPr algn="l">
              <a:buNone/>
            </a:pPr>
            <a:endParaRPr lang="en-GB" sz="2200" i="0" dirty="0">
              <a:solidFill>
                <a:schemeClr val="bg2"/>
              </a:solidFill>
              <a:latin typeface="Calibri" pitchFamily="34" charset="0"/>
            </a:endParaRPr>
          </a:p>
          <a:p>
            <a:pPr algn="l">
              <a:buNone/>
            </a:pPr>
            <a:r>
              <a:rPr lang="en-GB" sz="2200" i="0" dirty="0" smtClean="0">
                <a:solidFill>
                  <a:schemeClr val="bg2"/>
                </a:solidFill>
                <a:latin typeface="Calibri" pitchFamily="34" charset="0"/>
              </a:rPr>
              <a:t>A positive feedback intensifies the original process, and a negative feedback reduces it.”    </a:t>
            </a:r>
          </a:p>
          <a:p>
            <a:pPr algn="l">
              <a:buNone/>
            </a:pPr>
            <a:r>
              <a:rPr lang="en-GB" sz="2200" i="0" dirty="0">
                <a:solidFill>
                  <a:schemeClr val="bg2"/>
                </a:solidFill>
                <a:latin typeface="Calibri" pitchFamily="34" charset="0"/>
              </a:rPr>
              <a:t>	</a:t>
            </a:r>
            <a:r>
              <a:rPr lang="en-GB" sz="2200" i="0" dirty="0" smtClean="0">
                <a:solidFill>
                  <a:schemeClr val="bg2"/>
                </a:solidFill>
                <a:latin typeface="Calibri" pitchFamily="34" charset="0"/>
              </a:rPr>
              <a:t>						        (IPCC, AR4)</a:t>
            </a:r>
            <a:endParaRPr lang="en-GB" sz="2200" i="0" dirty="0">
              <a:solidFill>
                <a:schemeClr val="bg2"/>
              </a:solidFill>
              <a:latin typeface="Calibri" pitchFamily="34" charset="0"/>
            </a:endParaRPr>
          </a:p>
        </p:txBody>
      </p:sp>
    </p:spTree>
    <p:extLst>
      <p:ext uri="{BB962C8B-B14F-4D97-AF65-F5344CB8AC3E}">
        <p14:creationId xmlns:p14="http://schemas.microsoft.com/office/powerpoint/2010/main" val="41082368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bwMode="auto">
          <a:xfrm>
            <a:off x="3131840" y="764704"/>
            <a:ext cx="2880320" cy="936104"/>
          </a:xfrm>
          <a:prstGeom prst="roundRect">
            <a:avLst/>
          </a:prstGeom>
          <a:gradFill flip="none" rotWithShape="1">
            <a:path path="circle">
              <a:fillToRect l="100000" t="100000"/>
            </a:path>
            <a:tileRect r="-100000" b="-100000"/>
          </a:gra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bg2"/>
                </a:solidFill>
                <a:effectLst/>
                <a:latin typeface="Calibri" pitchFamily="34" charset="0"/>
              </a:rPr>
              <a:t>Account balance grows</a:t>
            </a:r>
          </a:p>
        </p:txBody>
      </p:sp>
      <p:sp>
        <p:nvSpPr>
          <p:cNvPr id="4" name="Rounded Rectangle 3"/>
          <p:cNvSpPr/>
          <p:nvPr/>
        </p:nvSpPr>
        <p:spPr bwMode="auto">
          <a:xfrm>
            <a:off x="3131840" y="1988840"/>
            <a:ext cx="2880320" cy="936104"/>
          </a:xfrm>
          <a:prstGeom prst="roundRect">
            <a:avLst/>
          </a:prstGeom>
          <a:gradFill flip="none" rotWithShape="1">
            <a:path path="circle">
              <a:fillToRect l="100000" t="100000"/>
            </a:path>
            <a:tileRect r="-100000" b="-100000"/>
          </a:gra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2400" i="0" dirty="0" smtClean="0">
                <a:latin typeface="Calibri" pitchFamily="34" charset="0"/>
              </a:rPr>
              <a:t>More interest earned</a:t>
            </a:r>
            <a:endParaRPr kumimoji="0" lang="en-GB" sz="2400" b="0" i="0" u="none" strike="noStrike" cap="none" normalizeH="0" baseline="0" dirty="0" smtClean="0">
              <a:ln>
                <a:noFill/>
              </a:ln>
              <a:solidFill>
                <a:schemeClr val="tx1"/>
              </a:solidFill>
              <a:effectLst/>
              <a:latin typeface="Calibri" pitchFamily="34" charset="0"/>
            </a:endParaRPr>
          </a:p>
        </p:txBody>
      </p:sp>
      <p:sp>
        <p:nvSpPr>
          <p:cNvPr id="6" name="Rounded Rectangle 5"/>
          <p:cNvSpPr/>
          <p:nvPr/>
        </p:nvSpPr>
        <p:spPr bwMode="auto">
          <a:xfrm>
            <a:off x="755576" y="3933056"/>
            <a:ext cx="2880320" cy="936104"/>
          </a:xfrm>
          <a:prstGeom prst="roundRect">
            <a:avLst/>
          </a:prstGeom>
          <a:gradFill>
            <a:gsLst>
              <a:gs pos="0">
                <a:srgbClr val="E3C9BB">
                  <a:alpha val="0"/>
                </a:srgbClr>
              </a:gs>
              <a:gs pos="30000">
                <a:srgbClr val="D49E6C"/>
              </a:gs>
              <a:gs pos="70000">
                <a:srgbClr val="A65528"/>
              </a:gs>
              <a:gs pos="100000">
                <a:srgbClr val="663012"/>
              </a:gs>
            </a:gsLst>
            <a:lin ang="5400000" scaled="0"/>
          </a:gradFill>
          <a:ln>
            <a:solidFill>
              <a:srgbClr val="00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Calibri" pitchFamily="34" charset="0"/>
              </a:rPr>
              <a:t>Body temperature</a:t>
            </a:r>
            <a:r>
              <a:rPr kumimoji="0" lang="en-GB" sz="2400" b="0" i="0" u="none" strike="noStrike" cap="none" normalizeH="0" dirty="0" smtClean="0">
                <a:ln>
                  <a:noFill/>
                </a:ln>
                <a:solidFill>
                  <a:schemeClr val="tx1"/>
                </a:solidFill>
                <a:effectLst/>
                <a:latin typeface="Calibri" pitchFamily="34" charset="0"/>
              </a:rPr>
              <a:t> rises</a:t>
            </a:r>
            <a:endParaRPr kumimoji="0" lang="en-GB" sz="2400" b="0" i="0" u="none" strike="noStrike" cap="none" normalizeH="0" baseline="0" dirty="0" smtClean="0">
              <a:ln>
                <a:noFill/>
              </a:ln>
              <a:solidFill>
                <a:schemeClr val="tx1"/>
              </a:solidFill>
              <a:effectLst/>
              <a:latin typeface="Calibri" pitchFamily="34" charset="0"/>
            </a:endParaRPr>
          </a:p>
        </p:txBody>
      </p:sp>
      <p:sp>
        <p:nvSpPr>
          <p:cNvPr id="7" name="Rounded Rectangle 6"/>
          <p:cNvSpPr/>
          <p:nvPr/>
        </p:nvSpPr>
        <p:spPr bwMode="auto">
          <a:xfrm>
            <a:off x="3131840" y="5157192"/>
            <a:ext cx="2880320" cy="648072"/>
          </a:xfrm>
          <a:prstGeom prst="roundRect">
            <a:avLst/>
          </a:prstGeom>
          <a:gradFill>
            <a:gsLst>
              <a:gs pos="0">
                <a:srgbClr val="E3C9BB">
                  <a:alpha val="0"/>
                </a:srgbClr>
              </a:gs>
              <a:gs pos="30000">
                <a:srgbClr val="D49E6C"/>
              </a:gs>
              <a:gs pos="70000">
                <a:srgbClr val="A65528"/>
              </a:gs>
              <a:gs pos="100000">
                <a:srgbClr val="663012"/>
              </a:gs>
            </a:gsLst>
            <a:lin ang="5400000" scaled="0"/>
          </a:gradFill>
          <a:ln>
            <a:solidFill>
              <a:srgbClr val="00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Calibri" pitchFamily="34" charset="0"/>
              </a:rPr>
              <a:t>Body sweats more</a:t>
            </a:r>
          </a:p>
        </p:txBody>
      </p:sp>
      <p:sp>
        <p:nvSpPr>
          <p:cNvPr id="8" name="Rounded Rectangle 7"/>
          <p:cNvSpPr/>
          <p:nvPr/>
        </p:nvSpPr>
        <p:spPr bwMode="auto">
          <a:xfrm>
            <a:off x="5508104" y="3933056"/>
            <a:ext cx="2880320" cy="936104"/>
          </a:xfrm>
          <a:prstGeom prst="roundRect">
            <a:avLst/>
          </a:prstGeom>
          <a:gradFill>
            <a:gsLst>
              <a:gs pos="0">
                <a:srgbClr val="E3C9BB">
                  <a:alpha val="0"/>
                </a:srgbClr>
              </a:gs>
              <a:gs pos="30000">
                <a:srgbClr val="D49E6C"/>
              </a:gs>
              <a:gs pos="70000">
                <a:srgbClr val="A65528"/>
              </a:gs>
              <a:gs pos="100000">
                <a:srgbClr val="663012"/>
              </a:gs>
            </a:gsLst>
            <a:lin ang="5400000" scaled="0"/>
          </a:gradFill>
          <a:ln>
            <a:solidFill>
              <a:srgbClr val="00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Calibri" pitchFamily="34" charset="0"/>
              </a:rPr>
              <a:t>Body temperature drops</a:t>
            </a:r>
          </a:p>
        </p:txBody>
      </p:sp>
      <p:sp>
        <p:nvSpPr>
          <p:cNvPr id="9" name="Curved Right Arrow 8"/>
          <p:cNvSpPr/>
          <p:nvPr/>
        </p:nvSpPr>
        <p:spPr bwMode="auto">
          <a:xfrm>
            <a:off x="2051720" y="1052736"/>
            <a:ext cx="792088" cy="1656184"/>
          </a:xfrm>
          <a:prstGeom prst="curvedRightArrow">
            <a:avLst/>
          </a:prstGeom>
          <a:gradFill flip="none" rotWithShape="1">
            <a:path path="circle">
              <a:fillToRect l="100000" t="100000"/>
            </a:path>
            <a:tileRect r="-100000" b="-100000"/>
          </a:gra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10" name="Curved Right Arrow 9"/>
          <p:cNvSpPr/>
          <p:nvPr/>
        </p:nvSpPr>
        <p:spPr bwMode="auto">
          <a:xfrm rot="10800000">
            <a:off x="6300192" y="980728"/>
            <a:ext cx="792088" cy="1656184"/>
          </a:xfrm>
          <a:prstGeom prst="curvedRightArrow">
            <a:avLst/>
          </a:prstGeom>
          <a:gradFill flip="none" rotWithShape="1">
            <a:path path="circle">
              <a:fillToRect l="100000" t="100000"/>
            </a:path>
            <a:tileRect r="-100000" b="-100000"/>
          </a:gra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11" name="Bent Arrow 10"/>
          <p:cNvSpPr/>
          <p:nvPr/>
        </p:nvSpPr>
        <p:spPr bwMode="auto">
          <a:xfrm flipV="1">
            <a:off x="2051720" y="5013175"/>
            <a:ext cx="893721" cy="702395"/>
          </a:xfrm>
          <a:prstGeom prst="bentArrow">
            <a:avLst/>
          </a:prstGeom>
          <a:gradFill>
            <a:gsLst>
              <a:gs pos="0">
                <a:srgbClr val="E3C9BB"/>
              </a:gs>
              <a:gs pos="30000">
                <a:srgbClr val="D49E6C"/>
              </a:gs>
              <a:gs pos="70000">
                <a:srgbClr val="A65528"/>
              </a:gs>
              <a:gs pos="100000">
                <a:srgbClr val="663012"/>
              </a:gs>
            </a:gsLst>
            <a:lin ang="5400000" scaled="0"/>
          </a:gradFill>
          <a:ln>
            <a:solidFill>
              <a:srgbClr val="00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12" name="Bent Arrow 11"/>
          <p:cNvSpPr/>
          <p:nvPr/>
        </p:nvSpPr>
        <p:spPr bwMode="auto">
          <a:xfrm rot="16200000" flipV="1">
            <a:off x="6329019" y="4840332"/>
            <a:ext cx="662425" cy="864096"/>
          </a:xfrm>
          <a:prstGeom prst="bentArrow">
            <a:avLst/>
          </a:prstGeom>
          <a:gradFill>
            <a:gsLst>
              <a:gs pos="0">
                <a:srgbClr val="E3C9BB"/>
              </a:gs>
              <a:gs pos="30000">
                <a:srgbClr val="D49E6C"/>
              </a:gs>
              <a:gs pos="70000">
                <a:srgbClr val="A65528"/>
              </a:gs>
              <a:gs pos="100000">
                <a:srgbClr val="663012"/>
              </a:gs>
            </a:gsLst>
            <a:lin ang="5400000" scaled="0"/>
          </a:gradFill>
          <a:ln>
            <a:solidFill>
              <a:srgbClr val="00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13" name="TextBox 12"/>
          <p:cNvSpPr txBox="1"/>
          <p:nvPr/>
        </p:nvSpPr>
        <p:spPr>
          <a:xfrm>
            <a:off x="217795" y="404664"/>
            <a:ext cx="2777940" cy="523220"/>
          </a:xfrm>
          <a:prstGeom prst="rect">
            <a:avLst/>
          </a:prstGeom>
          <a:noFill/>
        </p:spPr>
        <p:txBody>
          <a:bodyPr wrap="none" rtlCol="0">
            <a:spAutoFit/>
          </a:bodyPr>
          <a:lstStyle/>
          <a:p>
            <a:pPr>
              <a:buNone/>
            </a:pPr>
            <a:r>
              <a:rPr lang="en-GB" sz="2800" b="1" i="0" dirty="0" smtClean="0">
                <a:solidFill>
                  <a:schemeClr val="bg2"/>
                </a:solidFill>
                <a:latin typeface="Calibri" pitchFamily="34" charset="0"/>
              </a:rPr>
              <a:t>Positive feedback</a:t>
            </a:r>
            <a:endParaRPr lang="en-GB" sz="2800" b="1" i="0" dirty="0">
              <a:solidFill>
                <a:schemeClr val="bg2"/>
              </a:solidFill>
              <a:latin typeface="Calibri" pitchFamily="34" charset="0"/>
            </a:endParaRPr>
          </a:p>
        </p:txBody>
      </p:sp>
      <p:sp>
        <p:nvSpPr>
          <p:cNvPr id="14" name="TextBox 13"/>
          <p:cNvSpPr txBox="1"/>
          <p:nvPr/>
        </p:nvSpPr>
        <p:spPr>
          <a:xfrm>
            <a:off x="202375" y="3284984"/>
            <a:ext cx="2964851" cy="523220"/>
          </a:xfrm>
          <a:prstGeom prst="rect">
            <a:avLst/>
          </a:prstGeom>
          <a:noFill/>
        </p:spPr>
        <p:txBody>
          <a:bodyPr wrap="none" rtlCol="0">
            <a:spAutoFit/>
          </a:bodyPr>
          <a:lstStyle/>
          <a:p>
            <a:pPr>
              <a:buNone/>
            </a:pPr>
            <a:r>
              <a:rPr lang="en-GB" sz="2800" b="1" i="0" dirty="0" smtClean="0">
                <a:solidFill>
                  <a:schemeClr val="bg2"/>
                </a:solidFill>
                <a:latin typeface="Calibri" pitchFamily="34" charset="0"/>
              </a:rPr>
              <a:t>Negative feedback</a:t>
            </a:r>
            <a:endParaRPr lang="en-GB" sz="2800" b="1" i="0" dirty="0">
              <a:solidFill>
                <a:schemeClr val="bg2"/>
              </a:solidFill>
              <a:latin typeface="Calibri" pitchFamily="34" charset="0"/>
            </a:endParaRPr>
          </a:p>
        </p:txBody>
      </p:sp>
    </p:spTree>
    <p:extLst>
      <p:ext uri="{BB962C8B-B14F-4D97-AF65-F5344CB8AC3E}">
        <p14:creationId xmlns:p14="http://schemas.microsoft.com/office/powerpoint/2010/main" val="3674833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9532" y="1520788"/>
            <a:ext cx="4176465" cy="3477875"/>
          </a:xfrm>
          <a:prstGeom prst="rect">
            <a:avLst/>
          </a:prstGeom>
        </p:spPr>
        <p:txBody>
          <a:bodyPr wrap="square">
            <a:spAutoFit/>
          </a:bodyPr>
          <a:lstStyle/>
          <a:p>
            <a:pPr algn="l">
              <a:buNone/>
            </a:pPr>
            <a:r>
              <a:rPr lang="en-GB" sz="2000" dirty="0" smtClean="0">
                <a:solidFill>
                  <a:schemeClr val="bg2"/>
                </a:solidFill>
                <a:latin typeface="Calibri" pitchFamily="34" charset="0"/>
              </a:rPr>
              <a:t>“Forest fires represent ‘positive feedback loops’ in climate trends. Fires emit vast quantities of carbon dioxide into the atmosphere, which warms the planet, and sets up favourable conditions for more fires, more carbon dioxide, and more warming.”</a:t>
            </a:r>
          </a:p>
          <a:p>
            <a:pPr algn="l">
              <a:buNone/>
            </a:pPr>
            <a:endParaRPr lang="en-GB" sz="2000" dirty="0" smtClean="0">
              <a:solidFill>
                <a:schemeClr val="bg2"/>
              </a:solidFill>
              <a:latin typeface="Calibri" pitchFamily="34" charset="0"/>
            </a:endParaRPr>
          </a:p>
          <a:p>
            <a:pPr algn="l">
              <a:buNone/>
            </a:pPr>
            <a:r>
              <a:rPr lang="en-GB" sz="2000" i="0" dirty="0" smtClean="0">
                <a:solidFill>
                  <a:schemeClr val="bg2"/>
                </a:solidFill>
                <a:latin typeface="Calibri" pitchFamily="34" charset="0"/>
              </a:rPr>
              <a:t> (policymic.com, </a:t>
            </a:r>
          </a:p>
          <a:p>
            <a:pPr algn="l">
              <a:buNone/>
            </a:pPr>
            <a:r>
              <a:rPr lang="en-GB" sz="2000" i="0" dirty="0" smtClean="0">
                <a:solidFill>
                  <a:schemeClr val="bg2"/>
                </a:solidFill>
                <a:latin typeface="Calibri" pitchFamily="34" charset="0"/>
              </a:rPr>
              <a:t>1 July 2012) </a:t>
            </a:r>
            <a:endParaRPr lang="en-GB" sz="2000" i="0" dirty="0">
              <a:solidFill>
                <a:schemeClr val="bg2"/>
              </a:solidFill>
              <a:latin typeface="Calibri" pitchFamily="34" charset="0"/>
            </a:endParaRPr>
          </a:p>
        </p:txBody>
      </p:sp>
      <p:pic>
        <p:nvPicPr>
          <p:cNvPr id="83970" name="Picture 2" descr="colorado, springs, wildfire, proves, climate, change, can, no, longer, be, ignored, "/>
          <p:cNvPicPr>
            <a:picLocks noChangeAspect="1" noChangeArrowheads="1"/>
          </p:cNvPicPr>
          <p:nvPr/>
        </p:nvPicPr>
        <p:blipFill>
          <a:blip r:embed="rId3" cstate="print"/>
          <a:srcRect/>
          <a:stretch>
            <a:fillRect/>
          </a:stretch>
        </p:blipFill>
        <p:spPr bwMode="auto">
          <a:xfrm>
            <a:off x="2375756" y="3861048"/>
            <a:ext cx="1883624" cy="1188132"/>
          </a:xfrm>
          <a:prstGeom prst="rect">
            <a:avLst/>
          </a:prstGeom>
          <a:noFill/>
        </p:spPr>
      </p:pic>
      <p:sp>
        <p:nvSpPr>
          <p:cNvPr id="4" name="Title 1"/>
          <p:cNvSpPr txBox="1">
            <a:spLocks/>
          </p:cNvSpPr>
          <p:nvPr/>
        </p:nvSpPr>
        <p:spPr bwMode="auto">
          <a:xfrm>
            <a:off x="467544" y="260649"/>
            <a:ext cx="8352928" cy="11521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spcBef>
                <a:spcPct val="0"/>
              </a:spcBef>
              <a:buClrTx/>
              <a:buSzTx/>
              <a:buNone/>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Why are feedbacks important?</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sp>
        <p:nvSpPr>
          <p:cNvPr id="6" name="TextBox 5"/>
          <p:cNvSpPr txBox="1"/>
          <p:nvPr/>
        </p:nvSpPr>
        <p:spPr>
          <a:xfrm>
            <a:off x="467544" y="5427075"/>
            <a:ext cx="8172908" cy="553998"/>
          </a:xfrm>
          <a:prstGeom prst="rect">
            <a:avLst/>
          </a:prstGeom>
          <a:noFill/>
        </p:spPr>
        <p:txBody>
          <a:bodyPr wrap="square" rtlCol="0">
            <a:spAutoFit/>
          </a:bodyPr>
          <a:lstStyle/>
          <a:p>
            <a:pPr algn="ctr">
              <a:buNone/>
            </a:pPr>
            <a:r>
              <a:rPr lang="en-GB" sz="3000" b="1" i="0" dirty="0" smtClean="0">
                <a:solidFill>
                  <a:schemeClr val="bg2"/>
                </a:solidFill>
                <a:latin typeface="Calibri" pitchFamily="34" charset="0"/>
              </a:rPr>
              <a:t>So who is right? </a:t>
            </a:r>
            <a:endParaRPr lang="en-GB" sz="3000" b="1" i="0" dirty="0">
              <a:solidFill>
                <a:schemeClr val="bg2"/>
              </a:solidFill>
              <a:latin typeface="Calibri" pitchFamily="34" charset="0"/>
            </a:endParaRPr>
          </a:p>
        </p:txBody>
      </p:sp>
      <p:sp>
        <p:nvSpPr>
          <p:cNvPr id="7" name="Rectangle 6"/>
          <p:cNvSpPr/>
          <p:nvPr/>
        </p:nvSpPr>
        <p:spPr>
          <a:xfrm>
            <a:off x="4644008" y="1520788"/>
            <a:ext cx="4140460" cy="3477875"/>
          </a:xfrm>
          <a:prstGeom prst="rect">
            <a:avLst/>
          </a:prstGeom>
        </p:spPr>
        <p:txBody>
          <a:bodyPr wrap="square">
            <a:spAutoFit/>
          </a:bodyPr>
          <a:lstStyle/>
          <a:p>
            <a:pPr algn="l">
              <a:buNone/>
            </a:pPr>
            <a:r>
              <a:rPr lang="en-GB" sz="2000" dirty="0" err="1" smtClean="0">
                <a:solidFill>
                  <a:schemeClr val="bg2"/>
                </a:solidFill>
                <a:latin typeface="Calibri" pitchFamily="34" charset="0"/>
              </a:rPr>
              <a:t>Mitra</a:t>
            </a:r>
            <a:r>
              <a:rPr lang="en-GB" sz="2000" dirty="0" smtClean="0">
                <a:solidFill>
                  <a:schemeClr val="bg2"/>
                </a:solidFill>
                <a:latin typeface="Calibri" pitchFamily="34" charset="0"/>
              </a:rPr>
              <a:t> </a:t>
            </a:r>
            <a:r>
              <a:rPr lang="en-GB" sz="2000" i="1" dirty="0" smtClean="0">
                <a:solidFill>
                  <a:schemeClr val="bg2"/>
                </a:solidFill>
                <a:latin typeface="Calibri" pitchFamily="34" charset="0"/>
              </a:rPr>
              <a:t>et al</a:t>
            </a:r>
            <a:r>
              <a:rPr lang="en-GB" sz="2000" dirty="0" smtClean="0">
                <a:solidFill>
                  <a:schemeClr val="bg2"/>
                </a:solidFill>
                <a:latin typeface="Calibri" pitchFamily="34" charset="0"/>
              </a:rPr>
              <a:t>. “while the increased incidence of wildfires that may occur with climate change could release additional </a:t>
            </a:r>
            <a:r>
              <a:rPr lang="en-US" sz="2000" dirty="0" smtClean="0">
                <a:solidFill>
                  <a:schemeClr val="bg2"/>
                </a:solidFill>
                <a:latin typeface="Calibri" pitchFamily="34" charset="0"/>
              </a:rPr>
              <a:t>CO</a:t>
            </a:r>
            <a:r>
              <a:rPr lang="en-US" sz="2000" baseline="-25000" dirty="0" smtClean="0">
                <a:solidFill>
                  <a:schemeClr val="bg2"/>
                </a:solidFill>
                <a:latin typeface="Calibri" pitchFamily="34" charset="0"/>
              </a:rPr>
              <a:t>2</a:t>
            </a:r>
            <a:r>
              <a:rPr lang="en-GB" sz="2000" dirty="0" smtClean="0">
                <a:solidFill>
                  <a:schemeClr val="bg2"/>
                </a:solidFill>
                <a:latin typeface="Calibri" pitchFamily="34" charset="0"/>
              </a:rPr>
              <a:t> to the atmosphere, this could be countered over the long term by increased soil or sediment sequestration of black carbon” ... “this sink for atmospheric </a:t>
            </a:r>
            <a:r>
              <a:rPr lang="en-US" sz="2000" dirty="0" smtClean="0">
                <a:solidFill>
                  <a:schemeClr val="bg2"/>
                </a:solidFill>
                <a:latin typeface="Calibri" pitchFamily="34" charset="0"/>
              </a:rPr>
              <a:t>CO</a:t>
            </a:r>
            <a:r>
              <a:rPr lang="en-US" sz="2000" baseline="-25000" dirty="0" smtClean="0">
                <a:solidFill>
                  <a:schemeClr val="bg2"/>
                </a:solidFill>
                <a:latin typeface="Calibri" pitchFamily="34" charset="0"/>
              </a:rPr>
              <a:t>2</a:t>
            </a:r>
            <a:r>
              <a:rPr lang="en-GB" sz="2000" dirty="0" smtClean="0">
                <a:solidFill>
                  <a:schemeClr val="bg2"/>
                </a:solidFill>
                <a:latin typeface="Calibri" pitchFamily="34" charset="0"/>
              </a:rPr>
              <a:t> into an estuarine environment would represent a negative climate feedback”.     </a:t>
            </a:r>
            <a:r>
              <a:rPr lang="en-GB" sz="2000" i="0" dirty="0" smtClean="0">
                <a:solidFill>
                  <a:schemeClr val="bg2"/>
                </a:solidFill>
                <a:latin typeface="Calibri" pitchFamily="34" charset="0"/>
              </a:rPr>
              <a:t>   (www.co2science.org)</a:t>
            </a:r>
            <a:endParaRPr lang="en-GB" sz="2000" i="0" dirty="0">
              <a:solidFill>
                <a:schemeClr val="bg2"/>
              </a:solidFill>
              <a:latin typeface="Calibri" pitchFamily="34" charset="0"/>
            </a:endParaRPr>
          </a:p>
        </p:txBody>
      </p:sp>
    </p:spTree>
    <p:extLst>
      <p:ext uri="{BB962C8B-B14F-4D97-AF65-F5344CB8AC3E}">
        <p14:creationId xmlns:p14="http://schemas.microsoft.com/office/powerpoint/2010/main" val="384150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Content Placeholder 2"/>
          <p:cNvSpPr>
            <a:spLocks noGrp="1"/>
          </p:cNvSpPr>
          <p:nvPr>
            <p:ph sz="quarter" idx="4294967295"/>
          </p:nvPr>
        </p:nvSpPr>
        <p:spPr>
          <a:xfrm>
            <a:off x="251520" y="1196752"/>
            <a:ext cx="8642350" cy="4572000"/>
          </a:xfrm>
          <a:prstGeom prst="rect">
            <a:avLst/>
          </a:prstGeom>
          <a:ln>
            <a:noFill/>
          </a:ln>
        </p:spPr>
        <p:txBody>
          <a:bodyPr/>
          <a:lstStyle/>
          <a:p>
            <a:pPr eaLnBrk="1" hangingPunct="1">
              <a:buFont typeface="Wingdings 2" pitchFamily="18" charset="2"/>
              <a:buNone/>
            </a:pPr>
            <a:endParaRPr lang="en-GB" sz="1100" b="1" dirty="0" smtClean="0">
              <a:latin typeface="Calibri" pitchFamily="34" charset="0"/>
              <a:cs typeface="Arial" charset="0"/>
            </a:endParaRPr>
          </a:p>
          <a:p>
            <a:pPr>
              <a:buNone/>
            </a:pPr>
            <a:r>
              <a:rPr lang="en-GB" sz="2200" b="1" dirty="0" smtClean="0">
                <a:latin typeface="Calibri" pitchFamily="34" charset="0"/>
                <a:cs typeface="Arial" charset="0"/>
              </a:rPr>
              <a:t>	</a:t>
            </a:r>
            <a:r>
              <a:rPr lang="en-GB" sz="2400" b="1" dirty="0" smtClean="0">
                <a:latin typeface="Calibri" pitchFamily="34" charset="0"/>
              </a:rPr>
              <a:t>Climate Sensitivity</a:t>
            </a:r>
            <a:endParaRPr lang="en-GB" sz="2200" b="1" dirty="0" smtClean="0">
              <a:latin typeface="Calibri" pitchFamily="34" charset="0"/>
              <a:cs typeface="Arial" charset="0"/>
            </a:endParaRPr>
          </a:p>
          <a:p>
            <a:pPr eaLnBrk="1" hangingPunct="1">
              <a:buFont typeface="Wingdings 2" pitchFamily="18" charset="2"/>
              <a:buNone/>
            </a:pPr>
            <a:r>
              <a:rPr lang="en-GB" sz="2200" dirty="0" smtClean="0">
                <a:latin typeface="Calibri" pitchFamily="34" charset="0"/>
                <a:cs typeface="Arial" charset="0"/>
              </a:rPr>
              <a:t>	</a:t>
            </a:r>
          </a:p>
          <a:p>
            <a:pPr eaLnBrk="1" hangingPunct="1">
              <a:buFont typeface="Wingdings 2" pitchFamily="18" charset="2"/>
              <a:buNone/>
            </a:pPr>
            <a:r>
              <a:rPr lang="en-GB" sz="2000" dirty="0" smtClean="0">
                <a:latin typeface="Calibri" pitchFamily="34" charset="0"/>
                <a:cs typeface="Arial" charset="0"/>
              </a:rPr>
              <a:t>	“The </a:t>
            </a:r>
            <a:r>
              <a:rPr lang="en-GB" sz="2000" b="1" dirty="0" smtClean="0">
                <a:latin typeface="Calibri" pitchFamily="34" charset="0"/>
                <a:cs typeface="Arial" charset="0"/>
              </a:rPr>
              <a:t>equilibrium </a:t>
            </a:r>
            <a:r>
              <a:rPr lang="en-GB" sz="2000" dirty="0" smtClean="0">
                <a:latin typeface="Calibri" pitchFamily="34" charset="0"/>
                <a:cs typeface="Arial" charset="0"/>
              </a:rPr>
              <a:t>change in near-surface air-temperature that would result from a sustained doubling of the atmospheric (equivalent) CO</a:t>
            </a:r>
            <a:r>
              <a:rPr lang="en-GB" sz="2000" baseline="-25000" dirty="0" smtClean="0">
                <a:latin typeface="Calibri" pitchFamily="34" charset="0"/>
                <a:cs typeface="Arial" charset="0"/>
              </a:rPr>
              <a:t>2</a:t>
            </a:r>
            <a:r>
              <a:rPr lang="en-GB" sz="2000" baseline="30000" dirty="0" smtClean="0">
                <a:latin typeface="Calibri" pitchFamily="34" charset="0"/>
                <a:cs typeface="Arial" charset="0"/>
              </a:rPr>
              <a:t> </a:t>
            </a:r>
            <a:r>
              <a:rPr lang="en-GB" sz="2000" dirty="0" smtClean="0">
                <a:latin typeface="Calibri" pitchFamily="34" charset="0"/>
                <a:cs typeface="Arial" charset="0"/>
              </a:rPr>
              <a:t>concentration.” (IPCC)</a:t>
            </a:r>
          </a:p>
          <a:p>
            <a:pPr eaLnBrk="1" hangingPunct="1">
              <a:buFont typeface="Wingdings 2" pitchFamily="18" charset="2"/>
              <a:buNone/>
            </a:pPr>
            <a:endParaRPr lang="en-GB" sz="2000" dirty="0" smtClean="0">
              <a:latin typeface="Calibri" pitchFamily="34" charset="0"/>
              <a:cs typeface="Arial" charset="0"/>
            </a:endParaRPr>
          </a:p>
          <a:p>
            <a:pPr>
              <a:buFont typeface="Wingdings 2" pitchFamily="18" charset="2"/>
              <a:buNone/>
            </a:pPr>
            <a:r>
              <a:rPr lang="en-GB" sz="2000" dirty="0" smtClean="0">
                <a:latin typeface="Calibri" pitchFamily="34" charset="0"/>
              </a:rPr>
              <a:t>		</a:t>
            </a:r>
            <a:r>
              <a:rPr lang="en-GB" sz="1600" dirty="0" smtClean="0">
                <a:latin typeface="Calibri" pitchFamily="34" charset="0"/>
              </a:rPr>
              <a:t>where </a:t>
            </a:r>
            <a:r>
              <a:rPr lang="el-GR" sz="1600" dirty="0" smtClean="0">
                <a:latin typeface="Calibri" pitchFamily="34" charset="0"/>
              </a:rPr>
              <a:t>Δ</a:t>
            </a:r>
            <a:r>
              <a:rPr lang="en-GB" sz="1600" dirty="0" smtClean="0">
                <a:latin typeface="Calibri" pitchFamily="34" charset="0"/>
              </a:rPr>
              <a:t>T</a:t>
            </a:r>
            <a:r>
              <a:rPr lang="en-GB" sz="1600" baseline="-25000" dirty="0" smtClean="0">
                <a:latin typeface="Calibri" pitchFamily="34" charset="0"/>
              </a:rPr>
              <a:t>s</a:t>
            </a:r>
            <a:r>
              <a:rPr lang="en-GB" sz="1600" dirty="0" smtClean="0">
                <a:latin typeface="Calibri" pitchFamily="34" charset="0"/>
              </a:rPr>
              <a:t> is the change in near-surface temperature (deg C), </a:t>
            </a:r>
            <a:r>
              <a:rPr lang="el-GR" sz="1600" dirty="0" smtClean="0">
                <a:latin typeface="Calibri" pitchFamily="34" charset="0"/>
              </a:rPr>
              <a:t>λ</a:t>
            </a:r>
            <a:r>
              <a:rPr lang="en-GB" sz="1600" dirty="0" smtClean="0">
                <a:latin typeface="Calibri" pitchFamily="34" charset="0"/>
              </a:rPr>
              <a:t> is the climate sensitivity 	parameter and RF is the Radiative Forcing (W/m</a:t>
            </a:r>
            <a:r>
              <a:rPr lang="en-GB" sz="1600" baseline="30000" dirty="0" smtClean="0">
                <a:latin typeface="Calibri" pitchFamily="34" charset="0"/>
              </a:rPr>
              <a:t>2</a:t>
            </a:r>
            <a:r>
              <a:rPr lang="en-GB" sz="1600" dirty="0" smtClean="0">
                <a:latin typeface="Calibri" pitchFamily="34" charset="0"/>
              </a:rPr>
              <a:t>). RF = 3.7 W/m</a:t>
            </a:r>
            <a:r>
              <a:rPr lang="en-GB" sz="1600" baseline="30000" dirty="0" smtClean="0">
                <a:latin typeface="Calibri" pitchFamily="34" charset="0"/>
              </a:rPr>
              <a:t>2</a:t>
            </a:r>
            <a:r>
              <a:rPr lang="en-GB" sz="1600" dirty="0" smtClean="0">
                <a:latin typeface="Calibri" pitchFamily="34" charset="0"/>
              </a:rPr>
              <a:t>  (IPCC, 2001). </a:t>
            </a:r>
            <a:endParaRPr lang="en-GB" sz="800" dirty="0" smtClean="0">
              <a:latin typeface="Calibri" pitchFamily="34" charset="0"/>
            </a:endParaRPr>
          </a:p>
          <a:p>
            <a:pPr>
              <a:buFont typeface="Wingdings 2" pitchFamily="18" charset="2"/>
              <a:buNone/>
            </a:pPr>
            <a:endParaRPr lang="en-GB" sz="800" i="1" dirty="0" smtClean="0">
              <a:latin typeface="Calibri" pitchFamily="34" charset="0"/>
            </a:endParaRPr>
          </a:p>
          <a:p>
            <a:pPr>
              <a:buFont typeface="Wingdings 2" pitchFamily="18" charset="2"/>
              <a:buNone/>
            </a:pPr>
            <a:r>
              <a:rPr lang="en-GB" sz="2000" i="1" dirty="0" smtClean="0">
                <a:latin typeface="Calibri" pitchFamily="34" charset="0"/>
              </a:rPr>
              <a:t>	</a:t>
            </a:r>
            <a:r>
              <a:rPr lang="en-GB" sz="2000" dirty="0" smtClean="0">
                <a:latin typeface="Calibri" pitchFamily="34" charset="0"/>
              </a:rPr>
              <a:t>Uncertainty derives from the </a:t>
            </a:r>
            <a:r>
              <a:rPr lang="en-GB" sz="2000" b="1" dirty="0" smtClean="0">
                <a:latin typeface="Calibri" pitchFamily="34" charset="0"/>
              </a:rPr>
              <a:t>sum of the individual temperature feedbacks</a:t>
            </a:r>
            <a:r>
              <a:rPr lang="en-GB" sz="2000" dirty="0" smtClean="0">
                <a:latin typeface="Calibri" pitchFamily="34" charset="0"/>
              </a:rPr>
              <a:t>, (</a:t>
            </a:r>
            <a:r>
              <a:rPr lang="el-GR" sz="2000" dirty="0" smtClean="0">
                <a:latin typeface="Calibri" pitchFamily="34" charset="0"/>
              </a:rPr>
              <a:t>λ</a:t>
            </a:r>
            <a:r>
              <a:rPr lang="en-GB" sz="2000" baseline="-25000" dirty="0" smtClean="0">
                <a:latin typeface="Calibri" pitchFamily="34" charset="0"/>
              </a:rPr>
              <a:t>1</a:t>
            </a:r>
            <a:r>
              <a:rPr lang="en-GB" sz="2000" dirty="0" smtClean="0">
                <a:latin typeface="Calibri" pitchFamily="34" charset="0"/>
              </a:rPr>
              <a:t> + </a:t>
            </a:r>
            <a:r>
              <a:rPr lang="el-GR" sz="2000" dirty="0" smtClean="0">
                <a:latin typeface="Calibri" pitchFamily="34" charset="0"/>
              </a:rPr>
              <a:t>λ</a:t>
            </a:r>
            <a:r>
              <a:rPr lang="en-GB" sz="2000" baseline="-25000" dirty="0" smtClean="0">
                <a:latin typeface="Calibri" pitchFamily="34" charset="0"/>
              </a:rPr>
              <a:t>2</a:t>
            </a:r>
            <a:r>
              <a:rPr lang="en-GB" sz="2000" dirty="0" smtClean="0">
                <a:latin typeface="Calibri" pitchFamily="34" charset="0"/>
              </a:rPr>
              <a:t>+..</a:t>
            </a:r>
            <a:r>
              <a:rPr lang="en-GB" sz="2000" i="1" dirty="0" smtClean="0">
                <a:latin typeface="Calibri" pitchFamily="34" charset="0"/>
              </a:rPr>
              <a:t>.</a:t>
            </a:r>
            <a:r>
              <a:rPr lang="el-GR" sz="2000" dirty="0" smtClean="0">
                <a:latin typeface="Calibri" pitchFamily="34" charset="0"/>
              </a:rPr>
              <a:t> λ</a:t>
            </a:r>
            <a:r>
              <a:rPr lang="en-GB" sz="2000" baseline="-25000" dirty="0" smtClean="0">
                <a:latin typeface="Calibri" pitchFamily="34" charset="0"/>
              </a:rPr>
              <a:t>n</a:t>
            </a:r>
            <a:r>
              <a:rPr lang="en-GB" sz="2000" dirty="0" smtClean="0">
                <a:latin typeface="Calibri" pitchFamily="34" charset="0"/>
              </a:rPr>
              <a:t>). </a:t>
            </a:r>
          </a:p>
          <a:p>
            <a:pPr>
              <a:buFont typeface="Wingdings 2" pitchFamily="18" charset="2"/>
              <a:buNone/>
            </a:pPr>
            <a:endParaRPr lang="en-GB" sz="1000" dirty="0"/>
          </a:p>
          <a:p>
            <a:pPr>
              <a:buFont typeface="Wingdings 2" pitchFamily="18" charset="2"/>
              <a:buNone/>
            </a:pPr>
            <a:r>
              <a:rPr lang="en-GB" sz="2000" dirty="0" smtClean="0">
                <a:latin typeface="Calibri" pitchFamily="34" charset="0"/>
              </a:rPr>
              <a:t>	If </a:t>
            </a:r>
            <a:r>
              <a:rPr lang="el-GR" sz="2000" dirty="0" smtClean="0"/>
              <a:t>λ</a:t>
            </a:r>
            <a:r>
              <a:rPr lang="en-GB" sz="2000" baseline="-25000" dirty="0"/>
              <a:t> </a:t>
            </a:r>
            <a:r>
              <a:rPr lang="en-GB" sz="2000" i="1" baseline="-25000" dirty="0" smtClean="0"/>
              <a:t>f</a:t>
            </a:r>
            <a:r>
              <a:rPr lang="en-US" sz="2000" dirty="0" smtClean="0"/>
              <a:t> &gt; 1, the feedback is positive and increases the rate of warming.</a:t>
            </a:r>
          </a:p>
          <a:p>
            <a:pPr>
              <a:buFont typeface="Wingdings 2" pitchFamily="18" charset="2"/>
              <a:buNone/>
            </a:pPr>
            <a:r>
              <a:rPr lang="en-US" sz="2000" dirty="0"/>
              <a:t>	</a:t>
            </a:r>
            <a:r>
              <a:rPr lang="en-US" sz="2000" dirty="0" smtClean="0"/>
              <a:t>If </a:t>
            </a:r>
            <a:r>
              <a:rPr lang="el-GR" sz="2000" dirty="0" smtClean="0"/>
              <a:t>λ</a:t>
            </a:r>
            <a:r>
              <a:rPr lang="en-GB" sz="2000" i="1" baseline="-25000" dirty="0"/>
              <a:t> f</a:t>
            </a:r>
            <a:r>
              <a:rPr lang="en-US" sz="2000" dirty="0" smtClean="0"/>
              <a:t> &lt; </a:t>
            </a:r>
            <a:r>
              <a:rPr lang="en-US" sz="2000" dirty="0"/>
              <a:t>1</a:t>
            </a:r>
            <a:r>
              <a:rPr lang="en-US" sz="2000" dirty="0" smtClean="0"/>
              <a:t>, the feedback is negative and decreases the rate of warming. </a:t>
            </a:r>
            <a:endParaRPr lang="en-GB" sz="2000" dirty="0" smtClean="0">
              <a:latin typeface="Calibri" pitchFamily="34" charset="0"/>
            </a:endParaRPr>
          </a:p>
          <a:p>
            <a:pPr>
              <a:buFont typeface="Wingdings 2" pitchFamily="18" charset="2"/>
              <a:buNone/>
            </a:pPr>
            <a:endParaRPr lang="en-GB" sz="2000" dirty="0"/>
          </a:p>
          <a:p>
            <a:pPr>
              <a:buFont typeface="Wingdings 2" pitchFamily="18" charset="2"/>
              <a:buNone/>
            </a:pPr>
            <a:endParaRPr lang="en-GB" sz="2000" i="1" dirty="0" smtClean="0"/>
          </a:p>
          <a:p>
            <a:pPr eaLnBrk="1" hangingPunct="1">
              <a:buFont typeface="Wingdings 2" pitchFamily="18" charset="2"/>
              <a:buNone/>
            </a:pPr>
            <a:endParaRPr lang="en-GB" sz="2000" dirty="0" smtClean="0">
              <a:latin typeface="Arial" charset="0"/>
              <a:cs typeface="Arial" charset="0"/>
            </a:endParaRPr>
          </a:p>
          <a:p>
            <a:pPr eaLnBrk="1" hangingPunct="1"/>
            <a:endParaRPr lang="en-GB" sz="2000" dirty="0" smtClean="0"/>
          </a:p>
          <a:p>
            <a:pPr eaLnBrk="1" hangingPunct="1"/>
            <a:endParaRPr lang="en-GB" sz="2000" dirty="0" smtClean="0"/>
          </a:p>
        </p:txBody>
      </p:sp>
      <p:graphicFrame>
        <p:nvGraphicFramePr>
          <p:cNvPr id="2050" name="Object 4"/>
          <p:cNvGraphicFramePr>
            <a:graphicFrameLocks noChangeAspect="1"/>
          </p:cNvGraphicFramePr>
          <p:nvPr>
            <p:extLst>
              <p:ext uri="{D42A27DB-BD31-4B8C-83A1-F6EECF244321}">
                <p14:modId xmlns:p14="http://schemas.microsoft.com/office/powerpoint/2010/main" val="1572199787"/>
              </p:ext>
            </p:extLst>
          </p:nvPr>
        </p:nvGraphicFramePr>
        <p:xfrm>
          <a:off x="3361282" y="3054198"/>
          <a:ext cx="2304256" cy="619054"/>
        </p:xfrm>
        <a:graphic>
          <a:graphicData uri="http://schemas.openxmlformats.org/presentationml/2006/ole">
            <mc:AlternateContent xmlns:mc="http://schemas.openxmlformats.org/markup-compatibility/2006">
              <mc:Choice xmlns:v="urn:schemas-microsoft-com:vml" Requires="v">
                <p:oleObj spid="_x0000_s2095" name="Equation" r:id="rId4" imgW="850680" imgH="228600" progId="Equation.3">
                  <p:embed/>
                </p:oleObj>
              </mc:Choice>
              <mc:Fallback>
                <p:oleObj name="Equation" r:id="rId4" imgW="85068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1282" y="3054198"/>
                        <a:ext cx="2304256" cy="6190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itle 1"/>
          <p:cNvSpPr txBox="1">
            <a:spLocks/>
          </p:cNvSpPr>
          <p:nvPr/>
        </p:nvSpPr>
        <p:spPr bwMode="auto">
          <a:xfrm>
            <a:off x="467544" y="260649"/>
            <a:ext cx="8352928" cy="11521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spcBef>
                <a:spcPct val="0"/>
              </a:spcBef>
              <a:buClrTx/>
              <a:buSzTx/>
              <a:buNone/>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Why are feedbacks important?</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spTree>
    <p:extLst>
      <p:ext uri="{BB962C8B-B14F-4D97-AF65-F5344CB8AC3E}">
        <p14:creationId xmlns:p14="http://schemas.microsoft.com/office/powerpoint/2010/main" val="307750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4">
                                            <p:txEl>
                                              <p:pRg st="2" end="2"/>
                                            </p:txEl>
                                          </p:spTgt>
                                        </p:tgtEl>
                                        <p:attrNameLst>
                                          <p:attrName>style.visibility</p:attrName>
                                        </p:attrNameLst>
                                      </p:cBhvr>
                                      <p:to>
                                        <p:strVal val="visible"/>
                                      </p:to>
                                    </p:set>
                                    <p:animEffect transition="in" filter="fade">
                                      <p:cBhvr>
                                        <p:cTn id="7" dur="500"/>
                                        <p:tgtEl>
                                          <p:spTgt spid="205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4">
                                            <p:txEl>
                                              <p:pRg st="3" end="3"/>
                                            </p:txEl>
                                          </p:spTgt>
                                        </p:tgtEl>
                                        <p:attrNameLst>
                                          <p:attrName>style.visibility</p:attrName>
                                        </p:attrNameLst>
                                      </p:cBhvr>
                                      <p:to>
                                        <p:strVal val="visible"/>
                                      </p:to>
                                    </p:set>
                                    <p:animEffect transition="in" filter="fade">
                                      <p:cBhvr>
                                        <p:cTn id="12" dur="500"/>
                                        <p:tgtEl>
                                          <p:spTgt spid="2054">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054">
                                            <p:txEl>
                                              <p:pRg st="5" end="5"/>
                                            </p:txEl>
                                          </p:spTgt>
                                        </p:tgtEl>
                                        <p:attrNameLst>
                                          <p:attrName>style.visibility</p:attrName>
                                        </p:attrNameLst>
                                      </p:cBhvr>
                                      <p:to>
                                        <p:strVal val="visible"/>
                                      </p:to>
                                    </p:set>
                                    <p:animEffect transition="in" filter="fade">
                                      <p:cBhvr>
                                        <p:cTn id="15" dur="500"/>
                                        <p:tgtEl>
                                          <p:spTgt spid="2054">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5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54">
                                            <p:txEl>
                                              <p:pRg st="7" end="7"/>
                                            </p:txEl>
                                          </p:spTgt>
                                        </p:tgtEl>
                                        <p:attrNameLst>
                                          <p:attrName>style.visibility</p:attrName>
                                        </p:attrNameLst>
                                      </p:cBhvr>
                                      <p:to>
                                        <p:strVal val="visible"/>
                                      </p:to>
                                    </p:set>
                                    <p:animEffect transition="in" filter="fade">
                                      <p:cBhvr>
                                        <p:cTn id="23" dur="500"/>
                                        <p:tgtEl>
                                          <p:spTgt spid="2054">
                                            <p:txEl>
                                              <p:pRg st="7" end="7"/>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054">
                                            <p:txEl>
                                              <p:pRg st="9" end="9"/>
                                            </p:txEl>
                                          </p:spTgt>
                                        </p:tgtEl>
                                        <p:attrNameLst>
                                          <p:attrName>style.visibility</p:attrName>
                                        </p:attrNameLst>
                                      </p:cBhvr>
                                      <p:to>
                                        <p:strVal val="visible"/>
                                      </p:to>
                                    </p:set>
                                    <p:animEffect transition="in" filter="fade">
                                      <p:cBhvr>
                                        <p:cTn id="26" dur="500"/>
                                        <p:tgtEl>
                                          <p:spTgt spid="2054">
                                            <p:txEl>
                                              <p:pRg st="9" end="9"/>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054">
                                            <p:txEl>
                                              <p:pRg st="10" end="10"/>
                                            </p:txEl>
                                          </p:spTgt>
                                        </p:tgtEl>
                                        <p:attrNameLst>
                                          <p:attrName>style.visibility</p:attrName>
                                        </p:attrNameLst>
                                      </p:cBhvr>
                                      <p:to>
                                        <p:strVal val="visible"/>
                                      </p:to>
                                    </p:set>
                                    <p:animEffect transition="in" filter="fade">
                                      <p:cBhvr>
                                        <p:cTn id="29" dur="500"/>
                                        <p:tgtEl>
                                          <p:spTgt spid="205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860032" y="1628800"/>
            <a:ext cx="3960440" cy="4176712"/>
          </a:xfrm>
          <a:ln>
            <a:noFill/>
          </a:ln>
        </p:spPr>
        <p:txBody>
          <a:bodyPr/>
          <a:lstStyle/>
          <a:p>
            <a:pPr>
              <a:buNone/>
            </a:pPr>
            <a:r>
              <a:rPr lang="en-GB" sz="2200" dirty="0" smtClean="0">
                <a:latin typeface="Calibri" pitchFamily="34" charset="0"/>
              </a:rPr>
              <a:t>	“This range in climate sensitivity is attributable to differences in the strength of ‘radiative feedbacks’ between models and is one of the reasons why projections of future climate change are less certain than policy makers would like.” </a:t>
            </a:r>
          </a:p>
          <a:p>
            <a:pPr>
              <a:buNone/>
            </a:pPr>
            <a:r>
              <a:rPr lang="en-GB" sz="2200" i="1" dirty="0" smtClean="0">
                <a:latin typeface="Calibri" pitchFamily="34" charset="0"/>
              </a:rPr>
              <a:t>		</a:t>
            </a:r>
          </a:p>
          <a:p>
            <a:pPr>
              <a:buNone/>
            </a:pPr>
            <a:r>
              <a:rPr lang="en-GB" sz="2200" i="1" dirty="0"/>
              <a:t>	</a:t>
            </a:r>
            <a:r>
              <a:rPr lang="en-GB" sz="2200" i="1" dirty="0" smtClean="0"/>
              <a:t>	    </a:t>
            </a:r>
            <a:r>
              <a:rPr lang="en-GB" sz="2200" i="1" dirty="0" smtClean="0">
                <a:latin typeface="Calibri" pitchFamily="34" charset="0"/>
              </a:rPr>
              <a:t>realclimate.org (2006)</a:t>
            </a:r>
            <a:endParaRPr lang="en-GB" sz="2200" i="1" dirty="0">
              <a:latin typeface="Calibri" pitchFamily="34" charset="0"/>
            </a:endParaRPr>
          </a:p>
        </p:txBody>
      </p:sp>
      <p:pic>
        <p:nvPicPr>
          <p:cNvPr id="4" name="Picture 4" descr="box-10-2-fig-1"/>
          <p:cNvPicPr>
            <a:picLocks noChangeAspect="1" noChangeArrowheads="1"/>
          </p:cNvPicPr>
          <p:nvPr/>
        </p:nvPicPr>
        <p:blipFill>
          <a:blip r:embed="rId3" cstate="print"/>
          <a:srcRect/>
          <a:stretch>
            <a:fillRect/>
          </a:stretch>
        </p:blipFill>
        <p:spPr bwMode="auto">
          <a:xfrm>
            <a:off x="251520" y="1340768"/>
            <a:ext cx="4608512" cy="4528765"/>
          </a:xfrm>
          <a:prstGeom prst="rect">
            <a:avLst/>
          </a:prstGeom>
          <a:noFill/>
          <a:ln w="9525">
            <a:noFill/>
            <a:miter lim="800000"/>
            <a:headEnd/>
            <a:tailEnd/>
          </a:ln>
        </p:spPr>
      </p:pic>
      <p:sp>
        <p:nvSpPr>
          <p:cNvPr id="8" name="Title 1"/>
          <p:cNvSpPr txBox="1">
            <a:spLocks/>
          </p:cNvSpPr>
          <p:nvPr/>
        </p:nvSpPr>
        <p:spPr bwMode="auto">
          <a:xfrm>
            <a:off x="467544" y="260649"/>
            <a:ext cx="8352928" cy="11521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spcBef>
                <a:spcPct val="0"/>
              </a:spcBef>
              <a:buClrTx/>
              <a:buSzTx/>
              <a:buNone/>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Why are feedbacks important?</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spTree>
    <p:extLst>
      <p:ext uri="{BB962C8B-B14F-4D97-AF65-F5344CB8AC3E}">
        <p14:creationId xmlns:p14="http://schemas.microsoft.com/office/powerpoint/2010/main" val="91056019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0" y="2132856"/>
            <a:ext cx="4211960" cy="3528392"/>
          </a:xfrm>
          <a:ln>
            <a:noFill/>
          </a:ln>
        </p:spPr>
        <p:txBody>
          <a:bodyPr/>
          <a:lstStyle/>
          <a:p>
            <a:pPr>
              <a:buNone/>
            </a:pPr>
            <a:r>
              <a:rPr lang="en-GB" sz="2000" dirty="0" smtClean="0">
                <a:latin typeface="Calibri" pitchFamily="34" charset="0"/>
              </a:rPr>
              <a:t>	“In the absence of feedback processes, climate models show </a:t>
            </a:r>
            <a:r>
              <a:rPr lang="el-GR" sz="2000" dirty="0" smtClean="0">
                <a:latin typeface="Calibri" pitchFamily="34" charset="0"/>
              </a:rPr>
              <a:t>λ</a:t>
            </a:r>
            <a:r>
              <a:rPr lang="en-GB" sz="2000" dirty="0" smtClean="0">
                <a:latin typeface="Calibri" pitchFamily="34" charset="0"/>
              </a:rPr>
              <a:t>= 0.30 to 0.31 [K/(W/m2)], giving an equilibrium increase </a:t>
            </a:r>
            <a:r>
              <a:rPr lang="el-GR" sz="2000" dirty="0" smtClean="0">
                <a:latin typeface="Calibri" pitchFamily="34" charset="0"/>
              </a:rPr>
              <a:t>Δ</a:t>
            </a:r>
            <a:r>
              <a:rPr lang="en-GB" sz="2000" dirty="0" smtClean="0">
                <a:latin typeface="Calibri" pitchFamily="34" charset="0"/>
              </a:rPr>
              <a:t>T = 1.2°C in response to sustained 2 × </a:t>
            </a:r>
            <a:r>
              <a:rPr lang="en-US" sz="2000" dirty="0" smtClean="0">
                <a:solidFill>
                  <a:srgbClr val="000000"/>
                </a:solidFill>
                <a:latin typeface="Calibri" pitchFamily="34" charset="0"/>
              </a:rPr>
              <a:t>CO</a:t>
            </a:r>
            <a:r>
              <a:rPr lang="en-US" sz="2000" baseline="-25000" dirty="0" smtClean="0">
                <a:solidFill>
                  <a:srgbClr val="000000"/>
                </a:solidFill>
                <a:latin typeface="Calibri" pitchFamily="34" charset="0"/>
              </a:rPr>
              <a:t>2</a:t>
            </a:r>
            <a:r>
              <a:rPr lang="en-GB" sz="2000" dirty="0" smtClean="0">
                <a:latin typeface="Calibri" pitchFamily="34" charset="0"/>
              </a:rPr>
              <a:t>.”</a:t>
            </a:r>
          </a:p>
          <a:p>
            <a:pPr>
              <a:buNone/>
            </a:pPr>
            <a:endParaRPr lang="en-GB" sz="2000" dirty="0" smtClean="0">
              <a:latin typeface="Calibri" pitchFamily="34" charset="0"/>
            </a:endParaRPr>
          </a:p>
          <a:p>
            <a:pPr>
              <a:buNone/>
            </a:pPr>
            <a:r>
              <a:rPr lang="en-GB" sz="2000" dirty="0" smtClean="0">
                <a:latin typeface="Calibri" pitchFamily="34" charset="0"/>
              </a:rPr>
              <a:t>	Roe et al. (2007) - Why is climate sensitivity so unpredictable?</a:t>
            </a:r>
          </a:p>
          <a:p>
            <a:endParaRPr lang="en-GB" dirty="0" smtClean="0"/>
          </a:p>
          <a:p>
            <a:endParaRPr lang="en-GB" dirty="0" smtClean="0"/>
          </a:p>
          <a:p>
            <a:pPr>
              <a:buNone/>
            </a:pPr>
            <a:endParaRPr lang="en-GB" dirty="0" smtClean="0"/>
          </a:p>
          <a:p>
            <a:endParaRPr lang="en-GB" dirty="0"/>
          </a:p>
        </p:txBody>
      </p:sp>
      <p:pic>
        <p:nvPicPr>
          <p:cNvPr id="50180" name="Picture 4"/>
          <p:cNvPicPr>
            <a:picLocks noChangeAspect="1" noChangeArrowheads="1"/>
          </p:cNvPicPr>
          <p:nvPr/>
        </p:nvPicPr>
        <p:blipFill>
          <a:blip r:embed="rId3" cstate="print"/>
          <a:srcRect/>
          <a:stretch>
            <a:fillRect/>
          </a:stretch>
        </p:blipFill>
        <p:spPr bwMode="auto">
          <a:xfrm>
            <a:off x="4238625" y="1628800"/>
            <a:ext cx="4905375" cy="4095750"/>
          </a:xfrm>
          <a:prstGeom prst="rect">
            <a:avLst/>
          </a:prstGeom>
          <a:noFill/>
          <a:ln w="9525">
            <a:noFill/>
            <a:miter lim="800000"/>
            <a:headEnd/>
            <a:tailEnd/>
          </a:ln>
        </p:spPr>
      </p:pic>
      <p:sp>
        <p:nvSpPr>
          <p:cNvPr id="6" name="Title 1"/>
          <p:cNvSpPr txBox="1">
            <a:spLocks/>
          </p:cNvSpPr>
          <p:nvPr/>
        </p:nvSpPr>
        <p:spPr bwMode="auto">
          <a:xfrm>
            <a:off x="467544" y="260649"/>
            <a:ext cx="8352928" cy="11521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spcBef>
                <a:spcPct val="0"/>
              </a:spcBef>
              <a:buClrTx/>
              <a:buSzTx/>
              <a:buNone/>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Why are feedbacks important?</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spTree>
    <p:extLst>
      <p:ext uri="{BB962C8B-B14F-4D97-AF65-F5344CB8AC3E}">
        <p14:creationId xmlns:p14="http://schemas.microsoft.com/office/powerpoint/2010/main" val="70720169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3608" y="5655031"/>
            <a:ext cx="7416824" cy="276999"/>
          </a:xfrm>
          <a:prstGeom prst="rect">
            <a:avLst/>
          </a:prstGeom>
          <a:noFill/>
        </p:spPr>
        <p:txBody>
          <a:bodyPr wrap="square" rtlCol="0">
            <a:spAutoFit/>
          </a:bodyPr>
          <a:lstStyle/>
          <a:p>
            <a:pPr algn="r">
              <a:buNone/>
            </a:pPr>
            <a:r>
              <a:rPr lang="en-GB" sz="1200" b="1" i="0" dirty="0" err="1" smtClean="0">
                <a:solidFill>
                  <a:schemeClr val="bg2"/>
                </a:solidFill>
                <a:latin typeface="+mj-lt"/>
              </a:rPr>
              <a:t>Soden</a:t>
            </a:r>
            <a:r>
              <a:rPr lang="en-GB" sz="1200" b="1" i="0" dirty="0" smtClean="0">
                <a:solidFill>
                  <a:schemeClr val="bg2"/>
                </a:solidFill>
                <a:latin typeface="+mj-lt"/>
              </a:rPr>
              <a:t> and Held (2006); IPCC AR4, fig 8.14</a:t>
            </a:r>
            <a:endParaRPr lang="en-GB" sz="1200" b="1" i="0" dirty="0">
              <a:solidFill>
                <a:schemeClr val="bg2"/>
              </a:solidFill>
              <a:latin typeface="+mj-lt"/>
            </a:endParaRPr>
          </a:p>
        </p:txBody>
      </p:sp>
      <p:pic>
        <p:nvPicPr>
          <p:cNvPr id="68609" name="Picture 1"/>
          <p:cNvPicPr>
            <a:picLocks noChangeAspect="1" noChangeArrowheads="1"/>
          </p:cNvPicPr>
          <p:nvPr/>
        </p:nvPicPr>
        <p:blipFill>
          <a:blip r:embed="rId3" cstate="print"/>
          <a:srcRect/>
          <a:stretch>
            <a:fillRect/>
          </a:stretch>
        </p:blipFill>
        <p:spPr bwMode="auto">
          <a:xfrm>
            <a:off x="1043608" y="512676"/>
            <a:ext cx="6991350" cy="4924425"/>
          </a:xfrm>
          <a:prstGeom prst="rect">
            <a:avLst/>
          </a:prstGeom>
          <a:noFill/>
          <a:ln w="9525">
            <a:noFill/>
            <a:miter lim="800000"/>
            <a:headEnd/>
            <a:tailEnd/>
          </a:ln>
        </p:spPr>
      </p:pic>
    </p:spTree>
    <p:extLst>
      <p:ext uri="{BB962C8B-B14F-4D97-AF65-F5344CB8AC3E}">
        <p14:creationId xmlns:p14="http://schemas.microsoft.com/office/powerpoint/2010/main" val="99388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aps.grida.no/library/files/storage/3_feedback_004.png"/>
          <p:cNvPicPr>
            <a:picLocks noChangeAspect="1" noChangeArrowheads="1"/>
          </p:cNvPicPr>
          <p:nvPr/>
        </p:nvPicPr>
        <p:blipFill>
          <a:blip r:embed="rId3" cstate="print"/>
          <a:srcRect/>
          <a:stretch>
            <a:fillRect/>
          </a:stretch>
        </p:blipFill>
        <p:spPr bwMode="auto">
          <a:xfrm>
            <a:off x="3059832" y="692696"/>
            <a:ext cx="5505450" cy="5048250"/>
          </a:xfrm>
          <a:prstGeom prst="rect">
            <a:avLst/>
          </a:prstGeom>
          <a:noFill/>
          <a:ln>
            <a:noFill/>
          </a:ln>
        </p:spPr>
      </p:pic>
      <p:sp>
        <p:nvSpPr>
          <p:cNvPr id="2" name="Title 1"/>
          <p:cNvSpPr>
            <a:spLocks noGrp="1"/>
          </p:cNvSpPr>
          <p:nvPr>
            <p:ph type="ctrTitle"/>
          </p:nvPr>
        </p:nvSpPr>
        <p:spPr/>
        <p:txBody>
          <a:bodyPr/>
          <a:lstStyle/>
          <a:p>
            <a:pPr algn="l"/>
            <a:r>
              <a:rPr lang="en-GB" sz="4000" dirty="0" smtClean="0">
                <a:solidFill>
                  <a:schemeClr val="bg2"/>
                </a:solidFill>
                <a:latin typeface="Calibri" pitchFamily="34" charset="0"/>
              </a:rPr>
              <a:t>Understanding </a:t>
            </a:r>
            <a:br>
              <a:rPr lang="en-GB" sz="4000" dirty="0" smtClean="0">
                <a:solidFill>
                  <a:schemeClr val="bg2"/>
                </a:solidFill>
                <a:latin typeface="Calibri" pitchFamily="34" charset="0"/>
              </a:rPr>
            </a:br>
            <a:r>
              <a:rPr lang="en-GB" sz="4000" dirty="0" smtClean="0">
                <a:solidFill>
                  <a:schemeClr val="bg2"/>
                </a:solidFill>
                <a:latin typeface="Calibri" pitchFamily="34" charset="0"/>
              </a:rPr>
              <a:t>feedbacks</a:t>
            </a:r>
            <a:endParaRPr lang="en-GB" sz="4000" dirty="0">
              <a:solidFill>
                <a:schemeClr val="bg2"/>
              </a:solidFill>
              <a:latin typeface="Calibri" pitchFamily="34" charset="0"/>
            </a:endParaRPr>
          </a:p>
        </p:txBody>
      </p:sp>
      <p:sp>
        <p:nvSpPr>
          <p:cNvPr id="3" name="Text Placeholder 2"/>
          <p:cNvSpPr>
            <a:spLocks noGrp="1"/>
          </p:cNvSpPr>
          <p:nvPr>
            <p:ph type="body" sz="quarter" idx="10"/>
          </p:nvPr>
        </p:nvSpPr>
        <p:spPr>
          <a:xfrm>
            <a:off x="467544" y="1628800"/>
            <a:ext cx="4212468" cy="4176712"/>
          </a:xfrm>
          <a:ln>
            <a:noFill/>
          </a:ln>
        </p:spPr>
        <p:txBody>
          <a:bodyPr/>
          <a:lstStyle/>
          <a:p>
            <a:endParaRPr lang="en-GB" dirty="0" smtClean="0">
              <a:solidFill>
                <a:schemeClr val="bg2"/>
              </a:solidFill>
            </a:endParaRPr>
          </a:p>
          <a:p>
            <a:endParaRPr lang="en-GB" dirty="0" smtClean="0">
              <a:solidFill>
                <a:schemeClr val="bg2"/>
              </a:solidFill>
            </a:endParaRPr>
          </a:p>
          <a:p>
            <a:endParaRPr lang="en-GB" dirty="0" smtClean="0">
              <a:solidFill>
                <a:schemeClr val="bg2"/>
              </a:solidFill>
            </a:endParaRPr>
          </a:p>
          <a:p>
            <a:endParaRPr lang="en-GB" dirty="0" smtClean="0">
              <a:solidFill>
                <a:schemeClr val="bg2"/>
              </a:solidFill>
            </a:endParaRPr>
          </a:p>
          <a:p>
            <a:pPr>
              <a:buNone/>
            </a:pPr>
            <a:endParaRPr lang="en-GB" dirty="0" smtClean="0">
              <a:solidFill>
                <a:schemeClr val="bg2"/>
              </a:solidFill>
            </a:endParaRPr>
          </a:p>
          <a:p>
            <a:pPr>
              <a:buNone/>
            </a:pPr>
            <a:endParaRPr lang="en-GB" sz="2400" dirty="0" smtClean="0">
              <a:solidFill>
                <a:schemeClr val="bg2"/>
              </a:solidFill>
              <a:latin typeface="Calibri" pitchFamily="34" charset="0"/>
            </a:endParaRPr>
          </a:p>
          <a:p>
            <a:pPr>
              <a:buNone/>
            </a:pPr>
            <a:endParaRPr lang="en-GB" sz="2400" dirty="0" smtClean="0">
              <a:solidFill>
                <a:schemeClr val="bg2"/>
              </a:solidFill>
              <a:latin typeface="Calibri" pitchFamily="34" charset="0"/>
            </a:endParaRPr>
          </a:p>
          <a:p>
            <a:pPr>
              <a:buNone/>
            </a:pPr>
            <a:r>
              <a:rPr lang="en-GB" sz="2400" dirty="0" smtClean="0">
                <a:solidFill>
                  <a:schemeClr val="bg2"/>
                </a:solidFill>
                <a:latin typeface="Calibri" pitchFamily="34" charset="0"/>
              </a:rPr>
              <a:t>Feedbacks are rarely isolated </a:t>
            </a:r>
          </a:p>
        </p:txBody>
      </p:sp>
    </p:spTree>
    <p:extLst>
      <p:ext uri="{BB962C8B-B14F-4D97-AF65-F5344CB8AC3E}">
        <p14:creationId xmlns:p14="http://schemas.microsoft.com/office/powerpoint/2010/main" val="17921073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sz="4000" b="1" dirty="0" smtClean="0">
                <a:solidFill>
                  <a:schemeClr val="bg2"/>
                </a:solidFill>
                <a:latin typeface="Calibri" pitchFamily="34" charset="0"/>
              </a:rPr>
              <a:t>Water vapour feedback</a:t>
            </a:r>
            <a:endParaRPr lang="en-GB" sz="4000" b="1" dirty="0">
              <a:solidFill>
                <a:schemeClr val="bg2"/>
              </a:solidFill>
              <a:latin typeface="Calibri" pitchFamily="34" charset="0"/>
            </a:endParaRPr>
          </a:p>
        </p:txBody>
      </p:sp>
      <p:sp>
        <p:nvSpPr>
          <p:cNvPr id="3" name="Text Placeholder 2"/>
          <p:cNvSpPr>
            <a:spLocks noGrp="1"/>
          </p:cNvSpPr>
          <p:nvPr>
            <p:ph type="body" sz="quarter" idx="10"/>
          </p:nvPr>
        </p:nvSpPr>
        <p:spPr>
          <a:xfrm>
            <a:off x="179511" y="1484784"/>
            <a:ext cx="5275357" cy="4320728"/>
          </a:xfrm>
          <a:ln>
            <a:noFill/>
          </a:ln>
        </p:spPr>
        <p:txBody>
          <a:bodyPr/>
          <a:lstStyle/>
          <a:p>
            <a:r>
              <a:rPr lang="en-GB" sz="2000" dirty="0" smtClean="0">
                <a:latin typeface="Calibri" pitchFamily="34" charset="0"/>
              </a:rPr>
              <a:t>Water vapour is the dominant greenhouse gas.</a:t>
            </a:r>
          </a:p>
          <a:p>
            <a:r>
              <a:rPr lang="en-GB" sz="2000" dirty="0" smtClean="0">
                <a:latin typeface="Calibri" pitchFamily="34" charset="0"/>
              </a:rPr>
              <a:t>The ability to hold moisture in the atmosphere increases with higher atmospheric temperatures.</a:t>
            </a:r>
          </a:p>
          <a:p>
            <a:r>
              <a:rPr lang="en-GB" sz="2000" dirty="0" smtClean="0">
                <a:latin typeface="Calibri" pitchFamily="34" charset="0"/>
              </a:rPr>
              <a:t>All models predict that concentrations of water vapour will increase as the climate warms.</a:t>
            </a:r>
          </a:p>
          <a:p>
            <a:r>
              <a:rPr lang="en-GB" sz="2000" dirty="0" smtClean="0">
                <a:latin typeface="Calibri" pitchFamily="34" charset="0"/>
              </a:rPr>
              <a:t>The water vapour feedback acting alone would </a:t>
            </a:r>
            <a:r>
              <a:rPr lang="en-GB" sz="2000" b="1" dirty="0" smtClean="0">
                <a:latin typeface="Calibri" pitchFamily="34" charset="0"/>
              </a:rPr>
              <a:t>double </a:t>
            </a:r>
            <a:r>
              <a:rPr lang="en-GB" sz="2000" dirty="0" smtClean="0">
                <a:latin typeface="Calibri" pitchFamily="34" charset="0"/>
              </a:rPr>
              <a:t>the warming beyond that resulting in the absence of feedbacks.</a:t>
            </a:r>
          </a:p>
          <a:p>
            <a:r>
              <a:rPr lang="en-GB" sz="2000" dirty="0" smtClean="0">
                <a:latin typeface="Calibri" pitchFamily="34" charset="0"/>
              </a:rPr>
              <a:t>It also interacts with other feedbacks.</a:t>
            </a:r>
          </a:p>
          <a:p>
            <a:endParaRPr lang="en-GB" sz="2000" dirty="0">
              <a:latin typeface="Calibri"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5328084" y="2564904"/>
            <a:ext cx="3664632" cy="3175542"/>
          </a:xfrm>
          <a:prstGeom prst="rect">
            <a:avLst/>
          </a:prstGeom>
          <a:noFill/>
          <a:ln w="9525">
            <a:noFill/>
            <a:round/>
            <a:headEnd/>
            <a:tailEnd/>
          </a:ln>
        </p:spPr>
      </p:pic>
      <p:pic>
        <p:nvPicPr>
          <p:cNvPr id="66564" name="Picture 4" descr="http://www.arthursclipart.org/nature/nature/water%20vapour%20molecules.gif"/>
          <p:cNvPicPr>
            <a:picLocks noChangeAspect="1" noChangeArrowheads="1"/>
          </p:cNvPicPr>
          <p:nvPr/>
        </p:nvPicPr>
        <p:blipFill>
          <a:blip r:embed="rId4" cstate="print"/>
          <a:srcRect/>
          <a:stretch>
            <a:fillRect/>
          </a:stretch>
        </p:blipFill>
        <p:spPr bwMode="auto">
          <a:xfrm>
            <a:off x="6372200" y="404664"/>
            <a:ext cx="1538858" cy="1601206"/>
          </a:xfrm>
          <a:prstGeom prst="rect">
            <a:avLst/>
          </a:prstGeom>
          <a:noFill/>
        </p:spPr>
      </p:pic>
    </p:spTree>
    <p:extLst>
      <p:ext uri="{BB962C8B-B14F-4D97-AF65-F5344CB8AC3E}">
        <p14:creationId xmlns:p14="http://schemas.microsoft.com/office/powerpoint/2010/main" val="373029133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9024" y="1052736"/>
            <a:ext cx="8497452" cy="2326791"/>
          </a:xfrm>
          <a:prstGeom prst="rect">
            <a:avLst/>
          </a:prstGeom>
        </p:spPr>
        <p:txBody>
          <a:bodyPr wrap="square">
            <a:spAutoFit/>
          </a:bodyPr>
          <a:lstStyle/>
          <a:p>
            <a:pPr algn="l">
              <a:buClrTx/>
              <a:buNone/>
            </a:pPr>
            <a:r>
              <a:rPr lang="en-GB" sz="1800" dirty="0" smtClean="0">
                <a:solidFill>
                  <a:schemeClr val="bg2"/>
                </a:solidFill>
                <a:latin typeface="Calibri" pitchFamily="34" charset="0"/>
              </a:rPr>
              <a:t>Earth absorbs 70% of the incoming solar radiation. To balance this incoming radiation, a </a:t>
            </a:r>
            <a:r>
              <a:rPr lang="en-GB" sz="1800" b="1" dirty="0" smtClean="0">
                <a:solidFill>
                  <a:schemeClr val="bg2"/>
                </a:solidFill>
                <a:latin typeface="Calibri" pitchFamily="34" charset="0"/>
              </a:rPr>
              <a:t>black body </a:t>
            </a:r>
            <a:r>
              <a:rPr lang="en-GB" sz="1800" dirty="0" smtClean="0">
                <a:solidFill>
                  <a:schemeClr val="bg2"/>
                </a:solidFill>
                <a:latin typeface="Calibri" pitchFamily="34" charset="0"/>
              </a:rPr>
              <a:t>would have to radiate at a temperature of </a:t>
            </a:r>
            <a:r>
              <a:rPr lang="en-GB" sz="1800" b="1" dirty="0" smtClean="0">
                <a:solidFill>
                  <a:schemeClr val="bg2"/>
                </a:solidFill>
                <a:latin typeface="Calibri" pitchFamily="34" charset="0"/>
              </a:rPr>
              <a:t>255 K</a:t>
            </a:r>
            <a:r>
              <a:rPr lang="en-GB" sz="1800" dirty="0" smtClean="0">
                <a:solidFill>
                  <a:schemeClr val="bg2"/>
                </a:solidFill>
                <a:latin typeface="Calibri" pitchFamily="34" charset="0"/>
              </a:rPr>
              <a:t>. But the actual mean surface temperature of the Earth is close to </a:t>
            </a:r>
            <a:r>
              <a:rPr lang="en-GB" sz="1800" b="1" dirty="0" smtClean="0">
                <a:solidFill>
                  <a:schemeClr val="bg2"/>
                </a:solidFill>
                <a:latin typeface="Calibri" pitchFamily="34" charset="0"/>
              </a:rPr>
              <a:t>288 K</a:t>
            </a:r>
            <a:r>
              <a:rPr lang="en-GB" sz="1800" dirty="0" smtClean="0">
                <a:solidFill>
                  <a:schemeClr val="bg2"/>
                </a:solidFill>
                <a:latin typeface="Calibri" pitchFamily="34" charset="0"/>
              </a:rPr>
              <a:t>. </a:t>
            </a:r>
          </a:p>
          <a:p>
            <a:pPr algn="l">
              <a:buClrTx/>
              <a:buNone/>
            </a:pPr>
            <a:endParaRPr lang="en-GB" sz="1000" dirty="0" smtClean="0">
              <a:solidFill>
                <a:schemeClr val="bg2"/>
              </a:solidFill>
              <a:latin typeface="Calibri" pitchFamily="34" charset="0"/>
            </a:endParaRPr>
          </a:p>
          <a:p>
            <a:pPr algn="l">
              <a:buClrTx/>
              <a:buNone/>
            </a:pPr>
            <a:r>
              <a:rPr lang="en-GB" sz="1800" dirty="0" smtClean="0">
                <a:solidFill>
                  <a:schemeClr val="bg2"/>
                </a:solidFill>
                <a:latin typeface="Calibri" pitchFamily="34" charset="0"/>
              </a:rPr>
              <a:t>The atmosphere's temperature decreases with height. Therefore, the Earth’s </a:t>
            </a:r>
            <a:r>
              <a:rPr lang="en-GB" sz="1800" b="1" dirty="0" smtClean="0">
                <a:solidFill>
                  <a:schemeClr val="bg2"/>
                </a:solidFill>
                <a:latin typeface="Calibri" pitchFamily="34" charset="0"/>
              </a:rPr>
              <a:t>effective temperature (Te)</a:t>
            </a:r>
            <a:r>
              <a:rPr lang="en-GB" sz="1800" dirty="0" smtClean="0">
                <a:solidFill>
                  <a:schemeClr val="bg2"/>
                </a:solidFill>
                <a:latin typeface="Calibri" pitchFamily="34" charset="0"/>
              </a:rPr>
              <a:t> occurs in the mid-troposphere, about 5 km above the surface on average. </a:t>
            </a:r>
          </a:p>
          <a:p>
            <a:pPr marL="285750" indent="-285750" algn="l">
              <a:buClrTx/>
              <a:buFont typeface="Arial" panose="020B0604020202020204" pitchFamily="34" charset="0"/>
              <a:buChar char="•"/>
            </a:pPr>
            <a:endParaRPr lang="en-GB" sz="1800" dirty="0" smtClean="0">
              <a:solidFill>
                <a:schemeClr val="bg2"/>
              </a:solidFill>
              <a:latin typeface="Calibri" pitchFamily="34" charset="0"/>
            </a:endParaRPr>
          </a:p>
        </p:txBody>
      </p:sp>
      <p:sp>
        <p:nvSpPr>
          <p:cNvPr id="3" name="Title 1"/>
          <p:cNvSpPr txBox="1">
            <a:spLocks/>
          </p:cNvSpPr>
          <p:nvPr/>
        </p:nvSpPr>
        <p:spPr>
          <a:xfrm>
            <a:off x="467544" y="260649"/>
            <a:ext cx="8352928" cy="1152128"/>
          </a:xfrm>
          <a:prstGeom prst="rect">
            <a:avLst/>
          </a:prstGeom>
        </p:spPr>
        <p:txBody>
          <a:bodyPr/>
          <a:lstStyle/>
          <a:p>
            <a:pPr eaLnBrk="1" hangingPunct="1">
              <a:spcBef>
                <a:spcPct val="0"/>
              </a:spcBef>
              <a:buClrTx/>
              <a:buSzTx/>
              <a:buNone/>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Lapse rate feedback</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pic>
        <p:nvPicPr>
          <p:cNvPr id="79874" name="Picture 2" descr="http://t2.gstatic.com/images?q=tbn:ANd9GcSSwkeR8b6_DYRsBME19DyXPoRLMm_tJA0Ov-hWM0plVj-XfccHRds1unBs"/>
          <p:cNvPicPr>
            <a:picLocks noChangeAspect="1" noChangeArrowheads="1"/>
          </p:cNvPicPr>
          <p:nvPr/>
        </p:nvPicPr>
        <p:blipFill>
          <a:blip r:embed="rId3" cstate="print"/>
          <a:srcRect/>
          <a:stretch>
            <a:fillRect/>
          </a:stretch>
        </p:blipFill>
        <p:spPr bwMode="auto">
          <a:xfrm>
            <a:off x="539552" y="3609020"/>
            <a:ext cx="1880565" cy="1872208"/>
          </a:xfrm>
          <a:prstGeom prst="rect">
            <a:avLst/>
          </a:prstGeom>
          <a:noFill/>
        </p:spPr>
      </p:pic>
      <p:pic>
        <p:nvPicPr>
          <p:cNvPr id="79876" name="Picture 4" descr="http://www.opencourse.info/astronomy/introduction/12.sun_interior/sun_white_light_big.jpg"/>
          <p:cNvPicPr>
            <a:picLocks noChangeAspect="1" noChangeArrowheads="1"/>
          </p:cNvPicPr>
          <p:nvPr/>
        </p:nvPicPr>
        <p:blipFill>
          <a:blip r:embed="rId4" cstate="print"/>
          <a:srcRect/>
          <a:stretch>
            <a:fillRect/>
          </a:stretch>
        </p:blipFill>
        <p:spPr bwMode="auto">
          <a:xfrm>
            <a:off x="6660232" y="3573016"/>
            <a:ext cx="1921049" cy="1900355"/>
          </a:xfrm>
          <a:prstGeom prst="rect">
            <a:avLst/>
          </a:prstGeom>
          <a:noFill/>
        </p:spPr>
      </p:pic>
      <p:sp>
        <p:nvSpPr>
          <p:cNvPr id="9" name="Arc 8"/>
          <p:cNvSpPr/>
          <p:nvPr/>
        </p:nvSpPr>
        <p:spPr bwMode="auto">
          <a:xfrm>
            <a:off x="-108520" y="3104964"/>
            <a:ext cx="3420380" cy="2916324"/>
          </a:xfrm>
          <a:prstGeom prst="arc">
            <a:avLst>
              <a:gd name="adj1" fmla="val 18922718"/>
              <a:gd name="adj2" fmla="val 2352069"/>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3" name="Right Arrow 12"/>
          <p:cNvSpPr/>
          <p:nvPr/>
        </p:nvSpPr>
        <p:spPr bwMode="auto">
          <a:xfrm rot="10800000">
            <a:off x="3779912" y="4329100"/>
            <a:ext cx="2700300" cy="360040"/>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6" name="Arc 15"/>
          <p:cNvSpPr/>
          <p:nvPr/>
        </p:nvSpPr>
        <p:spPr bwMode="auto">
          <a:xfrm>
            <a:off x="-684076" y="3104964"/>
            <a:ext cx="3420380" cy="2916324"/>
          </a:xfrm>
          <a:prstGeom prst="arc">
            <a:avLst>
              <a:gd name="adj1" fmla="val 18922718"/>
              <a:gd name="adj2" fmla="val 2352069"/>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20" name="TextBox 19"/>
          <p:cNvSpPr txBox="1"/>
          <p:nvPr/>
        </p:nvSpPr>
        <p:spPr>
          <a:xfrm>
            <a:off x="2015716" y="3032956"/>
            <a:ext cx="1082348" cy="523220"/>
          </a:xfrm>
          <a:prstGeom prst="rect">
            <a:avLst/>
          </a:prstGeom>
          <a:noFill/>
        </p:spPr>
        <p:txBody>
          <a:bodyPr wrap="none" rtlCol="0">
            <a:spAutoFit/>
          </a:bodyPr>
          <a:lstStyle/>
          <a:p>
            <a:pPr>
              <a:buClrTx/>
              <a:buNone/>
            </a:pPr>
            <a:r>
              <a:rPr lang="en-GB" dirty="0" smtClean="0">
                <a:solidFill>
                  <a:schemeClr val="bg2"/>
                </a:solidFill>
                <a:latin typeface="Calibri" pitchFamily="34" charset="0"/>
              </a:rPr>
              <a:t>255 K </a:t>
            </a:r>
            <a:endParaRPr lang="en-GB" dirty="0">
              <a:solidFill>
                <a:schemeClr val="bg2"/>
              </a:solidFill>
              <a:latin typeface="Calibri" pitchFamily="34" charset="0"/>
            </a:endParaRPr>
          </a:p>
        </p:txBody>
      </p:sp>
      <p:sp>
        <p:nvSpPr>
          <p:cNvPr id="21" name="TextBox 20"/>
          <p:cNvSpPr txBox="1"/>
          <p:nvPr/>
        </p:nvSpPr>
        <p:spPr>
          <a:xfrm>
            <a:off x="1043608" y="4725144"/>
            <a:ext cx="1000595" cy="523220"/>
          </a:xfrm>
          <a:prstGeom prst="rect">
            <a:avLst/>
          </a:prstGeom>
          <a:solidFill>
            <a:schemeClr val="tx1"/>
          </a:solidFill>
        </p:spPr>
        <p:txBody>
          <a:bodyPr wrap="none" rtlCol="0">
            <a:spAutoFit/>
          </a:bodyPr>
          <a:lstStyle/>
          <a:p>
            <a:pPr>
              <a:buClrTx/>
              <a:buNone/>
            </a:pPr>
            <a:r>
              <a:rPr lang="en-GB" dirty="0" smtClean="0">
                <a:solidFill>
                  <a:schemeClr val="bg2"/>
                </a:solidFill>
                <a:latin typeface="Calibri" pitchFamily="34" charset="0"/>
              </a:rPr>
              <a:t>288 K</a:t>
            </a:r>
            <a:endParaRPr lang="en-GB" dirty="0">
              <a:solidFill>
                <a:schemeClr val="bg2"/>
              </a:solidFill>
              <a:latin typeface="Calibri" pitchFamily="34" charset="0"/>
            </a:endParaRPr>
          </a:p>
        </p:txBody>
      </p:sp>
      <p:sp>
        <p:nvSpPr>
          <p:cNvPr id="22" name="TextBox 21"/>
          <p:cNvSpPr txBox="1"/>
          <p:nvPr/>
        </p:nvSpPr>
        <p:spPr>
          <a:xfrm>
            <a:off x="2483768" y="5517232"/>
            <a:ext cx="1000595" cy="523220"/>
          </a:xfrm>
          <a:prstGeom prst="rect">
            <a:avLst/>
          </a:prstGeom>
          <a:noFill/>
        </p:spPr>
        <p:txBody>
          <a:bodyPr wrap="none" rtlCol="0">
            <a:spAutoFit/>
          </a:bodyPr>
          <a:lstStyle/>
          <a:p>
            <a:pPr>
              <a:buClrTx/>
              <a:buNone/>
            </a:pPr>
            <a:r>
              <a:rPr lang="en-GB" dirty="0" smtClean="0">
                <a:solidFill>
                  <a:schemeClr val="bg2"/>
                </a:solidFill>
                <a:latin typeface="Calibri" pitchFamily="34" charset="0"/>
              </a:rPr>
              <a:t>254 K</a:t>
            </a:r>
            <a:endParaRPr lang="en-GB" dirty="0">
              <a:solidFill>
                <a:schemeClr val="bg2"/>
              </a:solidFill>
              <a:latin typeface="Calibri" pitchFamily="34" charset="0"/>
            </a:endParaRPr>
          </a:p>
        </p:txBody>
      </p:sp>
      <p:sp>
        <p:nvSpPr>
          <p:cNvPr id="23" name="TextBox 22"/>
          <p:cNvSpPr txBox="1"/>
          <p:nvPr/>
        </p:nvSpPr>
        <p:spPr>
          <a:xfrm>
            <a:off x="1583668" y="5517232"/>
            <a:ext cx="1000595" cy="523220"/>
          </a:xfrm>
          <a:prstGeom prst="rect">
            <a:avLst/>
          </a:prstGeom>
          <a:noFill/>
        </p:spPr>
        <p:txBody>
          <a:bodyPr wrap="none" rtlCol="0">
            <a:spAutoFit/>
          </a:bodyPr>
          <a:lstStyle/>
          <a:p>
            <a:pPr>
              <a:buClrTx/>
              <a:buNone/>
            </a:pPr>
            <a:r>
              <a:rPr lang="en-GB" dirty="0" smtClean="0">
                <a:solidFill>
                  <a:schemeClr val="bg2"/>
                </a:solidFill>
                <a:latin typeface="Calibri" pitchFamily="34" charset="0"/>
              </a:rPr>
              <a:t>256 K</a:t>
            </a:r>
            <a:endParaRPr lang="en-GB" dirty="0">
              <a:solidFill>
                <a:schemeClr val="bg2"/>
              </a:solidFill>
              <a:latin typeface="Calibri" pitchFamily="34" charset="0"/>
            </a:endParaRPr>
          </a:p>
        </p:txBody>
      </p:sp>
      <p:sp>
        <p:nvSpPr>
          <p:cNvPr id="25" name="Up-Down Arrow 24"/>
          <p:cNvSpPr/>
          <p:nvPr/>
        </p:nvSpPr>
        <p:spPr bwMode="auto">
          <a:xfrm rot="5400000">
            <a:off x="2231740" y="3465004"/>
            <a:ext cx="216024" cy="504056"/>
          </a:xfrm>
          <a:prstGeom prst="up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6" name="Up-Down Arrow 25"/>
          <p:cNvSpPr/>
          <p:nvPr/>
        </p:nvSpPr>
        <p:spPr bwMode="auto">
          <a:xfrm rot="5400000">
            <a:off x="2303748" y="5013176"/>
            <a:ext cx="216024" cy="504056"/>
          </a:xfrm>
          <a:prstGeom prst="up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8" name="Right Arrow 27"/>
          <p:cNvSpPr/>
          <p:nvPr/>
        </p:nvSpPr>
        <p:spPr bwMode="auto">
          <a:xfrm rot="1400828">
            <a:off x="3025430" y="5086872"/>
            <a:ext cx="792088" cy="216024"/>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9" name="Right Arrow 28"/>
          <p:cNvSpPr/>
          <p:nvPr/>
        </p:nvSpPr>
        <p:spPr bwMode="auto">
          <a:xfrm rot="19979870">
            <a:off x="2919721" y="3605213"/>
            <a:ext cx="828092" cy="216024"/>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30" name="TextBox 29"/>
          <p:cNvSpPr txBox="1"/>
          <p:nvPr/>
        </p:nvSpPr>
        <p:spPr>
          <a:xfrm>
            <a:off x="3923928" y="5517232"/>
            <a:ext cx="3220882" cy="523220"/>
          </a:xfrm>
          <a:prstGeom prst="rect">
            <a:avLst/>
          </a:prstGeom>
          <a:noFill/>
        </p:spPr>
        <p:txBody>
          <a:bodyPr wrap="none" rtlCol="0">
            <a:spAutoFit/>
          </a:bodyPr>
          <a:lstStyle/>
          <a:p>
            <a:pPr>
              <a:buClrTx/>
              <a:buNone/>
            </a:pPr>
            <a:r>
              <a:rPr lang="en-GB" dirty="0" smtClean="0">
                <a:solidFill>
                  <a:schemeClr val="bg2"/>
                </a:solidFill>
                <a:latin typeface="Calibri" pitchFamily="34" charset="0"/>
              </a:rPr>
              <a:t>Outgoing = Incoming</a:t>
            </a:r>
            <a:endParaRPr lang="en-GB" dirty="0">
              <a:solidFill>
                <a:schemeClr val="bg2"/>
              </a:solidFill>
              <a:latin typeface="Calibri" pitchFamily="34" charset="0"/>
            </a:endParaRPr>
          </a:p>
        </p:txBody>
      </p:sp>
      <p:sp>
        <p:nvSpPr>
          <p:cNvPr id="31" name="Right Arrow 30"/>
          <p:cNvSpPr/>
          <p:nvPr/>
        </p:nvSpPr>
        <p:spPr bwMode="auto">
          <a:xfrm rot="2657615">
            <a:off x="3715811" y="4840788"/>
            <a:ext cx="728464" cy="216024"/>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32" name="Right Arrow 31"/>
          <p:cNvSpPr/>
          <p:nvPr/>
        </p:nvSpPr>
        <p:spPr bwMode="auto">
          <a:xfrm rot="10800000">
            <a:off x="2483768" y="4365104"/>
            <a:ext cx="728464" cy="216024"/>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33" name="Right Arrow 32"/>
          <p:cNvSpPr/>
          <p:nvPr/>
        </p:nvSpPr>
        <p:spPr bwMode="auto">
          <a:xfrm rot="19039686">
            <a:off x="3684682" y="3971315"/>
            <a:ext cx="728464" cy="216024"/>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lgn="ctr">
              <a:spcBef>
                <a:spcPct val="0"/>
              </a:spcBef>
              <a:buClrTx/>
              <a:buSzTx/>
              <a:buFont typeface="Arial" panose="020B0604020202020204" pitchFamily="34" charset="0"/>
              <a:buChar char="•"/>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5" name="Arc 14"/>
          <p:cNvSpPr/>
          <p:nvPr/>
        </p:nvSpPr>
        <p:spPr bwMode="auto">
          <a:xfrm>
            <a:off x="-396044" y="3104964"/>
            <a:ext cx="3420380" cy="2916324"/>
          </a:xfrm>
          <a:prstGeom prst="arc">
            <a:avLst>
              <a:gd name="adj1" fmla="val 18922718"/>
              <a:gd name="adj2" fmla="val 2352069"/>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156808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par>
                                <p:cTn id="57" presetID="10" presetClass="entr" presetSubtype="0" fill="hold" nodeType="withEffect">
                                  <p:stCondLst>
                                    <p:cond delay="0"/>
                                  </p:stCondLst>
                                  <p:childTnLst>
                                    <p:set>
                                      <p:cBhvr>
                                        <p:cTn id="58" dur="1" fill="hold">
                                          <p:stCondLst>
                                            <p:cond delay="0"/>
                                          </p:stCondLst>
                                        </p:cTn>
                                        <p:tgtEl>
                                          <p:spTgt spid="2">
                                            <p:txEl>
                                              <p:pRg st="2" end="2"/>
                                            </p:txEl>
                                          </p:spTgt>
                                        </p:tgtEl>
                                        <p:attrNameLst>
                                          <p:attrName>style.visibility</p:attrName>
                                        </p:attrNameLst>
                                      </p:cBhvr>
                                      <p:to>
                                        <p:strVal val="visible"/>
                                      </p:to>
                                    </p:set>
                                    <p:animEffect transition="in" filter="fade">
                                      <p:cBhvr>
                                        <p:cTn id="5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6" grpId="0" animBg="1"/>
      <p:bldP spid="20" grpId="0"/>
      <p:bldP spid="21" grpId="0" animBg="1"/>
      <p:bldP spid="22" grpId="0"/>
      <p:bldP spid="23" grpId="0"/>
      <p:bldP spid="25" grpId="0" animBg="1"/>
      <p:bldP spid="26" grpId="0" animBg="1"/>
      <p:bldP spid="28" grpId="0" animBg="1"/>
      <p:bldP spid="29" grpId="0" animBg="1"/>
      <p:bldP spid="30" grpId="0"/>
      <p:bldP spid="31" grpId="0" animBg="1"/>
      <p:bldP spid="32" grpId="0" animBg="1"/>
      <p:bldP spid="33"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748" y="1196752"/>
            <a:ext cx="8229600" cy="5661248"/>
          </a:xfrm>
        </p:spPr>
        <p:txBody>
          <a:bodyPr/>
          <a:lstStyle/>
          <a:p>
            <a:pPr marL="0" indent="0">
              <a:buNone/>
            </a:pPr>
            <a:endParaRPr lang="en-US" sz="2500" b="1" dirty="0" smtClean="0"/>
          </a:p>
          <a:p>
            <a:pPr marL="0" indent="0">
              <a:buNone/>
            </a:pPr>
            <a:endParaRPr lang="en-US" sz="2500" b="1" dirty="0" smtClean="0"/>
          </a:p>
        </p:txBody>
      </p:sp>
      <p:sp>
        <p:nvSpPr>
          <p:cNvPr id="7" name="Text Placeholder 2"/>
          <p:cNvSpPr txBox="1">
            <a:spLocks/>
          </p:cNvSpPr>
          <p:nvPr/>
        </p:nvSpPr>
        <p:spPr bwMode="auto">
          <a:xfrm>
            <a:off x="341420" y="620111"/>
            <a:ext cx="8352928" cy="29992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buClrTx/>
              <a:buSzTx/>
              <a:buFontTx/>
              <a:buNone/>
              <a:defRPr kumimoji="0" sz="1400" i="0" kern="1200">
                <a:solidFill>
                  <a:schemeClr val="tx1"/>
                </a:solidFill>
                <a:latin typeface="Times New Roman" pitchFamily="18" charset="0"/>
                <a:ea typeface="+mn-ea"/>
                <a:cs typeface="+mn-cs"/>
              </a:defRPr>
            </a:lvl1pPr>
            <a:lvl2pPr marL="4572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2pPr>
            <a:lvl3pPr marL="9144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3pPr>
            <a:lvl4pPr marL="13716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4pPr>
            <a:lvl5pPr marL="1828800" algn="l" rtl="0" eaLnBrk="0" fontAlgn="base" hangingPunct="0">
              <a:spcBef>
                <a:spcPct val="20000"/>
              </a:spcBef>
              <a:spcAft>
                <a:spcPct val="0"/>
              </a:spcAft>
              <a:buClr>
                <a:schemeClr val="accent1"/>
              </a:buClr>
              <a:buSzPct val="75000"/>
              <a:buFont typeface="Monotype Sorts" pitchFamily="2" charset="2"/>
              <a:buChar char="b"/>
              <a:defRPr kumimoji="1" sz="2800" i="1" kern="1200">
                <a:solidFill>
                  <a:schemeClr val="tx1"/>
                </a:solidFill>
                <a:latin typeface="Impact" pitchFamily="34" charset="0"/>
                <a:ea typeface="+mn-ea"/>
                <a:cs typeface="+mn-cs"/>
              </a:defRPr>
            </a:lvl5pPr>
            <a:lvl6pPr marL="2286000" algn="l" defTabSz="914400" rtl="0" eaLnBrk="1" latinLnBrk="0" hangingPunct="1">
              <a:defRPr kumimoji="1" sz="2800" i="1" kern="1200">
                <a:solidFill>
                  <a:schemeClr val="tx1"/>
                </a:solidFill>
                <a:latin typeface="Impact" pitchFamily="34" charset="0"/>
                <a:ea typeface="+mn-ea"/>
                <a:cs typeface="+mn-cs"/>
              </a:defRPr>
            </a:lvl6pPr>
            <a:lvl7pPr marL="2743200" algn="l" defTabSz="914400" rtl="0" eaLnBrk="1" latinLnBrk="0" hangingPunct="1">
              <a:defRPr kumimoji="1" sz="2800" i="1" kern="1200">
                <a:solidFill>
                  <a:schemeClr val="tx1"/>
                </a:solidFill>
                <a:latin typeface="Impact" pitchFamily="34" charset="0"/>
                <a:ea typeface="+mn-ea"/>
                <a:cs typeface="+mn-cs"/>
              </a:defRPr>
            </a:lvl7pPr>
            <a:lvl8pPr marL="3200400" algn="l" defTabSz="914400" rtl="0" eaLnBrk="1" latinLnBrk="0" hangingPunct="1">
              <a:defRPr kumimoji="1" sz="2800" i="1" kern="1200">
                <a:solidFill>
                  <a:schemeClr val="tx1"/>
                </a:solidFill>
                <a:latin typeface="Impact" pitchFamily="34" charset="0"/>
                <a:ea typeface="+mn-ea"/>
                <a:cs typeface="+mn-cs"/>
              </a:defRPr>
            </a:lvl8pPr>
            <a:lvl9pPr marL="3657600" algn="l" defTabSz="914400" rtl="0" eaLnBrk="1" latinLnBrk="0" hangingPunct="1">
              <a:defRPr kumimoji="1" sz="2800" i="1" kern="1200">
                <a:solidFill>
                  <a:schemeClr val="tx1"/>
                </a:solidFill>
                <a:latin typeface="Impact" pitchFamily="34" charset="0"/>
                <a:ea typeface="+mn-ea"/>
                <a:cs typeface="+mn-cs"/>
              </a:defRPr>
            </a:lvl9pPr>
          </a:lstStyle>
          <a:p>
            <a:r>
              <a:rPr lang="en-US" sz="3200" b="1" dirty="0" smtClean="0">
                <a:solidFill>
                  <a:schemeClr val="bg2"/>
                </a:solidFill>
                <a:latin typeface="Calibri" panose="020F0502020204030204" pitchFamily="34" charset="0"/>
              </a:rPr>
              <a:t>Revised Assignment Deadlines</a:t>
            </a:r>
          </a:p>
          <a:p>
            <a:endParaRPr lang="en-US" sz="3200" b="1" dirty="0">
              <a:solidFill>
                <a:schemeClr val="bg2"/>
              </a:solidFill>
              <a:latin typeface="Calibri" panose="020F0502020204030204" pitchFamily="34" charset="0"/>
            </a:endParaRPr>
          </a:p>
          <a:p>
            <a:r>
              <a:rPr lang="en-US" sz="2400" b="1" dirty="0" smtClean="0">
                <a:solidFill>
                  <a:schemeClr val="bg2"/>
                </a:solidFill>
                <a:latin typeface="Calibri" panose="020F0502020204030204" pitchFamily="34" charset="0"/>
              </a:rPr>
              <a:t>Assignment 1: practical write-up</a:t>
            </a:r>
          </a:p>
          <a:p>
            <a:endParaRPr lang="en-US" sz="1000" b="1" dirty="0">
              <a:solidFill>
                <a:schemeClr val="bg2"/>
              </a:solidFill>
              <a:latin typeface="Calibri" panose="020F0502020204030204" pitchFamily="34" charset="0"/>
            </a:endParaRPr>
          </a:p>
          <a:p>
            <a:r>
              <a:rPr lang="en-US" sz="2200" dirty="0" smtClean="0">
                <a:solidFill>
                  <a:schemeClr val="bg2"/>
                </a:solidFill>
                <a:latin typeface="Calibri" panose="020F0502020204030204" pitchFamily="34" charset="0"/>
              </a:rPr>
              <a:t>	Date </a:t>
            </a:r>
            <a:r>
              <a:rPr lang="en-US" sz="2200" dirty="0">
                <a:solidFill>
                  <a:schemeClr val="bg2"/>
                </a:solidFill>
                <a:latin typeface="Calibri" panose="020F0502020204030204" pitchFamily="34" charset="0"/>
              </a:rPr>
              <a:t>issued		</a:t>
            </a:r>
            <a:r>
              <a:rPr lang="en-US" sz="2200" dirty="0" smtClean="0">
                <a:solidFill>
                  <a:schemeClr val="bg2"/>
                </a:solidFill>
                <a:latin typeface="Calibri" panose="020F0502020204030204" pitchFamily="34" charset="0"/>
              </a:rPr>
              <a:t>Tuesday, November 11</a:t>
            </a:r>
            <a:r>
              <a:rPr lang="en-US" sz="2200" baseline="30000" dirty="0" smtClean="0">
                <a:solidFill>
                  <a:schemeClr val="bg2"/>
                </a:solidFill>
                <a:latin typeface="Calibri" panose="020F0502020204030204" pitchFamily="34" charset="0"/>
              </a:rPr>
              <a:t>th</a:t>
            </a:r>
            <a:r>
              <a:rPr lang="en-US" sz="2200" dirty="0" smtClean="0">
                <a:solidFill>
                  <a:schemeClr val="bg2"/>
                </a:solidFill>
                <a:latin typeface="Calibri" panose="020F0502020204030204" pitchFamily="34" charset="0"/>
              </a:rPr>
              <a:t> </a:t>
            </a:r>
            <a:r>
              <a:rPr lang="en-US" sz="2200" dirty="0">
                <a:solidFill>
                  <a:schemeClr val="bg2"/>
                </a:solidFill>
                <a:latin typeface="Calibri" panose="020F0502020204030204" pitchFamily="34" charset="0"/>
              </a:rPr>
              <a:t>2014</a:t>
            </a:r>
          </a:p>
          <a:p>
            <a:r>
              <a:rPr lang="en-US" sz="2200" b="1" i="1" dirty="0" smtClean="0">
                <a:solidFill>
                  <a:schemeClr val="bg2"/>
                </a:solidFill>
                <a:latin typeface="Calibri" panose="020F0502020204030204" pitchFamily="34" charset="0"/>
              </a:rPr>
              <a:t>	Submission </a:t>
            </a:r>
            <a:r>
              <a:rPr lang="en-US" sz="2200" b="1" i="1" dirty="0">
                <a:solidFill>
                  <a:schemeClr val="bg2"/>
                </a:solidFill>
                <a:latin typeface="Calibri" panose="020F0502020204030204" pitchFamily="34" charset="0"/>
              </a:rPr>
              <a:t>date   	</a:t>
            </a:r>
            <a:r>
              <a:rPr lang="en-US" sz="2200" b="1" i="1" dirty="0" smtClean="0">
                <a:solidFill>
                  <a:schemeClr val="bg2"/>
                </a:solidFill>
                <a:latin typeface="Calibri" panose="020F0502020204030204" pitchFamily="34" charset="0"/>
              </a:rPr>
              <a:t>Friday, November 28</a:t>
            </a:r>
            <a:r>
              <a:rPr lang="en-US" sz="2200" b="1" i="1" baseline="30000" dirty="0" smtClean="0">
                <a:solidFill>
                  <a:schemeClr val="bg2"/>
                </a:solidFill>
                <a:latin typeface="Calibri" panose="020F0502020204030204" pitchFamily="34" charset="0"/>
              </a:rPr>
              <a:t>th</a:t>
            </a:r>
            <a:r>
              <a:rPr lang="en-US" sz="2200" b="1" i="1" dirty="0" smtClean="0">
                <a:solidFill>
                  <a:schemeClr val="bg2"/>
                </a:solidFill>
                <a:latin typeface="Calibri" panose="020F0502020204030204" pitchFamily="34" charset="0"/>
              </a:rPr>
              <a:t> 2014 </a:t>
            </a:r>
            <a:r>
              <a:rPr lang="en-US" sz="2200" b="1" i="1" dirty="0">
                <a:solidFill>
                  <a:schemeClr val="bg2"/>
                </a:solidFill>
                <a:latin typeface="Calibri" panose="020F0502020204030204" pitchFamily="34" charset="0"/>
              </a:rPr>
              <a:t>(5pm)</a:t>
            </a:r>
          </a:p>
          <a:p>
            <a:r>
              <a:rPr lang="en-US" sz="2200" dirty="0" smtClean="0">
                <a:solidFill>
                  <a:schemeClr val="bg2"/>
                </a:solidFill>
                <a:latin typeface="Calibri" panose="020F0502020204030204" pitchFamily="34" charset="0"/>
              </a:rPr>
              <a:t>	Marking </a:t>
            </a:r>
            <a:r>
              <a:rPr lang="en-US" sz="2200" dirty="0">
                <a:solidFill>
                  <a:schemeClr val="bg2"/>
                </a:solidFill>
                <a:latin typeface="Calibri" panose="020F0502020204030204" pitchFamily="34" charset="0"/>
              </a:rPr>
              <a:t>deadline	</a:t>
            </a:r>
            <a:r>
              <a:rPr lang="en-US" sz="2200" dirty="0" smtClean="0">
                <a:solidFill>
                  <a:schemeClr val="bg2"/>
                </a:solidFill>
                <a:latin typeface="Calibri" panose="020F0502020204030204" pitchFamily="34" charset="0"/>
              </a:rPr>
              <a:t>Friday, December 19</a:t>
            </a:r>
            <a:r>
              <a:rPr lang="en-US" sz="2200" baseline="30000" dirty="0" smtClean="0">
                <a:solidFill>
                  <a:schemeClr val="bg2"/>
                </a:solidFill>
                <a:latin typeface="Calibri" panose="020F0502020204030204" pitchFamily="34" charset="0"/>
              </a:rPr>
              <a:t>th</a:t>
            </a:r>
            <a:r>
              <a:rPr lang="en-US" sz="2200" dirty="0" smtClean="0">
                <a:solidFill>
                  <a:schemeClr val="bg2"/>
                </a:solidFill>
                <a:latin typeface="Calibri" panose="020F0502020204030204" pitchFamily="34" charset="0"/>
              </a:rPr>
              <a:t> 2014</a:t>
            </a:r>
            <a:endParaRPr lang="en-US" sz="2200" dirty="0">
              <a:solidFill>
                <a:schemeClr val="bg2"/>
              </a:solidFill>
              <a:latin typeface="Calibri" panose="020F0502020204030204" pitchFamily="34" charset="0"/>
            </a:endParaRPr>
          </a:p>
          <a:p>
            <a:endParaRPr lang="en-US" sz="2400" b="1" dirty="0">
              <a:solidFill>
                <a:schemeClr val="bg2"/>
              </a:solidFill>
              <a:latin typeface="Calibri" panose="020F0502020204030204" pitchFamily="34" charset="0"/>
            </a:endParaRPr>
          </a:p>
          <a:p>
            <a:r>
              <a:rPr lang="en-US" sz="2400" b="1" dirty="0" smtClean="0">
                <a:solidFill>
                  <a:schemeClr val="bg2"/>
                </a:solidFill>
                <a:latin typeface="Calibri" panose="020F0502020204030204" pitchFamily="34" charset="0"/>
              </a:rPr>
              <a:t>Assignment 2: impacts essay (as in handbook)</a:t>
            </a:r>
          </a:p>
          <a:p>
            <a:endParaRPr lang="en-US" sz="1000" dirty="0">
              <a:solidFill>
                <a:schemeClr val="bg2"/>
              </a:solidFill>
              <a:latin typeface="Calibri" panose="020F0502020204030204" pitchFamily="34" charset="0"/>
            </a:endParaRPr>
          </a:p>
          <a:p>
            <a:r>
              <a:rPr lang="en-US" sz="2200" dirty="0" smtClean="0">
                <a:solidFill>
                  <a:schemeClr val="bg2"/>
                </a:solidFill>
                <a:latin typeface="Calibri" panose="020F0502020204030204" pitchFamily="34" charset="0"/>
              </a:rPr>
              <a:t>	Date issued		Tuesday, November 25</a:t>
            </a:r>
            <a:r>
              <a:rPr lang="en-US" sz="2200" baseline="30000" dirty="0" smtClean="0">
                <a:solidFill>
                  <a:schemeClr val="bg2"/>
                </a:solidFill>
                <a:latin typeface="Calibri" panose="020F0502020204030204" pitchFamily="34" charset="0"/>
              </a:rPr>
              <a:t>th</a:t>
            </a:r>
            <a:r>
              <a:rPr lang="en-US" sz="2200" dirty="0" smtClean="0">
                <a:solidFill>
                  <a:schemeClr val="bg2"/>
                </a:solidFill>
                <a:latin typeface="Calibri" panose="020F0502020204030204" pitchFamily="34" charset="0"/>
              </a:rPr>
              <a:t> 2014</a:t>
            </a:r>
          </a:p>
          <a:p>
            <a:r>
              <a:rPr lang="en-US" sz="2200" b="1" i="1" dirty="0" smtClean="0">
                <a:solidFill>
                  <a:schemeClr val="bg2"/>
                </a:solidFill>
                <a:latin typeface="Calibri" panose="020F0502020204030204" pitchFamily="34" charset="0"/>
              </a:rPr>
              <a:t>	Submission date   	Thursday, January 22</a:t>
            </a:r>
            <a:r>
              <a:rPr lang="en-US" sz="2200" b="1" i="1" baseline="30000" dirty="0" smtClean="0">
                <a:solidFill>
                  <a:schemeClr val="bg2"/>
                </a:solidFill>
                <a:latin typeface="Calibri" panose="020F0502020204030204" pitchFamily="34" charset="0"/>
              </a:rPr>
              <a:t>nd</a:t>
            </a:r>
            <a:r>
              <a:rPr lang="en-US" sz="2200" b="1" i="1" dirty="0" smtClean="0">
                <a:solidFill>
                  <a:schemeClr val="bg2"/>
                </a:solidFill>
                <a:latin typeface="Calibri" panose="020F0502020204030204" pitchFamily="34" charset="0"/>
              </a:rPr>
              <a:t> 2015 (5pm)</a:t>
            </a:r>
          </a:p>
          <a:p>
            <a:r>
              <a:rPr lang="en-US" sz="2200" dirty="0" smtClean="0">
                <a:solidFill>
                  <a:schemeClr val="bg2"/>
                </a:solidFill>
                <a:latin typeface="Calibri" panose="020F0502020204030204" pitchFamily="34" charset="0"/>
              </a:rPr>
              <a:t>	Marking deadline	Thursday, February 12</a:t>
            </a:r>
            <a:r>
              <a:rPr lang="en-US" sz="2200" baseline="30000" dirty="0" smtClean="0">
                <a:solidFill>
                  <a:schemeClr val="bg2"/>
                </a:solidFill>
                <a:latin typeface="Calibri" panose="020F0502020204030204" pitchFamily="34" charset="0"/>
              </a:rPr>
              <a:t>th</a:t>
            </a:r>
            <a:r>
              <a:rPr lang="en-US" sz="2200" dirty="0" smtClean="0">
                <a:solidFill>
                  <a:schemeClr val="bg2"/>
                </a:solidFill>
                <a:latin typeface="Calibri" panose="020F0502020204030204" pitchFamily="34" charset="0"/>
              </a:rPr>
              <a:t> 2015</a:t>
            </a:r>
            <a:endParaRPr lang="en-US" sz="2200" dirty="0">
              <a:solidFill>
                <a:schemeClr val="bg2"/>
              </a:solidFill>
              <a:latin typeface="Calibri" panose="020F0502020204030204" pitchFamily="34" charset="0"/>
            </a:endParaRPr>
          </a:p>
        </p:txBody>
      </p:sp>
    </p:spTree>
    <p:extLst>
      <p:ext uri="{BB962C8B-B14F-4D97-AF65-F5344CB8AC3E}">
        <p14:creationId xmlns:p14="http://schemas.microsoft.com/office/powerpoint/2010/main" val="80957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9024" y="1052736"/>
            <a:ext cx="8497452" cy="2326791"/>
          </a:xfrm>
          <a:prstGeom prst="rect">
            <a:avLst/>
          </a:prstGeom>
        </p:spPr>
        <p:txBody>
          <a:bodyPr wrap="square">
            <a:spAutoFit/>
          </a:bodyPr>
          <a:lstStyle/>
          <a:p>
            <a:pPr algn="l">
              <a:buNone/>
            </a:pPr>
            <a:r>
              <a:rPr lang="en-GB" sz="1800" dirty="0" smtClean="0">
                <a:solidFill>
                  <a:schemeClr val="bg2"/>
                </a:solidFill>
                <a:latin typeface="Calibri" pitchFamily="34" charset="0"/>
              </a:rPr>
              <a:t>As GHG concentrations increase, less infrared radiation is being lost to space. But the incoming solar radiation is not changing. The </a:t>
            </a:r>
            <a:r>
              <a:rPr lang="en-GB" sz="1800" i="1" dirty="0" smtClean="0">
                <a:solidFill>
                  <a:schemeClr val="bg2"/>
                </a:solidFill>
                <a:latin typeface="Calibri" pitchFamily="34" charset="0"/>
              </a:rPr>
              <a:t>effective temperature </a:t>
            </a:r>
            <a:r>
              <a:rPr lang="en-GB" sz="1800" dirty="0" smtClean="0">
                <a:solidFill>
                  <a:schemeClr val="bg2"/>
                </a:solidFill>
                <a:latin typeface="Calibri" pitchFamily="34" charset="0"/>
              </a:rPr>
              <a:t>of the Earth (255K) therefore doesn’t need to change.  </a:t>
            </a:r>
          </a:p>
          <a:p>
            <a:pPr algn="l">
              <a:buNone/>
            </a:pPr>
            <a:endParaRPr lang="en-GB" sz="1000" dirty="0" smtClean="0">
              <a:solidFill>
                <a:schemeClr val="bg2"/>
              </a:solidFill>
              <a:latin typeface="Calibri" pitchFamily="34" charset="0"/>
            </a:endParaRPr>
          </a:p>
          <a:p>
            <a:pPr algn="l">
              <a:buNone/>
            </a:pPr>
            <a:r>
              <a:rPr lang="en-GB" sz="1800" dirty="0" smtClean="0">
                <a:solidFill>
                  <a:schemeClr val="bg2"/>
                </a:solidFill>
                <a:latin typeface="Calibri" pitchFamily="34" charset="0"/>
              </a:rPr>
              <a:t>Earth must maintain radiative balance; outgoing = incoming. Radiation is a function of temperature. To re-establish radiative balance, Earth’s </a:t>
            </a:r>
            <a:r>
              <a:rPr lang="en-GB" sz="1800" b="1" dirty="0" smtClean="0">
                <a:solidFill>
                  <a:schemeClr val="bg2"/>
                </a:solidFill>
                <a:latin typeface="Calibri" pitchFamily="34" charset="0"/>
              </a:rPr>
              <a:t>average</a:t>
            </a:r>
            <a:r>
              <a:rPr lang="en-GB" sz="1800" dirty="0" smtClean="0">
                <a:solidFill>
                  <a:schemeClr val="bg2"/>
                </a:solidFill>
                <a:latin typeface="Calibri" pitchFamily="34" charset="0"/>
              </a:rPr>
              <a:t> temperature must increase. However, the increase does have to be the same everywhere. </a:t>
            </a:r>
          </a:p>
          <a:p>
            <a:pPr algn="l">
              <a:buNone/>
            </a:pPr>
            <a:endParaRPr lang="en-GB" sz="1800" dirty="0" smtClean="0">
              <a:solidFill>
                <a:schemeClr val="bg2"/>
              </a:solidFill>
              <a:latin typeface="Calibri" pitchFamily="34" charset="0"/>
            </a:endParaRPr>
          </a:p>
        </p:txBody>
      </p:sp>
      <p:sp>
        <p:nvSpPr>
          <p:cNvPr id="4" name="Title 1"/>
          <p:cNvSpPr txBox="1">
            <a:spLocks/>
          </p:cNvSpPr>
          <p:nvPr/>
        </p:nvSpPr>
        <p:spPr>
          <a:xfrm>
            <a:off x="467544" y="260649"/>
            <a:ext cx="8352928" cy="1152128"/>
          </a:xfrm>
          <a:prstGeom prst="rect">
            <a:avLst/>
          </a:prstGeom>
        </p:spPr>
        <p:txBody>
          <a:bodyPr/>
          <a:lstStyle/>
          <a:p>
            <a:pPr eaLnBrk="1" hangingPunct="1">
              <a:spcBef>
                <a:spcPct val="0"/>
              </a:spcBef>
              <a:buClrTx/>
              <a:buSzTx/>
              <a:buNone/>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Lapse rate feedback</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pic>
        <p:nvPicPr>
          <p:cNvPr id="5" name="Picture 2" descr="http://t2.gstatic.com/images?q=tbn:ANd9GcSSwkeR8b6_DYRsBME19DyXPoRLMm_tJA0Ov-hWM0plVj-XfccHRds1unBs"/>
          <p:cNvPicPr>
            <a:picLocks noChangeAspect="1" noChangeArrowheads="1"/>
          </p:cNvPicPr>
          <p:nvPr/>
        </p:nvPicPr>
        <p:blipFill>
          <a:blip r:embed="rId3" cstate="print"/>
          <a:srcRect/>
          <a:stretch>
            <a:fillRect/>
          </a:stretch>
        </p:blipFill>
        <p:spPr bwMode="auto">
          <a:xfrm>
            <a:off x="539552" y="3609020"/>
            <a:ext cx="1880565" cy="1872208"/>
          </a:xfrm>
          <a:prstGeom prst="rect">
            <a:avLst/>
          </a:prstGeom>
          <a:noFill/>
        </p:spPr>
      </p:pic>
      <p:pic>
        <p:nvPicPr>
          <p:cNvPr id="6" name="Picture 4" descr="http://www.opencourse.info/astronomy/introduction/12.sun_interior/sun_white_light_big.jpg"/>
          <p:cNvPicPr>
            <a:picLocks noChangeAspect="1" noChangeArrowheads="1"/>
          </p:cNvPicPr>
          <p:nvPr/>
        </p:nvPicPr>
        <p:blipFill>
          <a:blip r:embed="rId4" cstate="print"/>
          <a:srcRect/>
          <a:stretch>
            <a:fillRect/>
          </a:stretch>
        </p:blipFill>
        <p:spPr bwMode="auto">
          <a:xfrm>
            <a:off x="6660232" y="3573016"/>
            <a:ext cx="1921049" cy="1900355"/>
          </a:xfrm>
          <a:prstGeom prst="rect">
            <a:avLst/>
          </a:prstGeom>
          <a:noFill/>
        </p:spPr>
      </p:pic>
      <p:sp>
        <p:nvSpPr>
          <p:cNvPr id="7" name="Right Arrow 6"/>
          <p:cNvSpPr/>
          <p:nvPr/>
        </p:nvSpPr>
        <p:spPr bwMode="auto">
          <a:xfrm rot="10800000">
            <a:off x="3779912" y="4329100"/>
            <a:ext cx="2700300" cy="360040"/>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8" name="TextBox 7"/>
          <p:cNvSpPr txBox="1"/>
          <p:nvPr/>
        </p:nvSpPr>
        <p:spPr>
          <a:xfrm>
            <a:off x="2015716" y="3032956"/>
            <a:ext cx="1082348" cy="523220"/>
          </a:xfrm>
          <a:prstGeom prst="rect">
            <a:avLst/>
          </a:prstGeom>
          <a:noFill/>
        </p:spPr>
        <p:txBody>
          <a:bodyPr wrap="none" rtlCol="0">
            <a:spAutoFit/>
          </a:bodyPr>
          <a:lstStyle/>
          <a:p>
            <a:pPr>
              <a:buNone/>
            </a:pPr>
            <a:r>
              <a:rPr lang="en-GB" dirty="0" smtClean="0">
                <a:solidFill>
                  <a:schemeClr val="bg2"/>
                </a:solidFill>
                <a:latin typeface="Calibri" pitchFamily="34" charset="0"/>
              </a:rPr>
              <a:t>255 K </a:t>
            </a:r>
            <a:endParaRPr lang="en-GB" dirty="0">
              <a:solidFill>
                <a:schemeClr val="bg2"/>
              </a:solidFill>
              <a:latin typeface="Calibri" pitchFamily="34" charset="0"/>
            </a:endParaRPr>
          </a:p>
        </p:txBody>
      </p:sp>
      <p:sp>
        <p:nvSpPr>
          <p:cNvPr id="9" name="TextBox 8"/>
          <p:cNvSpPr txBox="1"/>
          <p:nvPr/>
        </p:nvSpPr>
        <p:spPr>
          <a:xfrm>
            <a:off x="1043608" y="4725144"/>
            <a:ext cx="1000595" cy="523220"/>
          </a:xfrm>
          <a:prstGeom prst="rect">
            <a:avLst/>
          </a:prstGeom>
          <a:solidFill>
            <a:schemeClr val="tx1"/>
          </a:solidFill>
        </p:spPr>
        <p:txBody>
          <a:bodyPr wrap="none" rtlCol="0">
            <a:spAutoFit/>
          </a:bodyPr>
          <a:lstStyle/>
          <a:p>
            <a:pPr>
              <a:buNone/>
            </a:pPr>
            <a:r>
              <a:rPr lang="en-GB" dirty="0" smtClean="0">
                <a:solidFill>
                  <a:schemeClr val="bg2"/>
                </a:solidFill>
                <a:latin typeface="Calibri" pitchFamily="34" charset="0"/>
              </a:rPr>
              <a:t>288 K</a:t>
            </a:r>
            <a:endParaRPr lang="en-GB" dirty="0">
              <a:solidFill>
                <a:schemeClr val="bg2"/>
              </a:solidFill>
              <a:latin typeface="Calibri" pitchFamily="34" charset="0"/>
            </a:endParaRPr>
          </a:p>
        </p:txBody>
      </p:sp>
      <p:sp>
        <p:nvSpPr>
          <p:cNvPr id="10" name="TextBox 9"/>
          <p:cNvSpPr txBox="1"/>
          <p:nvPr/>
        </p:nvSpPr>
        <p:spPr>
          <a:xfrm>
            <a:off x="2483768" y="5517232"/>
            <a:ext cx="1000595" cy="523220"/>
          </a:xfrm>
          <a:prstGeom prst="rect">
            <a:avLst/>
          </a:prstGeom>
          <a:noFill/>
        </p:spPr>
        <p:txBody>
          <a:bodyPr wrap="none" rtlCol="0">
            <a:spAutoFit/>
          </a:bodyPr>
          <a:lstStyle/>
          <a:p>
            <a:pPr>
              <a:buNone/>
            </a:pPr>
            <a:r>
              <a:rPr lang="en-GB" dirty="0" smtClean="0">
                <a:solidFill>
                  <a:schemeClr val="bg2"/>
                </a:solidFill>
                <a:latin typeface="Calibri" pitchFamily="34" charset="0"/>
              </a:rPr>
              <a:t>254 K</a:t>
            </a:r>
            <a:endParaRPr lang="en-GB" dirty="0">
              <a:solidFill>
                <a:schemeClr val="bg2"/>
              </a:solidFill>
              <a:latin typeface="Calibri" pitchFamily="34" charset="0"/>
            </a:endParaRPr>
          </a:p>
        </p:txBody>
      </p:sp>
      <p:sp>
        <p:nvSpPr>
          <p:cNvPr id="11" name="TextBox 10"/>
          <p:cNvSpPr txBox="1"/>
          <p:nvPr/>
        </p:nvSpPr>
        <p:spPr>
          <a:xfrm>
            <a:off x="1583668" y="5517232"/>
            <a:ext cx="1000595" cy="523220"/>
          </a:xfrm>
          <a:prstGeom prst="rect">
            <a:avLst/>
          </a:prstGeom>
          <a:noFill/>
        </p:spPr>
        <p:txBody>
          <a:bodyPr wrap="none" rtlCol="0">
            <a:spAutoFit/>
          </a:bodyPr>
          <a:lstStyle/>
          <a:p>
            <a:pPr>
              <a:buNone/>
            </a:pPr>
            <a:r>
              <a:rPr lang="en-GB" dirty="0" smtClean="0">
                <a:solidFill>
                  <a:schemeClr val="bg2"/>
                </a:solidFill>
                <a:latin typeface="Calibri" pitchFamily="34" charset="0"/>
              </a:rPr>
              <a:t>256 K</a:t>
            </a:r>
            <a:endParaRPr lang="en-GB" dirty="0">
              <a:solidFill>
                <a:schemeClr val="bg2"/>
              </a:solidFill>
              <a:latin typeface="Calibri" pitchFamily="34" charset="0"/>
            </a:endParaRPr>
          </a:p>
        </p:txBody>
      </p:sp>
      <p:sp>
        <p:nvSpPr>
          <p:cNvPr id="12" name="Up-Down Arrow 11"/>
          <p:cNvSpPr/>
          <p:nvPr/>
        </p:nvSpPr>
        <p:spPr bwMode="auto">
          <a:xfrm rot="5400000">
            <a:off x="2231740" y="3465004"/>
            <a:ext cx="216024" cy="504056"/>
          </a:xfrm>
          <a:prstGeom prst="up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3" name="Up-Down Arrow 12"/>
          <p:cNvSpPr/>
          <p:nvPr/>
        </p:nvSpPr>
        <p:spPr bwMode="auto">
          <a:xfrm rot="5400000">
            <a:off x="2303748" y="5013176"/>
            <a:ext cx="216024" cy="504056"/>
          </a:xfrm>
          <a:prstGeom prst="up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6" name="TextBox 15"/>
          <p:cNvSpPr txBox="1"/>
          <p:nvPr/>
        </p:nvSpPr>
        <p:spPr>
          <a:xfrm>
            <a:off x="3923928" y="5517232"/>
            <a:ext cx="3220882" cy="523220"/>
          </a:xfrm>
          <a:prstGeom prst="rect">
            <a:avLst/>
          </a:prstGeom>
          <a:noFill/>
        </p:spPr>
        <p:txBody>
          <a:bodyPr wrap="none" rtlCol="0">
            <a:spAutoFit/>
          </a:bodyPr>
          <a:lstStyle/>
          <a:p>
            <a:pPr>
              <a:buNone/>
            </a:pPr>
            <a:r>
              <a:rPr lang="en-GB" dirty="0" smtClean="0">
                <a:solidFill>
                  <a:schemeClr val="bg2"/>
                </a:solidFill>
                <a:latin typeface="Calibri" pitchFamily="34" charset="0"/>
              </a:rPr>
              <a:t>Outgoing = Incoming</a:t>
            </a:r>
            <a:endParaRPr lang="en-GB" dirty="0">
              <a:solidFill>
                <a:schemeClr val="bg2"/>
              </a:solidFill>
              <a:latin typeface="Calibri" pitchFamily="34" charset="0"/>
            </a:endParaRPr>
          </a:p>
        </p:txBody>
      </p:sp>
      <p:sp>
        <p:nvSpPr>
          <p:cNvPr id="17" name="Right Arrow 16"/>
          <p:cNvSpPr/>
          <p:nvPr/>
        </p:nvSpPr>
        <p:spPr bwMode="auto">
          <a:xfrm rot="2657615">
            <a:off x="3715811" y="4840788"/>
            <a:ext cx="728464" cy="216024"/>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8" name="Right Arrow 17"/>
          <p:cNvSpPr/>
          <p:nvPr/>
        </p:nvSpPr>
        <p:spPr bwMode="auto">
          <a:xfrm rot="10800000">
            <a:off x="2483768" y="4365104"/>
            <a:ext cx="728464" cy="216024"/>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9" name="Right Arrow 18"/>
          <p:cNvSpPr/>
          <p:nvPr/>
        </p:nvSpPr>
        <p:spPr bwMode="auto">
          <a:xfrm rot="19039686">
            <a:off x="3684682" y="3971315"/>
            <a:ext cx="728464" cy="216024"/>
          </a:xfrm>
          <a:prstGeom prst="rightArrow">
            <a:avLst/>
          </a:prstGeom>
          <a:solidFill>
            <a:srgbClr val="FFFF0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0" name="Arc 19"/>
          <p:cNvSpPr/>
          <p:nvPr/>
        </p:nvSpPr>
        <p:spPr bwMode="auto">
          <a:xfrm>
            <a:off x="-108520" y="3104964"/>
            <a:ext cx="3420380" cy="2916324"/>
          </a:xfrm>
          <a:prstGeom prst="arc">
            <a:avLst>
              <a:gd name="adj1" fmla="val 18922718"/>
              <a:gd name="adj2" fmla="val 2352069"/>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1" name="Arc 20"/>
          <p:cNvSpPr/>
          <p:nvPr/>
        </p:nvSpPr>
        <p:spPr bwMode="auto">
          <a:xfrm>
            <a:off x="-396044" y="3104964"/>
            <a:ext cx="3420380" cy="2916324"/>
          </a:xfrm>
          <a:prstGeom prst="arc">
            <a:avLst>
              <a:gd name="adj1" fmla="val 18922718"/>
              <a:gd name="adj2" fmla="val 2352069"/>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22" name="Arc 21"/>
          <p:cNvSpPr/>
          <p:nvPr/>
        </p:nvSpPr>
        <p:spPr bwMode="auto">
          <a:xfrm>
            <a:off x="-684076" y="3104964"/>
            <a:ext cx="3420380" cy="2916324"/>
          </a:xfrm>
          <a:prstGeom prst="arc">
            <a:avLst>
              <a:gd name="adj1" fmla="val 18922718"/>
              <a:gd name="adj2" fmla="val 2352069"/>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25" name="Up-Down Arrow 24"/>
          <p:cNvSpPr/>
          <p:nvPr/>
        </p:nvSpPr>
        <p:spPr bwMode="auto">
          <a:xfrm rot="5400000">
            <a:off x="2051720" y="3320988"/>
            <a:ext cx="324036" cy="756084"/>
          </a:xfrm>
          <a:prstGeom prst="up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6" name="Up-Down Arrow 25"/>
          <p:cNvSpPr/>
          <p:nvPr/>
        </p:nvSpPr>
        <p:spPr bwMode="auto">
          <a:xfrm rot="5400000">
            <a:off x="2123728" y="4869160"/>
            <a:ext cx="324036" cy="756084"/>
          </a:xfrm>
          <a:prstGeom prst="up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7" name="Right Arrow 26"/>
          <p:cNvSpPr/>
          <p:nvPr/>
        </p:nvSpPr>
        <p:spPr bwMode="auto">
          <a:xfrm rot="1400828">
            <a:off x="3025430" y="5086872"/>
            <a:ext cx="792088" cy="216024"/>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8" name="Right Arrow 27"/>
          <p:cNvSpPr/>
          <p:nvPr/>
        </p:nvSpPr>
        <p:spPr bwMode="auto">
          <a:xfrm rot="19979870">
            <a:off x="2919721" y="3605213"/>
            <a:ext cx="828092" cy="216024"/>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29" name="TextBox 28"/>
          <p:cNvSpPr txBox="1"/>
          <p:nvPr/>
        </p:nvSpPr>
        <p:spPr>
          <a:xfrm>
            <a:off x="472479" y="4725144"/>
            <a:ext cx="1242648" cy="523220"/>
          </a:xfrm>
          <a:prstGeom prst="rect">
            <a:avLst/>
          </a:prstGeom>
          <a:solidFill>
            <a:schemeClr val="tx1"/>
          </a:solidFill>
        </p:spPr>
        <p:txBody>
          <a:bodyPr wrap="none" rtlCol="0">
            <a:spAutoFit/>
          </a:bodyPr>
          <a:lstStyle/>
          <a:p>
            <a:pPr>
              <a:buNone/>
            </a:pPr>
            <a:r>
              <a:rPr lang="en-GB" dirty="0" smtClean="0">
                <a:solidFill>
                  <a:schemeClr val="bg2"/>
                </a:solidFill>
                <a:latin typeface="Calibri" pitchFamily="34" charset="0"/>
              </a:rPr>
              <a:t>288 + ?</a:t>
            </a:r>
            <a:endParaRPr lang="en-GB" dirty="0">
              <a:solidFill>
                <a:schemeClr val="bg2"/>
              </a:solidFill>
              <a:latin typeface="Calibri" pitchFamily="34" charset="0"/>
            </a:endParaRPr>
          </a:p>
        </p:txBody>
      </p:sp>
    </p:spTree>
    <p:extLst>
      <p:ext uri="{BB962C8B-B14F-4D97-AF65-F5344CB8AC3E}">
        <p14:creationId xmlns:p14="http://schemas.microsoft.com/office/powerpoint/2010/main" val="560035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4.44444E-6 1.59112E-6 L -0.05157 1.59112E-6 " pathEditMode="relative" rAng="0" ptsTypes="AA">
                                      <p:cBhvr>
                                        <p:cTn id="6" dur="2000" fill="hold"/>
                                        <p:tgtEl>
                                          <p:spTgt spid="5"/>
                                        </p:tgtEl>
                                        <p:attrNameLst>
                                          <p:attrName>ppt_x</p:attrName>
                                          <p:attrName>ppt_y</p:attrName>
                                        </p:attrNameLst>
                                      </p:cBhvr>
                                      <p:rCtr x="-26" y="0"/>
                                    </p:animMotion>
                                  </p:childTnLst>
                                </p:cTn>
                              </p:par>
                              <p:par>
                                <p:cTn id="7" presetID="35" presetClass="path" presetSubtype="0" accel="50000" decel="50000" fill="hold" grpId="0" nodeType="withEffect">
                                  <p:stCondLst>
                                    <p:cond delay="0"/>
                                  </p:stCondLst>
                                  <p:childTnLst>
                                    <p:animMotion origin="layout" path="M -2.77778E-6 4.6161E-6 L -0.05191 -0.00185 " pathEditMode="relative" rAng="0" ptsTypes="AA">
                                      <p:cBhvr>
                                        <p:cTn id="8" dur="2000" fill="hold"/>
                                        <p:tgtEl>
                                          <p:spTgt spid="9"/>
                                        </p:tgtEl>
                                        <p:attrNameLst>
                                          <p:attrName>ppt_x</p:attrName>
                                          <p:attrName>ppt_y</p:attrName>
                                        </p:attrNameLst>
                                      </p:cBhvr>
                                      <p:rCtr x="-26" y="-1"/>
                                    </p:animMotion>
                                  </p:childTnLst>
                                </p:cTn>
                              </p:par>
                              <p:par>
                                <p:cTn id="9" presetID="10" presetClass="exit" presetSubtype="0" fill="hold" grpId="1" nodeType="withEffect">
                                  <p:stCondLst>
                                    <p:cond delay="0"/>
                                  </p:stCondLst>
                                  <p:childTnLst>
                                    <p:animEffect transition="out" filter="fade">
                                      <p:cBhvr>
                                        <p:cTn id="10" dur="500"/>
                                        <p:tgtEl>
                                          <p:spTgt spid="9"/>
                                        </p:tgtEl>
                                      </p:cBhvr>
                                    </p:animEffect>
                                    <p:set>
                                      <p:cBhvr>
                                        <p:cTn id="11" dur="1" fill="hold">
                                          <p:stCondLst>
                                            <p:cond delay="499"/>
                                          </p:stCondLst>
                                        </p:cTn>
                                        <p:tgtEl>
                                          <p:spTgt spid="9"/>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par>
                                <p:cTn id="18" presetID="10" presetClass="exit" presetSubtype="0" fill="hold" grpId="0" nodeType="withEffect">
                                  <p:stCondLst>
                                    <p:cond delay="0"/>
                                  </p:stCondLst>
                                  <p:childTnLst>
                                    <p:animEffect transition="out" filter="fade">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2" grpId="0" animBg="1"/>
      <p:bldP spid="13" grpId="0" animBg="1"/>
      <p:bldP spid="25" grpId="0" animBg="1"/>
      <p:bldP spid="26" grpId="0" animBg="1"/>
      <p:bldP spid="2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bwMode="auto">
          <a:xfrm flipV="1">
            <a:off x="1619672" y="1412776"/>
            <a:ext cx="0" cy="3672408"/>
          </a:xfrm>
          <a:prstGeom prst="straightConnector1">
            <a:avLst/>
          </a:prstGeom>
          <a:solidFill>
            <a:schemeClr val="accent1"/>
          </a:solidFill>
          <a:ln w="19050" cap="flat" cmpd="sng" algn="ctr">
            <a:solidFill>
              <a:schemeClr val="bg2"/>
            </a:solidFill>
            <a:prstDash val="solid"/>
            <a:round/>
            <a:headEnd type="none" w="med" len="med"/>
            <a:tailEnd type="arrow"/>
          </a:ln>
          <a:effectLst/>
        </p:spPr>
      </p:cxnSp>
      <p:cxnSp>
        <p:nvCxnSpPr>
          <p:cNvPr id="4" name="Straight Arrow Connector 3"/>
          <p:cNvCxnSpPr/>
          <p:nvPr/>
        </p:nvCxnSpPr>
        <p:spPr bwMode="auto">
          <a:xfrm>
            <a:off x="1619672" y="5085184"/>
            <a:ext cx="4924164" cy="0"/>
          </a:xfrm>
          <a:prstGeom prst="straightConnector1">
            <a:avLst/>
          </a:prstGeom>
          <a:solidFill>
            <a:schemeClr val="accent1"/>
          </a:solidFill>
          <a:ln w="19050" cap="flat" cmpd="sng" algn="ctr">
            <a:solidFill>
              <a:schemeClr val="bg2"/>
            </a:solidFill>
            <a:prstDash val="solid"/>
            <a:round/>
            <a:headEnd type="none" w="med" len="med"/>
            <a:tailEnd type="arrow"/>
          </a:ln>
          <a:effectLst/>
        </p:spPr>
      </p:cxnSp>
      <p:cxnSp>
        <p:nvCxnSpPr>
          <p:cNvPr id="12" name="Straight Connector 11"/>
          <p:cNvCxnSpPr/>
          <p:nvPr/>
        </p:nvCxnSpPr>
        <p:spPr bwMode="auto">
          <a:xfrm>
            <a:off x="1907704" y="1916832"/>
            <a:ext cx="3132348" cy="3168352"/>
          </a:xfrm>
          <a:prstGeom prst="line">
            <a:avLst/>
          </a:prstGeom>
          <a:solidFill>
            <a:schemeClr val="accent1"/>
          </a:solidFill>
          <a:ln w="25400" cap="flat" cmpd="sng" algn="ctr">
            <a:solidFill>
              <a:schemeClr val="bg2"/>
            </a:solidFill>
            <a:prstDash val="solid"/>
            <a:round/>
            <a:headEnd type="none" w="med" len="med"/>
            <a:tailEnd type="none" w="med" len="med"/>
          </a:ln>
          <a:effectLst/>
        </p:spPr>
      </p:cxnSp>
      <p:cxnSp>
        <p:nvCxnSpPr>
          <p:cNvPr id="17" name="Straight Connector 16"/>
          <p:cNvCxnSpPr/>
          <p:nvPr/>
        </p:nvCxnSpPr>
        <p:spPr bwMode="auto">
          <a:xfrm>
            <a:off x="2807804" y="1880828"/>
            <a:ext cx="3168352" cy="3204356"/>
          </a:xfrm>
          <a:prstGeom prst="line">
            <a:avLst/>
          </a:prstGeom>
          <a:solidFill>
            <a:schemeClr val="accent1"/>
          </a:solidFill>
          <a:ln w="25400" cap="flat" cmpd="sng" algn="ctr">
            <a:solidFill>
              <a:schemeClr val="accent2"/>
            </a:solidFill>
            <a:prstDash val="solid"/>
            <a:round/>
            <a:headEnd type="none" w="med" len="med"/>
            <a:tailEnd type="none" w="med" len="med"/>
          </a:ln>
          <a:effectLst/>
        </p:spPr>
      </p:cxnSp>
      <p:cxnSp>
        <p:nvCxnSpPr>
          <p:cNvPr id="19" name="Straight Connector 18"/>
          <p:cNvCxnSpPr/>
          <p:nvPr/>
        </p:nvCxnSpPr>
        <p:spPr bwMode="auto">
          <a:xfrm>
            <a:off x="1619672" y="4041068"/>
            <a:ext cx="2376264" cy="0"/>
          </a:xfrm>
          <a:prstGeom prst="line">
            <a:avLst/>
          </a:prstGeom>
          <a:solidFill>
            <a:schemeClr val="accent1"/>
          </a:solidFill>
          <a:ln w="9525" cap="flat" cmpd="sng" algn="ctr">
            <a:solidFill>
              <a:schemeClr val="bg2"/>
            </a:solidFill>
            <a:prstDash val="dash"/>
            <a:round/>
            <a:headEnd type="none" w="med" len="med"/>
            <a:tailEnd type="none" w="med" len="med"/>
          </a:ln>
          <a:effectLst/>
        </p:spPr>
      </p:cxnSp>
      <p:cxnSp>
        <p:nvCxnSpPr>
          <p:cNvPr id="20" name="Straight Connector 19"/>
          <p:cNvCxnSpPr/>
          <p:nvPr/>
        </p:nvCxnSpPr>
        <p:spPr bwMode="auto">
          <a:xfrm>
            <a:off x="1619672" y="3104964"/>
            <a:ext cx="2376264" cy="0"/>
          </a:xfrm>
          <a:prstGeom prst="line">
            <a:avLst/>
          </a:prstGeom>
          <a:solidFill>
            <a:schemeClr val="accent1"/>
          </a:solidFill>
          <a:ln w="9525" cap="flat" cmpd="sng" algn="ctr">
            <a:solidFill>
              <a:schemeClr val="bg1"/>
            </a:solidFill>
            <a:prstDash val="dash"/>
            <a:round/>
            <a:headEnd type="none" w="med" len="med"/>
            <a:tailEnd type="none" w="med" len="med"/>
          </a:ln>
          <a:effectLst/>
        </p:spPr>
      </p:cxnSp>
      <p:sp>
        <p:nvSpPr>
          <p:cNvPr id="21" name="TextBox 20"/>
          <p:cNvSpPr txBox="1"/>
          <p:nvPr/>
        </p:nvSpPr>
        <p:spPr>
          <a:xfrm>
            <a:off x="5436096" y="1412776"/>
            <a:ext cx="2753446" cy="769441"/>
          </a:xfrm>
          <a:prstGeom prst="rect">
            <a:avLst/>
          </a:prstGeom>
          <a:noFill/>
        </p:spPr>
        <p:txBody>
          <a:bodyPr wrap="none" rtlCol="0">
            <a:spAutoFit/>
          </a:bodyPr>
          <a:lstStyle/>
          <a:p>
            <a:pPr>
              <a:buNone/>
            </a:pPr>
            <a:r>
              <a:rPr lang="en-GB" sz="2000" dirty="0" smtClean="0">
                <a:solidFill>
                  <a:schemeClr val="accent2"/>
                </a:solidFill>
                <a:latin typeface="Calibri" pitchFamily="34" charset="0"/>
              </a:rPr>
              <a:t>No change in Lapse rate:</a:t>
            </a:r>
          </a:p>
          <a:p>
            <a:pPr algn="l">
              <a:buNone/>
            </a:pPr>
            <a:r>
              <a:rPr lang="en-GB" sz="2000" dirty="0" smtClean="0">
                <a:solidFill>
                  <a:schemeClr val="accent2"/>
                </a:solidFill>
                <a:latin typeface="Calibri" pitchFamily="34" charset="0"/>
              </a:rPr>
              <a:t>Lapse rate = - 6.5 K/km</a:t>
            </a:r>
            <a:endParaRPr lang="en-GB" sz="2000" dirty="0">
              <a:solidFill>
                <a:schemeClr val="accent2"/>
              </a:solidFill>
              <a:latin typeface="Calibri" pitchFamily="34" charset="0"/>
            </a:endParaRPr>
          </a:p>
        </p:txBody>
      </p:sp>
      <p:cxnSp>
        <p:nvCxnSpPr>
          <p:cNvPr id="25" name="Straight Connector 24"/>
          <p:cNvCxnSpPr/>
          <p:nvPr/>
        </p:nvCxnSpPr>
        <p:spPr bwMode="auto">
          <a:xfrm>
            <a:off x="3275856" y="1880828"/>
            <a:ext cx="2268252" cy="3204356"/>
          </a:xfrm>
          <a:prstGeom prst="line">
            <a:avLst/>
          </a:prstGeom>
          <a:solidFill>
            <a:schemeClr val="accent1"/>
          </a:solidFill>
          <a:ln w="25400" cap="flat" cmpd="sng" algn="ctr">
            <a:solidFill>
              <a:srgbClr val="FF0000"/>
            </a:solidFill>
            <a:prstDash val="solid"/>
            <a:round/>
            <a:headEnd type="none" w="med" len="med"/>
            <a:tailEnd type="none" w="med" len="med"/>
          </a:ln>
          <a:effectLst/>
        </p:spPr>
      </p:cxnSp>
      <p:sp>
        <p:nvSpPr>
          <p:cNvPr id="27" name="TextBox 26"/>
          <p:cNvSpPr txBox="1"/>
          <p:nvPr/>
        </p:nvSpPr>
        <p:spPr>
          <a:xfrm rot="16200000">
            <a:off x="-386077" y="3026591"/>
            <a:ext cx="3249031" cy="523220"/>
          </a:xfrm>
          <a:prstGeom prst="rect">
            <a:avLst/>
          </a:prstGeom>
          <a:noFill/>
          <a:ln>
            <a:noFill/>
          </a:ln>
        </p:spPr>
        <p:txBody>
          <a:bodyPr wrap="none" rtlCol="0">
            <a:spAutoFit/>
          </a:bodyPr>
          <a:lstStyle/>
          <a:p>
            <a:pPr>
              <a:buNone/>
            </a:pPr>
            <a:r>
              <a:rPr lang="en-GB" dirty="0" smtClean="0">
                <a:solidFill>
                  <a:schemeClr val="bg2"/>
                </a:solidFill>
                <a:latin typeface="Calibri" pitchFamily="34" charset="0"/>
              </a:rPr>
              <a:t>Height above surface</a:t>
            </a:r>
            <a:endParaRPr lang="en-GB" dirty="0">
              <a:solidFill>
                <a:schemeClr val="bg2"/>
              </a:solidFill>
              <a:latin typeface="Calibri" pitchFamily="34" charset="0"/>
            </a:endParaRPr>
          </a:p>
        </p:txBody>
      </p:sp>
      <p:sp>
        <p:nvSpPr>
          <p:cNvPr id="28" name="TextBox 27"/>
          <p:cNvSpPr txBox="1"/>
          <p:nvPr/>
        </p:nvSpPr>
        <p:spPr>
          <a:xfrm>
            <a:off x="3167844" y="5373216"/>
            <a:ext cx="2047484" cy="523220"/>
          </a:xfrm>
          <a:prstGeom prst="rect">
            <a:avLst/>
          </a:prstGeom>
          <a:noFill/>
          <a:ln>
            <a:noFill/>
          </a:ln>
        </p:spPr>
        <p:txBody>
          <a:bodyPr wrap="none" rtlCol="0">
            <a:spAutoFit/>
          </a:bodyPr>
          <a:lstStyle/>
          <a:p>
            <a:pPr>
              <a:buNone/>
            </a:pPr>
            <a:r>
              <a:rPr lang="en-GB" dirty="0" smtClean="0">
                <a:solidFill>
                  <a:schemeClr val="bg2"/>
                </a:solidFill>
                <a:latin typeface="Calibri" pitchFamily="34" charset="0"/>
              </a:rPr>
              <a:t>Temperature</a:t>
            </a:r>
            <a:endParaRPr lang="en-GB" dirty="0">
              <a:solidFill>
                <a:schemeClr val="bg2"/>
              </a:solidFill>
              <a:latin typeface="Calibri" pitchFamily="34" charset="0"/>
            </a:endParaRPr>
          </a:p>
        </p:txBody>
      </p:sp>
      <p:sp>
        <p:nvSpPr>
          <p:cNvPr id="29" name="TextBox 28"/>
          <p:cNvSpPr txBox="1"/>
          <p:nvPr/>
        </p:nvSpPr>
        <p:spPr>
          <a:xfrm>
            <a:off x="1655676" y="4077072"/>
            <a:ext cx="583814" cy="400110"/>
          </a:xfrm>
          <a:prstGeom prst="rect">
            <a:avLst/>
          </a:prstGeom>
          <a:noFill/>
          <a:ln>
            <a:noFill/>
          </a:ln>
        </p:spPr>
        <p:txBody>
          <a:bodyPr wrap="none" rtlCol="0">
            <a:spAutoFit/>
          </a:bodyPr>
          <a:lstStyle/>
          <a:p>
            <a:pPr>
              <a:buNone/>
            </a:pPr>
            <a:r>
              <a:rPr lang="en-GB" sz="2000" dirty="0" smtClean="0">
                <a:solidFill>
                  <a:schemeClr val="bg2"/>
                </a:solidFill>
                <a:latin typeface="Calibri" pitchFamily="34" charset="0"/>
              </a:rPr>
              <a:t>Z(e)</a:t>
            </a:r>
            <a:endParaRPr lang="en-GB" sz="2000" dirty="0">
              <a:solidFill>
                <a:schemeClr val="bg2"/>
              </a:solidFill>
              <a:latin typeface="Calibri" pitchFamily="34" charset="0"/>
            </a:endParaRPr>
          </a:p>
        </p:txBody>
      </p:sp>
      <p:sp>
        <p:nvSpPr>
          <p:cNvPr id="30" name="TextBox 29"/>
          <p:cNvSpPr txBox="1"/>
          <p:nvPr/>
        </p:nvSpPr>
        <p:spPr>
          <a:xfrm>
            <a:off x="1655676" y="3140968"/>
            <a:ext cx="906338" cy="400110"/>
          </a:xfrm>
          <a:prstGeom prst="rect">
            <a:avLst/>
          </a:prstGeom>
          <a:noFill/>
          <a:ln>
            <a:noFill/>
          </a:ln>
        </p:spPr>
        <p:txBody>
          <a:bodyPr wrap="none" rtlCol="0">
            <a:spAutoFit/>
          </a:bodyPr>
          <a:lstStyle/>
          <a:p>
            <a:pPr>
              <a:buNone/>
            </a:pPr>
            <a:r>
              <a:rPr lang="en-GB" sz="2000" dirty="0" smtClean="0">
                <a:solidFill>
                  <a:schemeClr val="accent2"/>
                </a:solidFill>
                <a:latin typeface="Calibri" pitchFamily="34" charset="0"/>
              </a:rPr>
              <a:t>Z(new)</a:t>
            </a:r>
            <a:endParaRPr lang="en-GB" sz="2000" dirty="0">
              <a:solidFill>
                <a:schemeClr val="accent2"/>
              </a:solidFill>
              <a:latin typeface="Calibri" pitchFamily="34" charset="0"/>
            </a:endParaRPr>
          </a:p>
        </p:txBody>
      </p:sp>
      <p:cxnSp>
        <p:nvCxnSpPr>
          <p:cNvPr id="31" name="Straight Connector 30"/>
          <p:cNvCxnSpPr/>
          <p:nvPr/>
        </p:nvCxnSpPr>
        <p:spPr bwMode="auto">
          <a:xfrm flipV="1">
            <a:off x="3995936" y="4077072"/>
            <a:ext cx="0" cy="1008112"/>
          </a:xfrm>
          <a:prstGeom prst="line">
            <a:avLst/>
          </a:prstGeom>
          <a:solidFill>
            <a:schemeClr val="accent1"/>
          </a:solidFill>
          <a:ln w="9525" cap="flat" cmpd="sng" algn="ctr">
            <a:solidFill>
              <a:schemeClr val="bg2"/>
            </a:solidFill>
            <a:prstDash val="dash"/>
            <a:round/>
            <a:headEnd type="none" w="med" len="med"/>
            <a:tailEnd type="none" w="med" len="med"/>
          </a:ln>
          <a:effectLst/>
        </p:spPr>
      </p:cxnSp>
      <p:sp>
        <p:nvSpPr>
          <p:cNvPr id="37" name="TextBox 36"/>
          <p:cNvSpPr txBox="1"/>
          <p:nvPr/>
        </p:nvSpPr>
        <p:spPr>
          <a:xfrm>
            <a:off x="5436096" y="2384884"/>
            <a:ext cx="3326552" cy="1138773"/>
          </a:xfrm>
          <a:prstGeom prst="rect">
            <a:avLst/>
          </a:prstGeom>
          <a:noFill/>
        </p:spPr>
        <p:txBody>
          <a:bodyPr wrap="none" rtlCol="0">
            <a:spAutoFit/>
          </a:bodyPr>
          <a:lstStyle/>
          <a:p>
            <a:pPr algn="l">
              <a:buNone/>
            </a:pPr>
            <a:r>
              <a:rPr lang="en-GB" sz="2000" dirty="0" smtClean="0">
                <a:solidFill>
                  <a:srgbClr val="FF0000"/>
                </a:solidFill>
                <a:latin typeface="Calibri" pitchFamily="34" charset="0"/>
              </a:rPr>
              <a:t>Increase warming in mid-high </a:t>
            </a:r>
          </a:p>
          <a:p>
            <a:pPr algn="l">
              <a:buNone/>
            </a:pPr>
            <a:r>
              <a:rPr lang="en-GB" sz="2000" dirty="0" smtClean="0">
                <a:solidFill>
                  <a:srgbClr val="FF0000"/>
                </a:solidFill>
                <a:latin typeface="Calibri" pitchFamily="34" charset="0"/>
              </a:rPr>
              <a:t>Troposphere:</a:t>
            </a:r>
          </a:p>
          <a:p>
            <a:pPr algn="l">
              <a:buNone/>
            </a:pPr>
            <a:r>
              <a:rPr lang="en-GB" sz="2000" dirty="0" smtClean="0">
                <a:solidFill>
                  <a:srgbClr val="FF0000"/>
                </a:solidFill>
                <a:latin typeface="Calibri" pitchFamily="34" charset="0"/>
              </a:rPr>
              <a:t>Lapse rate = - 6 K/km</a:t>
            </a:r>
            <a:endParaRPr lang="en-GB" sz="2000" dirty="0">
              <a:solidFill>
                <a:srgbClr val="FF0000"/>
              </a:solidFill>
              <a:latin typeface="Calibri" pitchFamily="34" charset="0"/>
            </a:endParaRPr>
          </a:p>
        </p:txBody>
      </p:sp>
      <p:cxnSp>
        <p:nvCxnSpPr>
          <p:cNvPr id="38" name="Straight Arrow Connector 37"/>
          <p:cNvCxnSpPr/>
          <p:nvPr/>
        </p:nvCxnSpPr>
        <p:spPr bwMode="auto">
          <a:xfrm flipV="1">
            <a:off x="2807804" y="2744924"/>
            <a:ext cx="1044116" cy="36004"/>
          </a:xfrm>
          <a:prstGeom prst="straightConnector1">
            <a:avLst/>
          </a:prstGeom>
          <a:solidFill>
            <a:schemeClr val="accent1"/>
          </a:solidFill>
          <a:ln w="19050" cap="flat" cmpd="sng" algn="ctr">
            <a:solidFill>
              <a:srgbClr val="FF0000"/>
            </a:solidFill>
            <a:prstDash val="solid"/>
            <a:round/>
            <a:headEnd type="arrow" w="sm" len="med"/>
            <a:tailEnd type="arrow" w="sm" len="med"/>
          </a:ln>
          <a:effectLst/>
        </p:spPr>
      </p:cxnSp>
      <p:cxnSp>
        <p:nvCxnSpPr>
          <p:cNvPr id="39" name="Straight Arrow Connector 38"/>
          <p:cNvCxnSpPr/>
          <p:nvPr/>
        </p:nvCxnSpPr>
        <p:spPr bwMode="auto">
          <a:xfrm>
            <a:off x="5040052" y="5157192"/>
            <a:ext cx="468052" cy="0"/>
          </a:xfrm>
          <a:prstGeom prst="straightConnector1">
            <a:avLst/>
          </a:prstGeom>
          <a:solidFill>
            <a:schemeClr val="accent1"/>
          </a:solidFill>
          <a:ln w="19050" cap="flat" cmpd="sng" algn="ctr">
            <a:solidFill>
              <a:srgbClr val="FF0000"/>
            </a:solidFill>
            <a:prstDash val="solid"/>
            <a:round/>
            <a:headEnd type="arrow" w="med" len="sm"/>
            <a:tailEnd type="arrow" w="med" len="sm"/>
          </a:ln>
          <a:effectLst/>
        </p:spPr>
      </p:cxnSp>
      <p:cxnSp>
        <p:nvCxnSpPr>
          <p:cNvPr id="45" name="Straight Connector 44"/>
          <p:cNvCxnSpPr/>
          <p:nvPr/>
        </p:nvCxnSpPr>
        <p:spPr bwMode="auto">
          <a:xfrm>
            <a:off x="1619672" y="2888940"/>
            <a:ext cx="2376264" cy="0"/>
          </a:xfrm>
          <a:prstGeom prst="line">
            <a:avLst/>
          </a:prstGeom>
          <a:solidFill>
            <a:schemeClr val="accent1"/>
          </a:solidFill>
          <a:ln w="9525" cap="flat" cmpd="sng" algn="ctr">
            <a:solidFill>
              <a:srgbClr val="FF0000"/>
            </a:solidFill>
            <a:prstDash val="dash"/>
            <a:round/>
            <a:headEnd type="none" w="med" len="med"/>
            <a:tailEnd type="none" w="med" len="med"/>
          </a:ln>
          <a:effectLst/>
        </p:spPr>
      </p:cxnSp>
      <p:sp>
        <p:nvSpPr>
          <p:cNvPr id="52" name="TextBox 51"/>
          <p:cNvSpPr txBox="1"/>
          <p:nvPr/>
        </p:nvSpPr>
        <p:spPr>
          <a:xfrm>
            <a:off x="611560" y="4833156"/>
            <a:ext cx="954172" cy="400110"/>
          </a:xfrm>
          <a:prstGeom prst="rect">
            <a:avLst/>
          </a:prstGeom>
          <a:noFill/>
          <a:ln>
            <a:noFill/>
          </a:ln>
        </p:spPr>
        <p:txBody>
          <a:bodyPr wrap="none" rtlCol="0">
            <a:spAutoFit/>
          </a:bodyPr>
          <a:lstStyle/>
          <a:p>
            <a:pPr>
              <a:buNone/>
            </a:pPr>
            <a:r>
              <a:rPr lang="en-GB" sz="2000" dirty="0" smtClean="0">
                <a:solidFill>
                  <a:schemeClr val="bg2"/>
                </a:solidFill>
                <a:latin typeface="Calibri" pitchFamily="34" charset="0"/>
              </a:rPr>
              <a:t>Surface</a:t>
            </a:r>
            <a:endParaRPr lang="en-GB" sz="2000" dirty="0">
              <a:solidFill>
                <a:schemeClr val="bg2"/>
              </a:solidFill>
              <a:latin typeface="Calibri" pitchFamily="34" charset="0"/>
            </a:endParaRPr>
          </a:p>
        </p:txBody>
      </p:sp>
      <p:sp>
        <p:nvSpPr>
          <p:cNvPr id="53" name="TextBox 52"/>
          <p:cNvSpPr txBox="1"/>
          <p:nvPr/>
        </p:nvSpPr>
        <p:spPr>
          <a:xfrm>
            <a:off x="3688933" y="5085184"/>
            <a:ext cx="588623" cy="400110"/>
          </a:xfrm>
          <a:prstGeom prst="rect">
            <a:avLst/>
          </a:prstGeom>
          <a:noFill/>
          <a:ln>
            <a:noFill/>
          </a:ln>
        </p:spPr>
        <p:txBody>
          <a:bodyPr wrap="none" rtlCol="0">
            <a:spAutoFit/>
          </a:bodyPr>
          <a:lstStyle/>
          <a:p>
            <a:pPr>
              <a:buNone/>
            </a:pPr>
            <a:r>
              <a:rPr lang="en-GB" sz="2000" dirty="0" smtClean="0">
                <a:solidFill>
                  <a:schemeClr val="bg2"/>
                </a:solidFill>
                <a:latin typeface="Calibri" pitchFamily="34" charset="0"/>
              </a:rPr>
              <a:t>T(e)</a:t>
            </a:r>
            <a:endParaRPr lang="en-GB" sz="2000" dirty="0">
              <a:solidFill>
                <a:schemeClr val="bg2"/>
              </a:solidFill>
              <a:latin typeface="Calibri" pitchFamily="34" charset="0"/>
            </a:endParaRPr>
          </a:p>
        </p:txBody>
      </p:sp>
      <p:sp>
        <p:nvSpPr>
          <p:cNvPr id="55" name="Title 1"/>
          <p:cNvSpPr txBox="1">
            <a:spLocks/>
          </p:cNvSpPr>
          <p:nvPr/>
        </p:nvSpPr>
        <p:spPr>
          <a:xfrm>
            <a:off x="467544" y="260649"/>
            <a:ext cx="8352928" cy="1152128"/>
          </a:xfrm>
          <a:prstGeom prst="rect">
            <a:avLst/>
          </a:prstGeom>
        </p:spPr>
        <p:txBody>
          <a:bodyPr/>
          <a:lstStyle/>
          <a:p>
            <a:pPr eaLnBrk="1" hangingPunct="1">
              <a:spcBef>
                <a:spcPct val="0"/>
              </a:spcBef>
              <a:buClrTx/>
              <a:buSzTx/>
              <a:buNone/>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Lapse rate feedback</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sp>
        <p:nvSpPr>
          <p:cNvPr id="56" name="TextBox 55"/>
          <p:cNvSpPr txBox="1"/>
          <p:nvPr/>
        </p:nvSpPr>
        <p:spPr>
          <a:xfrm>
            <a:off x="1655676" y="2492896"/>
            <a:ext cx="906338" cy="400110"/>
          </a:xfrm>
          <a:prstGeom prst="rect">
            <a:avLst/>
          </a:prstGeom>
          <a:noFill/>
          <a:ln>
            <a:noFill/>
          </a:ln>
        </p:spPr>
        <p:txBody>
          <a:bodyPr wrap="none" rtlCol="0">
            <a:spAutoFit/>
          </a:bodyPr>
          <a:lstStyle/>
          <a:p>
            <a:pPr>
              <a:buNone/>
            </a:pPr>
            <a:r>
              <a:rPr lang="en-GB" sz="2000" dirty="0" smtClean="0">
                <a:solidFill>
                  <a:srgbClr val="FF0000"/>
                </a:solidFill>
                <a:latin typeface="Calibri" pitchFamily="34" charset="0"/>
              </a:rPr>
              <a:t>Z(new)</a:t>
            </a:r>
            <a:endParaRPr lang="en-GB" sz="2000" dirty="0">
              <a:solidFill>
                <a:srgbClr val="FF0000"/>
              </a:solidFill>
              <a:latin typeface="Calibri" pitchFamily="34" charset="0"/>
            </a:endParaRPr>
          </a:p>
        </p:txBody>
      </p:sp>
    </p:spTree>
    <p:extLst>
      <p:ext uri="{BB962C8B-B14F-4D97-AF65-F5344CB8AC3E}">
        <p14:creationId xmlns:p14="http://schemas.microsoft.com/office/powerpoint/2010/main" val="220278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par>
                                <p:cTn id="28" presetID="10"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fade">
                                      <p:cBhvr>
                                        <p:cTn id="3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0" grpId="0"/>
      <p:bldP spid="37" grpId="0"/>
      <p:bldP spid="5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3" cstate="print"/>
          <a:srcRect/>
          <a:stretch>
            <a:fillRect/>
          </a:stretch>
        </p:blipFill>
        <p:spPr bwMode="auto">
          <a:xfrm>
            <a:off x="2519772" y="2024844"/>
            <a:ext cx="4212468" cy="2718851"/>
          </a:xfrm>
          <a:prstGeom prst="rect">
            <a:avLst/>
          </a:prstGeom>
          <a:noFill/>
          <a:ln w="9525">
            <a:noFill/>
            <a:miter lim="800000"/>
            <a:headEnd/>
            <a:tailEnd/>
          </a:ln>
        </p:spPr>
      </p:pic>
      <p:sp>
        <p:nvSpPr>
          <p:cNvPr id="3" name="Title 1"/>
          <p:cNvSpPr txBox="1">
            <a:spLocks/>
          </p:cNvSpPr>
          <p:nvPr/>
        </p:nvSpPr>
        <p:spPr>
          <a:xfrm>
            <a:off x="467544" y="260649"/>
            <a:ext cx="8352928" cy="1152128"/>
          </a:xfrm>
          <a:prstGeom prst="rect">
            <a:avLst/>
          </a:prstGeom>
        </p:spPr>
        <p:txBody>
          <a:bodyPr/>
          <a:lstStyle/>
          <a:p>
            <a:pPr eaLnBrk="1" hangingPunct="1">
              <a:spcBef>
                <a:spcPct val="0"/>
              </a:spcBef>
              <a:buClrTx/>
              <a:buSzTx/>
              <a:buNone/>
              <a:defRPr/>
            </a:pPr>
            <a:r>
              <a:rPr kumimoji="0" lang="en-GB" sz="4000" b="0" i="0" u="none" strike="noStrike" kern="0" cap="none" spc="0" normalizeH="0" baseline="0" noProof="0" dirty="0" smtClean="0">
                <a:ln>
                  <a:noFill/>
                </a:ln>
                <a:solidFill>
                  <a:schemeClr val="bg2"/>
                </a:solidFill>
                <a:effectLst/>
                <a:uLnTx/>
                <a:uFillTx/>
                <a:latin typeface="Calibri" pitchFamily="34" charset="0"/>
                <a:ea typeface="+mj-ea"/>
                <a:cs typeface="+mj-cs"/>
              </a:rPr>
              <a:t>Lapse rate feedback</a:t>
            </a:r>
            <a:endParaRPr kumimoji="0" lang="en-GB" sz="4000" b="0" i="0" u="none" strike="noStrike" kern="0" cap="none" spc="0" normalizeH="0" baseline="0" noProof="0" dirty="0">
              <a:ln>
                <a:noFill/>
              </a:ln>
              <a:solidFill>
                <a:schemeClr val="bg2"/>
              </a:solidFill>
              <a:effectLst/>
              <a:uLnTx/>
              <a:uFillTx/>
              <a:latin typeface="Calibri" pitchFamily="34" charset="0"/>
              <a:ea typeface="+mj-ea"/>
              <a:cs typeface="+mj-cs"/>
            </a:endParaRPr>
          </a:p>
        </p:txBody>
      </p:sp>
      <p:sp>
        <p:nvSpPr>
          <p:cNvPr id="4" name="TextBox 3"/>
          <p:cNvSpPr txBox="1"/>
          <p:nvPr/>
        </p:nvSpPr>
        <p:spPr>
          <a:xfrm>
            <a:off x="1295636" y="4905164"/>
            <a:ext cx="6372708" cy="1077218"/>
          </a:xfrm>
          <a:prstGeom prst="rect">
            <a:avLst/>
          </a:prstGeom>
          <a:noFill/>
        </p:spPr>
        <p:txBody>
          <a:bodyPr wrap="square" rtlCol="0">
            <a:spAutoFit/>
          </a:bodyPr>
          <a:lstStyle/>
          <a:p>
            <a:pPr>
              <a:buNone/>
            </a:pPr>
            <a:r>
              <a:rPr lang="en-GB" sz="2000" dirty="0" smtClean="0">
                <a:solidFill>
                  <a:schemeClr val="bg2"/>
                </a:solidFill>
                <a:latin typeface="Calibri" pitchFamily="34" charset="0"/>
              </a:rPr>
              <a:t>Fig 9.1: IPCC AR4</a:t>
            </a:r>
          </a:p>
          <a:p>
            <a:pPr algn="l">
              <a:buNone/>
            </a:pPr>
            <a:r>
              <a:rPr lang="en-GB" sz="2000" dirty="0" err="1" smtClean="0">
                <a:solidFill>
                  <a:schemeClr val="bg2"/>
                </a:solidFill>
                <a:latin typeface="Calibri" pitchFamily="34" charset="0"/>
              </a:rPr>
              <a:t>Zonal</a:t>
            </a:r>
            <a:r>
              <a:rPr lang="en-GB" sz="2000" dirty="0" smtClean="0">
                <a:solidFill>
                  <a:schemeClr val="bg2"/>
                </a:solidFill>
                <a:latin typeface="Calibri" pitchFamily="34" charset="0"/>
              </a:rPr>
              <a:t> mean atmospheric temperature change from 1890 to 1999 (deg C per century) as simulated by the PCM model.</a:t>
            </a:r>
            <a:endParaRPr lang="en-GB" sz="2000" dirty="0">
              <a:solidFill>
                <a:schemeClr val="bg2"/>
              </a:solidFill>
              <a:latin typeface="Calibri" pitchFamily="34" charset="0"/>
            </a:endParaRPr>
          </a:p>
        </p:txBody>
      </p:sp>
      <p:sp>
        <p:nvSpPr>
          <p:cNvPr id="5" name="Rectangle 4"/>
          <p:cNvSpPr/>
          <p:nvPr/>
        </p:nvSpPr>
        <p:spPr>
          <a:xfrm>
            <a:off x="359532" y="1124744"/>
            <a:ext cx="8532440" cy="707886"/>
          </a:xfrm>
          <a:prstGeom prst="rect">
            <a:avLst/>
          </a:prstGeom>
        </p:spPr>
        <p:txBody>
          <a:bodyPr wrap="square">
            <a:spAutoFit/>
          </a:bodyPr>
          <a:lstStyle/>
          <a:p>
            <a:pPr algn="l">
              <a:buNone/>
            </a:pPr>
            <a:r>
              <a:rPr lang="en-GB" sz="2000" dirty="0" smtClean="0">
                <a:solidFill>
                  <a:schemeClr val="bg2"/>
                </a:solidFill>
                <a:latin typeface="Calibri" pitchFamily="34" charset="0"/>
              </a:rPr>
              <a:t>As the surface warms, there is an increase in evaporation and more moisture in the air. This decreases the atmospheric lapse rate.</a:t>
            </a:r>
            <a:endParaRPr lang="en-GB" sz="2000" dirty="0">
              <a:solidFill>
                <a:schemeClr val="bg2"/>
              </a:solidFill>
              <a:latin typeface="Calibri" pitchFamily="34" charset="0"/>
            </a:endParaRPr>
          </a:p>
        </p:txBody>
      </p:sp>
    </p:spTree>
    <p:extLst>
      <p:ext uri="{BB962C8B-B14F-4D97-AF65-F5344CB8AC3E}">
        <p14:creationId xmlns:p14="http://schemas.microsoft.com/office/powerpoint/2010/main" val="196792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9889" y="134524"/>
            <a:ext cx="8352928" cy="1152128"/>
          </a:xfrm>
        </p:spPr>
        <p:txBody>
          <a:bodyPr/>
          <a:lstStyle/>
          <a:p>
            <a:pPr algn="l"/>
            <a:r>
              <a:rPr lang="en-GB" sz="4000" b="1" dirty="0" smtClean="0">
                <a:solidFill>
                  <a:schemeClr val="bg2"/>
                </a:solidFill>
                <a:latin typeface="Calibri" pitchFamily="34" charset="0"/>
              </a:rPr>
              <a:t>Sea-ice ‘</a:t>
            </a:r>
            <a:r>
              <a:rPr lang="en-GB" sz="4000" b="1" dirty="0" err="1" smtClean="0">
                <a:solidFill>
                  <a:schemeClr val="bg2"/>
                </a:solidFill>
                <a:latin typeface="Calibri" pitchFamily="34" charset="0"/>
              </a:rPr>
              <a:t>albedo</a:t>
            </a:r>
            <a:r>
              <a:rPr lang="en-GB" sz="4000" b="1" dirty="0" smtClean="0">
                <a:solidFill>
                  <a:schemeClr val="bg2"/>
                </a:solidFill>
                <a:latin typeface="Calibri" pitchFamily="34" charset="0"/>
              </a:rPr>
              <a:t>’ feedback</a:t>
            </a:r>
            <a:endParaRPr lang="en-GB" sz="4000" b="1" dirty="0">
              <a:solidFill>
                <a:schemeClr val="bg2"/>
              </a:solidFill>
              <a:latin typeface="Calibri" pitchFamily="34" charset="0"/>
            </a:endParaRPr>
          </a:p>
        </p:txBody>
      </p:sp>
      <p:sp>
        <p:nvSpPr>
          <p:cNvPr id="3" name="Text Placeholder 2"/>
          <p:cNvSpPr>
            <a:spLocks noGrp="1"/>
          </p:cNvSpPr>
          <p:nvPr>
            <p:ph type="body" sz="quarter" idx="10"/>
          </p:nvPr>
        </p:nvSpPr>
        <p:spPr>
          <a:xfrm>
            <a:off x="0" y="1196752"/>
            <a:ext cx="5868652" cy="4176712"/>
          </a:xfrm>
          <a:ln>
            <a:noFill/>
          </a:ln>
        </p:spPr>
        <p:txBody>
          <a:bodyPr/>
          <a:lstStyle/>
          <a:p>
            <a:pPr>
              <a:buNone/>
            </a:pPr>
            <a:r>
              <a:rPr lang="en-GB" sz="2000" dirty="0" smtClean="0">
                <a:latin typeface="Calibri" pitchFamily="34" charset="0"/>
              </a:rPr>
              <a:t>	Sea ice and snow has a </a:t>
            </a:r>
            <a:r>
              <a:rPr lang="en-GB" sz="2000" b="1" dirty="0" smtClean="0">
                <a:latin typeface="Calibri" pitchFamily="34" charset="0"/>
              </a:rPr>
              <a:t>high </a:t>
            </a:r>
            <a:r>
              <a:rPr lang="en-GB" sz="2000" b="1" dirty="0" err="1" smtClean="0">
                <a:latin typeface="Calibri" pitchFamily="34" charset="0"/>
              </a:rPr>
              <a:t>albedo</a:t>
            </a:r>
            <a:r>
              <a:rPr lang="en-GB" sz="2000" dirty="0" smtClean="0">
                <a:latin typeface="Calibri" pitchFamily="34" charset="0"/>
              </a:rPr>
              <a:t>, reflecting the majority of incoming solar radiation. With increasing temperatures, the spatial area of </a:t>
            </a:r>
            <a:r>
              <a:rPr lang="en-GB" sz="2000" b="1" dirty="0" smtClean="0">
                <a:latin typeface="Calibri" pitchFamily="34" charset="0"/>
              </a:rPr>
              <a:t>sea ice and snow cover decreases</a:t>
            </a:r>
            <a:r>
              <a:rPr lang="en-GB" sz="2000" dirty="0" smtClean="0">
                <a:latin typeface="Calibri" pitchFamily="34" charset="0"/>
              </a:rPr>
              <a:t>, exposing new expanses of ocean and land that absorbs solar radiation. This </a:t>
            </a:r>
            <a:r>
              <a:rPr lang="en-GB" sz="2000" b="1" dirty="0" smtClean="0">
                <a:latin typeface="Calibri" pitchFamily="34" charset="0"/>
              </a:rPr>
              <a:t>increase of total absorbed solar radiation </a:t>
            </a:r>
            <a:r>
              <a:rPr lang="en-GB" sz="2000" dirty="0" smtClean="0">
                <a:latin typeface="Calibri" pitchFamily="34" charset="0"/>
              </a:rPr>
              <a:t>contributes to continued and accelerated warming. </a:t>
            </a:r>
          </a:p>
        </p:txBody>
      </p:sp>
      <p:pic>
        <p:nvPicPr>
          <p:cNvPr id="4" name="Picture 4" descr="sea_ice_feedback_small.jpg"/>
          <p:cNvPicPr>
            <a:picLocks noChangeAspect="1"/>
          </p:cNvPicPr>
          <p:nvPr/>
        </p:nvPicPr>
        <p:blipFill>
          <a:blip r:embed="rId3" cstate="print"/>
          <a:srcRect/>
          <a:stretch>
            <a:fillRect/>
          </a:stretch>
        </p:blipFill>
        <p:spPr bwMode="auto">
          <a:xfrm>
            <a:off x="5985313" y="1207482"/>
            <a:ext cx="3162681" cy="2088232"/>
          </a:xfrm>
          <a:prstGeom prst="rect">
            <a:avLst/>
          </a:prstGeom>
          <a:noFill/>
          <a:ln w="9525">
            <a:noFill/>
            <a:miter lim="800000"/>
            <a:headEnd/>
            <a:tailEnd/>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54924" y="3527192"/>
            <a:ext cx="3826698" cy="305433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1791" y="3633994"/>
            <a:ext cx="2869727" cy="271476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1230" y="6389257"/>
            <a:ext cx="757607" cy="384543"/>
          </a:xfrm>
          <a:prstGeom prst="rect">
            <a:avLst/>
          </a:prstGeom>
        </p:spPr>
      </p:pic>
    </p:spTree>
    <p:extLst>
      <p:ext uri="{BB962C8B-B14F-4D97-AF65-F5344CB8AC3E}">
        <p14:creationId xmlns:p14="http://schemas.microsoft.com/office/powerpoint/2010/main" val="89807962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67544" y="1232756"/>
            <a:ext cx="4680520" cy="4356732"/>
          </a:xfrm>
          <a:ln>
            <a:noFill/>
          </a:ln>
        </p:spPr>
        <p:txBody>
          <a:bodyPr/>
          <a:lstStyle/>
          <a:p>
            <a:r>
              <a:rPr lang="en-GB" sz="2000" dirty="0" smtClean="0">
                <a:solidFill>
                  <a:schemeClr val="bg2"/>
                </a:solidFill>
                <a:latin typeface="Calibri" pitchFamily="34" charset="0"/>
              </a:rPr>
              <a:t>Clouds </a:t>
            </a:r>
            <a:r>
              <a:rPr lang="en-GB" sz="2000" b="1" dirty="0" smtClean="0">
                <a:solidFill>
                  <a:schemeClr val="bg2"/>
                </a:solidFill>
                <a:latin typeface="Calibri" pitchFamily="34" charset="0"/>
              </a:rPr>
              <a:t>double </a:t>
            </a:r>
            <a:r>
              <a:rPr lang="en-GB" sz="2000" dirty="0" smtClean="0">
                <a:solidFill>
                  <a:schemeClr val="bg2"/>
                </a:solidFill>
                <a:latin typeface="Calibri" pitchFamily="34" charset="0"/>
              </a:rPr>
              <a:t>the</a:t>
            </a:r>
            <a:r>
              <a:rPr lang="en-GB" sz="2000" b="1" dirty="0" smtClean="0">
                <a:solidFill>
                  <a:schemeClr val="bg2"/>
                </a:solidFill>
                <a:latin typeface="Calibri" pitchFamily="34" charset="0"/>
              </a:rPr>
              <a:t> </a:t>
            </a:r>
            <a:r>
              <a:rPr lang="en-GB" sz="2000" dirty="0" smtClean="0">
                <a:solidFill>
                  <a:schemeClr val="bg2"/>
                </a:solidFill>
                <a:latin typeface="Calibri" pitchFamily="34" charset="0"/>
              </a:rPr>
              <a:t>Earth’s </a:t>
            </a:r>
            <a:r>
              <a:rPr lang="en-GB" sz="2000" dirty="0" err="1" smtClean="0">
                <a:solidFill>
                  <a:schemeClr val="bg2"/>
                </a:solidFill>
                <a:latin typeface="Calibri" pitchFamily="34" charset="0"/>
              </a:rPr>
              <a:t>albedo</a:t>
            </a:r>
            <a:r>
              <a:rPr lang="en-GB" sz="2000" dirty="0" smtClean="0">
                <a:solidFill>
                  <a:schemeClr val="bg2"/>
                </a:solidFill>
                <a:latin typeface="Calibri" pitchFamily="34" charset="0"/>
              </a:rPr>
              <a:t>.</a:t>
            </a:r>
          </a:p>
          <a:p>
            <a:r>
              <a:rPr lang="en-GB" sz="2000" dirty="0" smtClean="0">
                <a:solidFill>
                  <a:schemeClr val="bg2"/>
                </a:solidFill>
                <a:latin typeface="Calibri" pitchFamily="34" charset="0"/>
              </a:rPr>
              <a:t>Increased evaporation is expected to increase cloud cover on average.</a:t>
            </a:r>
          </a:p>
          <a:p>
            <a:r>
              <a:rPr lang="en-GB" sz="2000" dirty="0" smtClean="0">
                <a:solidFill>
                  <a:schemeClr val="bg2"/>
                </a:solidFill>
                <a:latin typeface="Calibri" pitchFamily="34" charset="0"/>
              </a:rPr>
              <a:t>Under global warming, models predict changing cloud distributions.</a:t>
            </a:r>
          </a:p>
          <a:p>
            <a:endParaRPr lang="en-GB" sz="2000" dirty="0" smtClean="0">
              <a:solidFill>
                <a:schemeClr val="bg2"/>
              </a:solidFill>
              <a:latin typeface="Calibri" pitchFamily="34" charset="0"/>
            </a:endParaRPr>
          </a:p>
        </p:txBody>
      </p:sp>
      <p:sp>
        <p:nvSpPr>
          <p:cNvPr id="5" name="Rectangle 4"/>
          <p:cNvSpPr/>
          <p:nvPr/>
        </p:nvSpPr>
        <p:spPr>
          <a:xfrm>
            <a:off x="467544" y="3595602"/>
            <a:ext cx="8280920" cy="2185214"/>
          </a:xfrm>
          <a:prstGeom prst="rect">
            <a:avLst/>
          </a:prstGeom>
        </p:spPr>
        <p:txBody>
          <a:bodyPr wrap="square">
            <a:spAutoFit/>
          </a:bodyPr>
          <a:lstStyle/>
          <a:p>
            <a:pPr algn="l">
              <a:buNone/>
            </a:pPr>
            <a:r>
              <a:rPr lang="en-GB" sz="2000" i="0" dirty="0" smtClean="0">
                <a:solidFill>
                  <a:schemeClr val="bg2"/>
                </a:solidFill>
                <a:latin typeface="Calibri" pitchFamily="34" charset="0"/>
              </a:rPr>
              <a:t>Increased cloud cover increases the reflection of solar radiation from the Earth’s surface but it can also increase the net long-wave radiation emitted downward from the same clouds back to the surface. </a:t>
            </a:r>
          </a:p>
          <a:p>
            <a:pPr algn="l">
              <a:buNone/>
            </a:pPr>
            <a:endParaRPr lang="en-GB" sz="1000" i="0" dirty="0" smtClean="0">
              <a:solidFill>
                <a:schemeClr val="bg2"/>
              </a:solidFill>
              <a:latin typeface="Calibri" pitchFamily="34" charset="0"/>
            </a:endParaRPr>
          </a:p>
          <a:p>
            <a:pPr algn="l">
              <a:buNone/>
            </a:pPr>
            <a:r>
              <a:rPr lang="en-GB" sz="2000" i="0" dirty="0" smtClean="0">
                <a:solidFill>
                  <a:schemeClr val="bg2"/>
                </a:solidFill>
                <a:latin typeface="Calibri" pitchFamily="34" charset="0"/>
              </a:rPr>
              <a:t>The net effect of </a:t>
            </a:r>
            <a:r>
              <a:rPr lang="en-GB" sz="2000" b="1" i="0" dirty="0" smtClean="0">
                <a:solidFill>
                  <a:schemeClr val="bg2"/>
                </a:solidFill>
                <a:latin typeface="Calibri" pitchFamily="34" charset="0"/>
              </a:rPr>
              <a:t>decreased incoming solar </a:t>
            </a:r>
            <a:r>
              <a:rPr lang="en-GB" sz="2000" i="0" dirty="0" smtClean="0">
                <a:solidFill>
                  <a:schemeClr val="bg2"/>
                </a:solidFill>
                <a:latin typeface="Calibri" pitchFamily="34" charset="0"/>
              </a:rPr>
              <a:t>radiation combined with  a </a:t>
            </a:r>
            <a:r>
              <a:rPr lang="en-GB" sz="2000" b="1" i="0" dirty="0" smtClean="0">
                <a:solidFill>
                  <a:schemeClr val="bg2"/>
                </a:solidFill>
                <a:latin typeface="Calibri" pitchFamily="34" charset="0"/>
              </a:rPr>
              <a:t>potential increase </a:t>
            </a:r>
            <a:r>
              <a:rPr lang="en-GB" sz="2000" i="0" dirty="0" smtClean="0">
                <a:solidFill>
                  <a:schemeClr val="bg2"/>
                </a:solidFill>
                <a:latin typeface="Calibri" pitchFamily="34" charset="0"/>
              </a:rPr>
              <a:t>in the amount of reflected </a:t>
            </a:r>
            <a:r>
              <a:rPr lang="en-GB" sz="2000" b="1" i="0" dirty="0" smtClean="0">
                <a:solidFill>
                  <a:schemeClr val="bg2"/>
                </a:solidFill>
                <a:latin typeface="Calibri" pitchFamily="34" charset="0"/>
              </a:rPr>
              <a:t>outgoing </a:t>
            </a:r>
            <a:r>
              <a:rPr lang="en-GB" sz="2000" b="1" i="0" dirty="0" err="1" smtClean="0">
                <a:solidFill>
                  <a:schemeClr val="bg2"/>
                </a:solidFill>
                <a:latin typeface="Calibri" pitchFamily="34" charset="0"/>
              </a:rPr>
              <a:t>longwave</a:t>
            </a:r>
            <a:r>
              <a:rPr lang="en-GB" sz="2000" b="1" i="0" dirty="0" smtClean="0">
                <a:solidFill>
                  <a:schemeClr val="bg2"/>
                </a:solidFill>
                <a:latin typeface="Calibri" pitchFamily="34" charset="0"/>
              </a:rPr>
              <a:t> </a:t>
            </a:r>
            <a:r>
              <a:rPr lang="en-GB" sz="2000" i="0" dirty="0" smtClean="0">
                <a:solidFill>
                  <a:schemeClr val="bg2"/>
                </a:solidFill>
                <a:latin typeface="Calibri" pitchFamily="34" charset="0"/>
              </a:rPr>
              <a:t>radiation is very uncertain and a primary uncertainty in climate change science. </a:t>
            </a:r>
            <a:endParaRPr lang="en-GB" sz="2000" i="0" dirty="0">
              <a:solidFill>
                <a:schemeClr val="bg2"/>
              </a:solidFill>
              <a:latin typeface="Calibri" pitchFamily="34" charset="0"/>
            </a:endParaRPr>
          </a:p>
        </p:txBody>
      </p:sp>
      <p:pic>
        <p:nvPicPr>
          <p:cNvPr id="60418" name="Picture 2" descr="http://www.hamra.net/pics/KenyaLowClouds.jpg"/>
          <p:cNvPicPr>
            <a:picLocks noChangeAspect="1" noChangeArrowheads="1"/>
          </p:cNvPicPr>
          <p:nvPr/>
        </p:nvPicPr>
        <p:blipFill>
          <a:blip r:embed="rId3" cstate="print"/>
          <a:srcRect/>
          <a:stretch>
            <a:fillRect/>
          </a:stretch>
        </p:blipFill>
        <p:spPr bwMode="auto">
          <a:xfrm>
            <a:off x="5364088" y="980728"/>
            <a:ext cx="3071664" cy="2303748"/>
          </a:xfrm>
          <a:prstGeom prst="rect">
            <a:avLst/>
          </a:prstGeom>
          <a:noFill/>
        </p:spPr>
      </p:pic>
      <p:sp>
        <p:nvSpPr>
          <p:cNvPr id="7" name="Title 1"/>
          <p:cNvSpPr txBox="1">
            <a:spLocks/>
          </p:cNvSpPr>
          <p:nvPr/>
        </p:nvSpPr>
        <p:spPr>
          <a:xfrm>
            <a:off x="215516" y="188640"/>
            <a:ext cx="8352928" cy="115212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Cloud feedbacks</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spTree>
    <p:extLst>
      <p:ext uri="{BB962C8B-B14F-4D97-AF65-F5344CB8AC3E}">
        <p14:creationId xmlns:p14="http://schemas.microsoft.com/office/powerpoint/2010/main" val="350537346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print"/>
          <a:srcRect/>
          <a:stretch>
            <a:fillRect/>
          </a:stretch>
        </p:blipFill>
        <p:spPr bwMode="auto">
          <a:xfrm>
            <a:off x="781050" y="909638"/>
            <a:ext cx="7581900" cy="5038725"/>
          </a:xfrm>
          <a:prstGeom prst="rect">
            <a:avLst/>
          </a:prstGeom>
          <a:noFill/>
          <a:ln w="9525">
            <a:noFill/>
            <a:miter lim="800000"/>
            <a:headEnd/>
            <a:tailEnd/>
          </a:ln>
        </p:spPr>
      </p:pic>
      <p:sp>
        <p:nvSpPr>
          <p:cNvPr id="4" name="Title 1"/>
          <p:cNvSpPr txBox="1">
            <a:spLocks/>
          </p:cNvSpPr>
          <p:nvPr/>
        </p:nvSpPr>
        <p:spPr>
          <a:xfrm>
            <a:off x="215516" y="188640"/>
            <a:ext cx="8352928" cy="115212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Cloud feedbacks</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sp>
        <p:nvSpPr>
          <p:cNvPr id="5" name="TextBox 4"/>
          <p:cNvSpPr txBox="1"/>
          <p:nvPr/>
        </p:nvSpPr>
        <p:spPr>
          <a:xfrm>
            <a:off x="23660" y="2924944"/>
            <a:ext cx="878767" cy="430887"/>
          </a:xfrm>
          <a:prstGeom prst="rect">
            <a:avLst/>
          </a:prstGeom>
          <a:noFill/>
        </p:spPr>
        <p:txBody>
          <a:bodyPr wrap="none" rtlCol="0">
            <a:spAutoFit/>
          </a:bodyPr>
          <a:lstStyle/>
          <a:p>
            <a:pPr>
              <a:buNone/>
            </a:pPr>
            <a:r>
              <a:rPr lang="en-GB" sz="2200" i="0" dirty="0" smtClean="0">
                <a:solidFill>
                  <a:schemeClr val="bg2"/>
                </a:solidFill>
                <a:latin typeface="Calibri" pitchFamily="34" charset="0"/>
              </a:rPr>
              <a:t>T high</a:t>
            </a:r>
            <a:endParaRPr lang="en-GB" sz="2200" i="0" dirty="0">
              <a:solidFill>
                <a:schemeClr val="bg2"/>
              </a:solidFill>
              <a:latin typeface="Calibri" pitchFamily="34" charset="0"/>
            </a:endParaRPr>
          </a:p>
        </p:txBody>
      </p:sp>
      <p:sp>
        <p:nvSpPr>
          <p:cNvPr id="6" name="TextBox 5"/>
          <p:cNvSpPr txBox="1"/>
          <p:nvPr/>
        </p:nvSpPr>
        <p:spPr>
          <a:xfrm>
            <a:off x="2923702" y="1808820"/>
            <a:ext cx="800732" cy="430887"/>
          </a:xfrm>
          <a:prstGeom prst="rect">
            <a:avLst/>
          </a:prstGeom>
          <a:noFill/>
        </p:spPr>
        <p:txBody>
          <a:bodyPr wrap="none" rtlCol="0">
            <a:spAutoFit/>
          </a:bodyPr>
          <a:lstStyle/>
          <a:p>
            <a:pPr>
              <a:buNone/>
            </a:pPr>
            <a:r>
              <a:rPr lang="en-GB" sz="2200" i="0" dirty="0" smtClean="0">
                <a:solidFill>
                  <a:schemeClr val="bg2"/>
                </a:solidFill>
                <a:latin typeface="Calibri" pitchFamily="34" charset="0"/>
              </a:rPr>
              <a:t>T low</a:t>
            </a:r>
            <a:endParaRPr lang="en-GB" sz="2200" i="0" dirty="0">
              <a:solidFill>
                <a:schemeClr val="bg2"/>
              </a:solidFill>
              <a:latin typeface="Calibri" pitchFamily="34" charset="0"/>
            </a:endParaRPr>
          </a:p>
        </p:txBody>
      </p:sp>
    </p:spTree>
    <p:extLst>
      <p:ext uri="{BB962C8B-B14F-4D97-AF65-F5344CB8AC3E}">
        <p14:creationId xmlns:p14="http://schemas.microsoft.com/office/powerpoint/2010/main" val="28684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ouds.jpeg"/>
          <p:cNvPicPr>
            <a:picLocks noChangeAspect="1"/>
          </p:cNvPicPr>
          <p:nvPr/>
        </p:nvPicPr>
        <p:blipFill>
          <a:blip r:embed="rId3" cstate="print"/>
          <a:stretch>
            <a:fillRect/>
          </a:stretch>
        </p:blipFill>
        <p:spPr>
          <a:xfrm>
            <a:off x="1028625" y="1340768"/>
            <a:ext cx="7200292" cy="4389958"/>
          </a:xfrm>
          <a:prstGeom prst="rect">
            <a:avLst/>
          </a:prstGeom>
        </p:spPr>
      </p:pic>
      <p:sp>
        <p:nvSpPr>
          <p:cNvPr id="4" name="TextBox 3"/>
          <p:cNvSpPr txBox="1"/>
          <p:nvPr/>
        </p:nvSpPr>
        <p:spPr>
          <a:xfrm>
            <a:off x="5747341" y="5753291"/>
            <a:ext cx="2611612" cy="400110"/>
          </a:xfrm>
          <a:prstGeom prst="rect">
            <a:avLst/>
          </a:prstGeom>
          <a:noFill/>
        </p:spPr>
        <p:txBody>
          <a:bodyPr wrap="none" rtlCol="0">
            <a:spAutoFit/>
          </a:bodyPr>
          <a:lstStyle/>
          <a:p>
            <a:pPr>
              <a:buNone/>
            </a:pPr>
            <a:r>
              <a:rPr lang="en-GB" sz="2000" i="0" dirty="0" smtClean="0">
                <a:solidFill>
                  <a:schemeClr val="bg2"/>
                </a:solidFill>
                <a:latin typeface="Calibri" pitchFamily="34" charset="0"/>
              </a:rPr>
              <a:t>Hugo and </a:t>
            </a:r>
            <a:r>
              <a:rPr lang="en-GB" sz="2000" i="0" dirty="0" err="1" smtClean="0">
                <a:solidFill>
                  <a:schemeClr val="bg2"/>
                </a:solidFill>
                <a:latin typeface="Calibri" pitchFamily="34" charset="0"/>
              </a:rPr>
              <a:t>Slingo</a:t>
            </a:r>
            <a:r>
              <a:rPr lang="en-GB" sz="2000" i="0" dirty="0" smtClean="0">
                <a:solidFill>
                  <a:schemeClr val="bg2"/>
                </a:solidFill>
                <a:latin typeface="Calibri" pitchFamily="34" charset="0"/>
              </a:rPr>
              <a:t> (2009)</a:t>
            </a:r>
            <a:endParaRPr lang="en-GB" sz="2000" i="0" dirty="0">
              <a:solidFill>
                <a:schemeClr val="bg2"/>
              </a:solidFill>
              <a:latin typeface="Calibri" pitchFamily="34" charset="0"/>
            </a:endParaRPr>
          </a:p>
        </p:txBody>
      </p:sp>
      <p:sp>
        <p:nvSpPr>
          <p:cNvPr id="5" name="Title 1"/>
          <p:cNvSpPr txBox="1">
            <a:spLocks/>
          </p:cNvSpPr>
          <p:nvPr/>
        </p:nvSpPr>
        <p:spPr>
          <a:xfrm>
            <a:off x="215516" y="188640"/>
            <a:ext cx="8352928" cy="115212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smtClean="0">
                <a:ln>
                  <a:noFill/>
                </a:ln>
                <a:solidFill>
                  <a:schemeClr val="bg2"/>
                </a:solidFill>
                <a:effectLst/>
                <a:uLnTx/>
                <a:uFillTx/>
                <a:latin typeface="Calibri" pitchFamily="34" charset="0"/>
                <a:ea typeface="+mj-ea"/>
                <a:cs typeface="+mj-cs"/>
              </a:rPr>
              <a:t>Cloud feedbacks</a:t>
            </a:r>
            <a:endParaRPr kumimoji="0" lang="en-GB" sz="4000" b="1" i="0" u="none" strike="noStrike" kern="0" cap="none" spc="0" normalizeH="0" baseline="0" noProof="0" dirty="0">
              <a:ln>
                <a:noFill/>
              </a:ln>
              <a:solidFill>
                <a:schemeClr val="bg2"/>
              </a:solidFill>
              <a:effectLst/>
              <a:uLnTx/>
              <a:uFillTx/>
              <a:latin typeface="Calibri" pitchFamily="34" charset="0"/>
              <a:ea typeface="+mj-ea"/>
              <a:cs typeface="+mj-cs"/>
            </a:endParaRPr>
          </a:p>
        </p:txBody>
      </p:sp>
    </p:spTree>
    <p:extLst>
      <p:ext uri="{BB962C8B-B14F-4D97-AF65-F5344CB8AC3E}">
        <p14:creationId xmlns:p14="http://schemas.microsoft.com/office/powerpoint/2010/main" val="91119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323528" y="188640"/>
            <a:ext cx="8221663" cy="999029"/>
          </a:xfrm>
          <a:prstGeom prst="rect">
            <a:avLst/>
          </a:prstGeom>
          <a:noFill/>
          <a:ln w="9525">
            <a:noFill/>
            <a:round/>
            <a:headEnd/>
            <a:tailEnd/>
          </a:ln>
        </p:spPr>
        <p:txBody>
          <a:bodyPr lIns="0" tIns="0" rIns="0" bIns="0" anchor="ctr"/>
          <a:lstStyle/>
          <a:p>
            <a: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4000" b="1" i="0" dirty="0" smtClean="0">
                <a:solidFill>
                  <a:schemeClr val="bg2"/>
                </a:solidFill>
                <a:latin typeface="Calibri" pitchFamily="34" charset="0"/>
              </a:rPr>
              <a:t>Direct effect of aerosols</a:t>
            </a:r>
            <a:endParaRPr lang="en-US" sz="4000" b="1" i="0" dirty="0">
              <a:solidFill>
                <a:schemeClr val="bg2"/>
              </a:solidFill>
              <a:latin typeface="Calibri" pitchFamily="34" charset="0"/>
            </a:endParaRPr>
          </a:p>
        </p:txBody>
      </p:sp>
      <p:sp>
        <p:nvSpPr>
          <p:cNvPr id="18435" name="Text Box 2"/>
          <p:cNvSpPr txBox="1">
            <a:spLocks noChangeArrowheads="1"/>
          </p:cNvSpPr>
          <p:nvPr/>
        </p:nvSpPr>
        <p:spPr bwMode="auto">
          <a:xfrm>
            <a:off x="323529" y="1586037"/>
            <a:ext cx="8568224" cy="2058987"/>
          </a:xfrm>
          <a:prstGeom prst="rect">
            <a:avLst/>
          </a:prstGeom>
          <a:noFill/>
          <a:ln w="9525">
            <a:noFill/>
            <a:round/>
            <a:headEnd/>
            <a:tailEnd/>
          </a:ln>
        </p:spPr>
        <p:txBody>
          <a:bodyPr lIns="0" tIns="0" rIns="0" bIns="0"/>
          <a:lstStyle/>
          <a:p>
            <a:pPr marL="6350">
              <a:spcAft>
                <a:spcPts val="1425"/>
              </a:spcAft>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b="1" i="0" dirty="0" smtClean="0">
                <a:solidFill>
                  <a:schemeClr val="bg2"/>
                </a:solidFill>
                <a:latin typeface="Calibri" pitchFamily="34" charset="0"/>
              </a:rPr>
              <a:t>Aerosols </a:t>
            </a:r>
            <a:r>
              <a:rPr lang="en-US" sz="2000" i="0" dirty="0" smtClean="0">
                <a:solidFill>
                  <a:schemeClr val="bg2"/>
                </a:solidFill>
                <a:latin typeface="Calibri" pitchFamily="34" charset="0"/>
              </a:rPr>
              <a:t>are tiny </a:t>
            </a:r>
            <a:r>
              <a:rPr lang="en-US" sz="2000" i="0" dirty="0">
                <a:solidFill>
                  <a:schemeClr val="bg2"/>
                </a:solidFill>
                <a:latin typeface="Calibri" pitchFamily="34" charset="0"/>
              </a:rPr>
              <a:t>solid and liquid airborne particles. Sizes range  0.01 </a:t>
            </a:r>
            <a:r>
              <a:rPr lang="en-US" sz="2000" i="0" dirty="0" err="1">
                <a:solidFill>
                  <a:schemeClr val="bg2"/>
                </a:solidFill>
                <a:latin typeface="Calibri" pitchFamily="34" charset="0"/>
              </a:rPr>
              <a:t>μm</a:t>
            </a:r>
            <a:r>
              <a:rPr lang="en-US" sz="2000" i="0" dirty="0">
                <a:solidFill>
                  <a:schemeClr val="bg2"/>
                </a:solidFill>
                <a:latin typeface="Calibri" pitchFamily="34" charset="0"/>
              </a:rPr>
              <a:t> to 10 </a:t>
            </a:r>
            <a:r>
              <a:rPr lang="en-US" sz="2000" i="0" dirty="0" err="1">
                <a:solidFill>
                  <a:schemeClr val="bg2"/>
                </a:solidFill>
                <a:latin typeface="Calibri" pitchFamily="34" charset="0"/>
              </a:rPr>
              <a:t>μm</a:t>
            </a:r>
            <a:r>
              <a:rPr lang="en-US" sz="2000" i="0" dirty="0">
                <a:solidFill>
                  <a:schemeClr val="bg2"/>
                </a:solidFill>
                <a:latin typeface="Calibri" pitchFamily="34" charset="0"/>
              </a:rPr>
              <a:t>. </a:t>
            </a:r>
          </a:p>
          <a:p>
            <a:pPr marL="6350" lvl="1" algn="l">
              <a:spcAft>
                <a:spcPts val="1425"/>
              </a:spcAft>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b="1" i="0" dirty="0" smtClean="0">
                <a:solidFill>
                  <a:schemeClr val="bg2"/>
                </a:solidFill>
                <a:latin typeface="Calibri" pitchFamily="34" charset="0"/>
              </a:rPr>
              <a:t>	      Natural</a:t>
            </a:r>
            <a:r>
              <a:rPr lang="en-US" sz="1800" i="0" dirty="0" smtClean="0">
                <a:solidFill>
                  <a:schemeClr val="bg2"/>
                </a:solidFill>
                <a:latin typeface="Calibri" pitchFamily="34" charset="0"/>
              </a:rPr>
              <a:t> 	Volcanoes; sea salt; desert dust; plant emitted Volatile Organic 					</a:t>
            </a:r>
            <a:r>
              <a:rPr lang="en-US" sz="1800" i="0" dirty="0" err="1" smtClean="0">
                <a:solidFill>
                  <a:schemeClr val="bg2"/>
                </a:solidFill>
                <a:latin typeface="Calibri" pitchFamily="34" charset="0"/>
              </a:rPr>
              <a:t>Compunds</a:t>
            </a:r>
            <a:r>
              <a:rPr lang="en-US" sz="1800" i="0" dirty="0" smtClean="0">
                <a:solidFill>
                  <a:schemeClr val="bg2"/>
                </a:solidFill>
                <a:latin typeface="Calibri" pitchFamily="34" charset="0"/>
              </a:rPr>
              <a:t> (VOC's)</a:t>
            </a:r>
          </a:p>
          <a:p>
            <a:pPr marL="6350">
              <a:spcAft>
                <a:spcPts val="1425"/>
              </a:spcAft>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b="1" i="0" dirty="0" smtClean="0">
                <a:solidFill>
                  <a:schemeClr val="bg2"/>
                </a:solidFill>
                <a:latin typeface="Calibri" pitchFamily="34" charset="0"/>
              </a:rPr>
              <a:t>Anthropogenic	</a:t>
            </a:r>
            <a:r>
              <a:rPr lang="en-US" sz="1800" i="0" dirty="0" smtClean="0">
                <a:solidFill>
                  <a:schemeClr val="bg2"/>
                </a:solidFill>
                <a:latin typeface="Calibri" pitchFamily="34" charset="0"/>
              </a:rPr>
              <a:t>Biomass </a:t>
            </a:r>
            <a:r>
              <a:rPr lang="en-US" sz="1800" i="0" dirty="0">
                <a:solidFill>
                  <a:schemeClr val="bg2"/>
                </a:solidFill>
                <a:latin typeface="Calibri" pitchFamily="34" charset="0"/>
              </a:rPr>
              <a:t>burning </a:t>
            </a:r>
            <a:r>
              <a:rPr lang="en-US" sz="1800" i="0" dirty="0" smtClean="0">
                <a:solidFill>
                  <a:schemeClr val="bg2"/>
                </a:solidFill>
                <a:latin typeface="Calibri" pitchFamily="34" charset="0"/>
              </a:rPr>
              <a:t>for agricultural </a:t>
            </a:r>
            <a:r>
              <a:rPr lang="en-US" sz="1800" i="0" dirty="0">
                <a:solidFill>
                  <a:schemeClr val="bg2"/>
                </a:solidFill>
                <a:latin typeface="Calibri" pitchFamily="34" charset="0"/>
              </a:rPr>
              <a:t>purposes or </a:t>
            </a:r>
            <a:r>
              <a:rPr lang="en-US" sz="1800" i="0" dirty="0" smtClean="0">
                <a:solidFill>
                  <a:schemeClr val="bg2"/>
                </a:solidFill>
                <a:latin typeface="Calibri" pitchFamily="34" charset="0"/>
              </a:rPr>
              <a:t>hunting</a:t>
            </a:r>
            <a:r>
              <a:rPr lang="en-US" sz="1800" i="0" dirty="0">
                <a:solidFill>
                  <a:schemeClr val="bg2"/>
                </a:solidFill>
                <a:latin typeface="Calibri" pitchFamily="34" charset="0"/>
              </a:rPr>
              <a:t>; </a:t>
            </a:r>
            <a:r>
              <a:rPr lang="en-US" sz="1800" i="0" dirty="0" smtClean="0">
                <a:solidFill>
                  <a:schemeClr val="bg2"/>
                </a:solidFill>
                <a:latin typeface="Calibri" pitchFamily="34" charset="0"/>
              </a:rPr>
              <a:t>food preparation</a:t>
            </a:r>
            <a:r>
              <a:rPr lang="en-US" sz="1800" i="0" dirty="0">
                <a:solidFill>
                  <a:schemeClr val="bg2"/>
                </a:solidFill>
                <a:latin typeface="Calibri" pitchFamily="34" charset="0"/>
              </a:rPr>
              <a:t>; </a:t>
            </a:r>
            <a:r>
              <a:rPr lang="en-US" sz="1800" i="0" dirty="0" smtClean="0">
                <a:solidFill>
                  <a:schemeClr val="bg2"/>
                </a:solidFill>
                <a:latin typeface="Calibri" pitchFamily="34" charset="0"/>
              </a:rPr>
              <a:t>					industry</a:t>
            </a:r>
            <a:r>
              <a:rPr lang="en-US" sz="1800" i="0" dirty="0">
                <a:solidFill>
                  <a:schemeClr val="bg2"/>
                </a:solidFill>
                <a:latin typeface="Calibri" pitchFamily="34" charset="0"/>
              </a:rPr>
              <a:t>; transport</a:t>
            </a:r>
          </a:p>
          <a:p>
            <a:pPr marL="6350">
              <a:lnSpc>
                <a:spcPct val="80000"/>
              </a:lnSpc>
              <a:spcBef>
                <a:spcPts val="500"/>
              </a:spcBef>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sz="2800" i="0" dirty="0">
              <a:solidFill>
                <a:schemeClr val="bg2"/>
              </a:solidFill>
              <a:latin typeface="Arial" charset="0"/>
            </a:endParaRPr>
          </a:p>
        </p:txBody>
      </p:sp>
      <p:pic>
        <p:nvPicPr>
          <p:cNvPr id="18436" name="Picture 3"/>
          <p:cNvPicPr>
            <a:picLocks noChangeAspect="1" noChangeArrowheads="1"/>
          </p:cNvPicPr>
          <p:nvPr/>
        </p:nvPicPr>
        <p:blipFill>
          <a:blip r:embed="rId3" cstate="print"/>
          <a:srcRect/>
          <a:stretch>
            <a:fillRect/>
          </a:stretch>
        </p:blipFill>
        <p:spPr bwMode="auto">
          <a:xfrm>
            <a:off x="7524328" y="188640"/>
            <a:ext cx="1110842" cy="1143627"/>
          </a:xfrm>
          <a:prstGeom prst="rect">
            <a:avLst/>
          </a:prstGeom>
          <a:noFill/>
          <a:ln w="9525">
            <a:noFill/>
            <a:round/>
            <a:headEnd/>
            <a:tailEnd/>
          </a:ln>
        </p:spPr>
      </p:pic>
      <p:pic>
        <p:nvPicPr>
          <p:cNvPr id="18437" name="Picture 4"/>
          <p:cNvPicPr>
            <a:picLocks noChangeAspect="1" noChangeArrowheads="1"/>
          </p:cNvPicPr>
          <p:nvPr/>
        </p:nvPicPr>
        <p:blipFill>
          <a:blip r:embed="rId4" cstate="print"/>
          <a:srcRect/>
          <a:stretch>
            <a:fillRect/>
          </a:stretch>
        </p:blipFill>
        <p:spPr bwMode="auto">
          <a:xfrm>
            <a:off x="1121743" y="3807373"/>
            <a:ext cx="3312616" cy="2059559"/>
          </a:xfrm>
          <a:prstGeom prst="rect">
            <a:avLst/>
          </a:prstGeom>
          <a:noFill/>
          <a:ln w="9525">
            <a:noFill/>
            <a:round/>
            <a:headEnd/>
            <a:tailEnd/>
          </a:ln>
        </p:spPr>
      </p:pic>
      <p:pic>
        <p:nvPicPr>
          <p:cNvPr id="58371" name="Picture 3"/>
          <p:cNvPicPr>
            <a:picLocks noChangeAspect="1" noChangeArrowheads="1"/>
          </p:cNvPicPr>
          <p:nvPr/>
        </p:nvPicPr>
        <p:blipFill>
          <a:blip r:embed="rId5" cstate="print"/>
          <a:srcRect/>
          <a:stretch>
            <a:fillRect/>
          </a:stretch>
        </p:blipFill>
        <p:spPr bwMode="auto">
          <a:xfrm>
            <a:off x="4762670" y="3807373"/>
            <a:ext cx="3872500" cy="2644252"/>
          </a:xfrm>
          <a:prstGeom prst="rect">
            <a:avLst/>
          </a:prstGeom>
          <a:noFill/>
          <a:ln w="9525">
            <a:noFill/>
            <a:miter lim="800000"/>
            <a:headEnd/>
            <a:tailEnd/>
          </a:ln>
        </p:spPr>
      </p:pic>
    </p:spTree>
    <p:extLst>
      <p:ext uri="{BB962C8B-B14F-4D97-AF65-F5344CB8AC3E}">
        <p14:creationId xmlns:p14="http://schemas.microsoft.com/office/powerpoint/2010/main" val="286403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cstate="print"/>
          <a:srcRect/>
          <a:stretch>
            <a:fillRect/>
          </a:stretch>
        </p:blipFill>
        <p:spPr bwMode="auto">
          <a:xfrm>
            <a:off x="1043608" y="3501008"/>
            <a:ext cx="2558430" cy="2251970"/>
          </a:xfrm>
          <a:prstGeom prst="rect">
            <a:avLst/>
          </a:prstGeom>
          <a:noFill/>
          <a:ln w="9525">
            <a:noFill/>
            <a:miter lim="800000"/>
            <a:headEnd/>
            <a:tailEnd/>
          </a:ln>
        </p:spPr>
      </p:pic>
      <p:pic>
        <p:nvPicPr>
          <p:cNvPr id="23556" name="Picture 4"/>
          <p:cNvPicPr>
            <a:picLocks noChangeAspect="1" noChangeArrowheads="1"/>
          </p:cNvPicPr>
          <p:nvPr/>
        </p:nvPicPr>
        <p:blipFill>
          <a:blip r:embed="rId4" cstate="print"/>
          <a:srcRect/>
          <a:stretch>
            <a:fillRect/>
          </a:stretch>
        </p:blipFill>
        <p:spPr bwMode="auto">
          <a:xfrm>
            <a:off x="5148064" y="3429000"/>
            <a:ext cx="2952328" cy="2452514"/>
          </a:xfrm>
          <a:prstGeom prst="rect">
            <a:avLst/>
          </a:prstGeom>
          <a:noFill/>
          <a:ln w="9525">
            <a:noFill/>
            <a:miter lim="800000"/>
            <a:headEnd/>
            <a:tailEnd/>
          </a:ln>
        </p:spPr>
      </p:pic>
      <p:sp>
        <p:nvSpPr>
          <p:cNvPr id="8" name="TextBox 7"/>
          <p:cNvSpPr txBox="1"/>
          <p:nvPr/>
        </p:nvSpPr>
        <p:spPr>
          <a:xfrm>
            <a:off x="323528" y="1196752"/>
            <a:ext cx="4248471" cy="2019014"/>
          </a:xfrm>
          <a:prstGeom prst="rect">
            <a:avLst/>
          </a:prstGeom>
          <a:noFill/>
        </p:spPr>
        <p:txBody>
          <a:bodyPr wrap="square" rtlCol="0">
            <a:spAutoFit/>
          </a:bodyPr>
          <a:lstStyle/>
          <a:p>
            <a:pPr algn="ctr">
              <a:buNone/>
            </a:pPr>
            <a:r>
              <a:rPr lang="en-GB" sz="2200" b="1" i="0" dirty="0" smtClean="0">
                <a:solidFill>
                  <a:schemeClr val="bg2"/>
                </a:solidFill>
                <a:latin typeface="Calibri" pitchFamily="34" charset="0"/>
              </a:rPr>
              <a:t>Normal</a:t>
            </a:r>
          </a:p>
          <a:p>
            <a:pPr algn="ctr">
              <a:buNone/>
            </a:pPr>
            <a:endParaRPr lang="en-GB" sz="800" dirty="0" smtClean="0">
              <a:solidFill>
                <a:schemeClr val="bg2"/>
              </a:solidFill>
              <a:latin typeface="Calibri" pitchFamily="34" charset="0"/>
            </a:endParaRPr>
          </a:p>
          <a:p>
            <a:pPr algn="ctr">
              <a:buNone/>
            </a:pPr>
            <a:r>
              <a:rPr lang="en-GB" sz="1800" b="1" dirty="0" smtClean="0">
                <a:solidFill>
                  <a:schemeClr val="bg2"/>
                </a:solidFill>
                <a:latin typeface="Calibri" pitchFamily="34" charset="0"/>
              </a:rPr>
              <a:t>Small</a:t>
            </a:r>
            <a:r>
              <a:rPr lang="en-GB" sz="1800" dirty="0" smtClean="0">
                <a:solidFill>
                  <a:schemeClr val="bg2"/>
                </a:solidFill>
                <a:latin typeface="Calibri" pitchFamily="34" charset="0"/>
              </a:rPr>
              <a:t> number of cloud condensation nuclei</a:t>
            </a:r>
          </a:p>
          <a:p>
            <a:pPr algn="ctr">
              <a:buNone/>
            </a:pPr>
            <a:endParaRPr lang="en-GB" sz="1200" dirty="0" smtClean="0">
              <a:solidFill>
                <a:schemeClr val="bg2"/>
              </a:solidFill>
              <a:latin typeface="Calibri" pitchFamily="34" charset="0"/>
            </a:endParaRPr>
          </a:p>
          <a:p>
            <a:pPr algn="ctr">
              <a:buNone/>
            </a:pPr>
            <a:r>
              <a:rPr lang="en-GB" sz="1800" b="1" dirty="0" smtClean="0">
                <a:solidFill>
                  <a:schemeClr val="bg2"/>
                </a:solidFill>
                <a:latin typeface="Calibri" pitchFamily="34" charset="0"/>
              </a:rPr>
              <a:t>Small</a:t>
            </a:r>
            <a:r>
              <a:rPr lang="en-GB" sz="1800" dirty="0" smtClean="0">
                <a:solidFill>
                  <a:schemeClr val="bg2"/>
                </a:solidFill>
                <a:latin typeface="Calibri" pitchFamily="34" charset="0"/>
              </a:rPr>
              <a:t> number of </a:t>
            </a:r>
            <a:r>
              <a:rPr lang="en-GB" sz="1800" b="1" dirty="0" smtClean="0">
                <a:solidFill>
                  <a:schemeClr val="bg2"/>
                </a:solidFill>
                <a:latin typeface="Calibri" pitchFamily="34" charset="0"/>
              </a:rPr>
              <a:t>large</a:t>
            </a:r>
            <a:r>
              <a:rPr lang="en-GB" sz="1800" dirty="0" smtClean="0">
                <a:solidFill>
                  <a:schemeClr val="bg2"/>
                </a:solidFill>
                <a:latin typeface="Calibri" pitchFamily="34" charset="0"/>
              </a:rPr>
              <a:t> cloud droplets</a:t>
            </a:r>
          </a:p>
          <a:p>
            <a:pPr algn="ctr">
              <a:buNone/>
            </a:pPr>
            <a:endParaRPr lang="en-GB" sz="1200" dirty="0" smtClean="0">
              <a:solidFill>
                <a:schemeClr val="bg2"/>
              </a:solidFill>
              <a:latin typeface="Calibri" pitchFamily="34" charset="0"/>
            </a:endParaRPr>
          </a:p>
          <a:p>
            <a:pPr algn="ctr">
              <a:buNone/>
            </a:pPr>
            <a:r>
              <a:rPr lang="en-GB" sz="1800" dirty="0" smtClean="0">
                <a:solidFill>
                  <a:schemeClr val="bg2"/>
                </a:solidFill>
                <a:latin typeface="Calibri" pitchFamily="34" charset="0"/>
              </a:rPr>
              <a:t>Relatively </a:t>
            </a:r>
            <a:r>
              <a:rPr lang="en-GB" sz="1800" b="1" dirty="0" smtClean="0">
                <a:solidFill>
                  <a:schemeClr val="bg2"/>
                </a:solidFill>
                <a:latin typeface="Calibri" pitchFamily="34" charset="0"/>
              </a:rPr>
              <a:t>low</a:t>
            </a:r>
            <a:r>
              <a:rPr lang="en-GB" sz="1800" dirty="0" smtClean="0">
                <a:solidFill>
                  <a:schemeClr val="bg2"/>
                </a:solidFill>
                <a:latin typeface="Calibri" pitchFamily="34" charset="0"/>
              </a:rPr>
              <a:t> reflectivity</a:t>
            </a:r>
            <a:endParaRPr lang="en-GB" sz="1800" dirty="0">
              <a:solidFill>
                <a:schemeClr val="bg2"/>
              </a:solidFill>
              <a:latin typeface="Calibri" pitchFamily="34" charset="0"/>
            </a:endParaRPr>
          </a:p>
        </p:txBody>
      </p:sp>
      <p:sp>
        <p:nvSpPr>
          <p:cNvPr id="9" name="Down Arrow 8"/>
          <p:cNvSpPr/>
          <p:nvPr/>
        </p:nvSpPr>
        <p:spPr bwMode="auto">
          <a:xfrm>
            <a:off x="2303748" y="2060848"/>
            <a:ext cx="216024" cy="216024"/>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0" name="Down Arrow 9"/>
          <p:cNvSpPr/>
          <p:nvPr/>
        </p:nvSpPr>
        <p:spPr bwMode="auto">
          <a:xfrm>
            <a:off x="2303748" y="2659657"/>
            <a:ext cx="216024" cy="216024"/>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4" name="TextBox 13"/>
          <p:cNvSpPr txBox="1"/>
          <p:nvPr/>
        </p:nvSpPr>
        <p:spPr>
          <a:xfrm>
            <a:off x="4571999" y="1186528"/>
            <a:ext cx="4572000" cy="2019014"/>
          </a:xfrm>
          <a:prstGeom prst="rect">
            <a:avLst/>
          </a:prstGeom>
          <a:noFill/>
        </p:spPr>
        <p:txBody>
          <a:bodyPr wrap="square" rtlCol="0">
            <a:spAutoFit/>
          </a:bodyPr>
          <a:lstStyle/>
          <a:p>
            <a:pPr algn="ctr">
              <a:buNone/>
            </a:pPr>
            <a:r>
              <a:rPr lang="en-GB" sz="2200" b="1" i="0" dirty="0" smtClean="0">
                <a:solidFill>
                  <a:schemeClr val="bg2"/>
                </a:solidFill>
                <a:latin typeface="Calibri" pitchFamily="34" charset="0"/>
              </a:rPr>
              <a:t>With Anthropogenic Emissions</a:t>
            </a:r>
          </a:p>
          <a:p>
            <a:pPr algn="ctr">
              <a:buNone/>
            </a:pPr>
            <a:endParaRPr lang="en-GB" sz="800" dirty="0" smtClean="0">
              <a:solidFill>
                <a:schemeClr val="bg2"/>
              </a:solidFill>
              <a:latin typeface="Calibri" pitchFamily="34" charset="0"/>
            </a:endParaRPr>
          </a:p>
          <a:p>
            <a:pPr algn="ctr">
              <a:buNone/>
            </a:pPr>
            <a:r>
              <a:rPr lang="en-GB" sz="1800" b="1" dirty="0" smtClean="0">
                <a:solidFill>
                  <a:schemeClr val="bg2"/>
                </a:solidFill>
                <a:latin typeface="Calibri" pitchFamily="34" charset="0"/>
              </a:rPr>
              <a:t>High</a:t>
            </a:r>
            <a:r>
              <a:rPr lang="en-GB" sz="1800" dirty="0" smtClean="0">
                <a:solidFill>
                  <a:schemeClr val="bg2"/>
                </a:solidFill>
                <a:latin typeface="Calibri" pitchFamily="34" charset="0"/>
              </a:rPr>
              <a:t> number of cloud condensation nuclei</a:t>
            </a:r>
          </a:p>
          <a:p>
            <a:pPr algn="ctr">
              <a:buNone/>
            </a:pPr>
            <a:endParaRPr lang="en-GB" sz="1200" dirty="0" smtClean="0">
              <a:solidFill>
                <a:schemeClr val="bg2"/>
              </a:solidFill>
              <a:latin typeface="Calibri" pitchFamily="34" charset="0"/>
            </a:endParaRPr>
          </a:p>
          <a:p>
            <a:pPr algn="ctr">
              <a:buNone/>
            </a:pPr>
            <a:r>
              <a:rPr lang="en-GB" sz="1800" b="1" dirty="0" smtClean="0">
                <a:solidFill>
                  <a:schemeClr val="bg2"/>
                </a:solidFill>
                <a:latin typeface="Calibri" pitchFamily="34" charset="0"/>
              </a:rPr>
              <a:t>High</a:t>
            </a:r>
            <a:r>
              <a:rPr lang="en-GB" sz="1800" dirty="0" smtClean="0">
                <a:solidFill>
                  <a:schemeClr val="bg2"/>
                </a:solidFill>
                <a:latin typeface="Calibri" pitchFamily="34" charset="0"/>
              </a:rPr>
              <a:t> number of </a:t>
            </a:r>
            <a:r>
              <a:rPr lang="en-GB" sz="1800" b="1" dirty="0" smtClean="0">
                <a:solidFill>
                  <a:schemeClr val="bg2"/>
                </a:solidFill>
                <a:latin typeface="Calibri" pitchFamily="34" charset="0"/>
              </a:rPr>
              <a:t>small</a:t>
            </a:r>
            <a:r>
              <a:rPr lang="en-GB" sz="1800" dirty="0" smtClean="0">
                <a:solidFill>
                  <a:schemeClr val="bg2"/>
                </a:solidFill>
                <a:latin typeface="Calibri" pitchFamily="34" charset="0"/>
              </a:rPr>
              <a:t> cloud droplets</a:t>
            </a:r>
          </a:p>
          <a:p>
            <a:pPr algn="ctr">
              <a:buNone/>
            </a:pPr>
            <a:endParaRPr lang="en-GB" sz="1200" dirty="0" smtClean="0">
              <a:solidFill>
                <a:schemeClr val="bg2"/>
              </a:solidFill>
              <a:latin typeface="Calibri" pitchFamily="34" charset="0"/>
            </a:endParaRPr>
          </a:p>
          <a:p>
            <a:pPr algn="ctr">
              <a:buNone/>
            </a:pPr>
            <a:r>
              <a:rPr lang="en-GB" sz="1800" dirty="0" smtClean="0">
                <a:solidFill>
                  <a:schemeClr val="bg2"/>
                </a:solidFill>
                <a:latin typeface="Calibri" pitchFamily="34" charset="0"/>
              </a:rPr>
              <a:t>Relatively </a:t>
            </a:r>
            <a:r>
              <a:rPr lang="en-GB" sz="1800" b="1" dirty="0" smtClean="0">
                <a:solidFill>
                  <a:schemeClr val="bg2"/>
                </a:solidFill>
                <a:latin typeface="Calibri" pitchFamily="34" charset="0"/>
              </a:rPr>
              <a:t>high</a:t>
            </a:r>
            <a:r>
              <a:rPr lang="en-GB" sz="1800" dirty="0" smtClean="0">
                <a:solidFill>
                  <a:schemeClr val="bg2"/>
                </a:solidFill>
                <a:latin typeface="Calibri" pitchFamily="34" charset="0"/>
              </a:rPr>
              <a:t> reflectivity</a:t>
            </a:r>
            <a:endParaRPr lang="en-GB" sz="1800" dirty="0">
              <a:solidFill>
                <a:schemeClr val="bg2"/>
              </a:solidFill>
              <a:latin typeface="Calibri" pitchFamily="34" charset="0"/>
            </a:endParaRPr>
          </a:p>
        </p:txBody>
      </p:sp>
      <p:sp>
        <p:nvSpPr>
          <p:cNvPr id="15" name="Down Arrow 14"/>
          <p:cNvSpPr/>
          <p:nvPr/>
        </p:nvSpPr>
        <p:spPr bwMode="auto">
          <a:xfrm>
            <a:off x="6755241" y="2075087"/>
            <a:ext cx="216024" cy="216024"/>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6" name="Down Arrow 15"/>
          <p:cNvSpPr/>
          <p:nvPr/>
        </p:nvSpPr>
        <p:spPr bwMode="auto">
          <a:xfrm>
            <a:off x="6755241" y="2642084"/>
            <a:ext cx="216024" cy="216024"/>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1" name="Text Box 1"/>
          <p:cNvSpPr txBox="1">
            <a:spLocks noChangeArrowheads="1"/>
          </p:cNvSpPr>
          <p:nvPr/>
        </p:nvSpPr>
        <p:spPr bwMode="auto">
          <a:xfrm>
            <a:off x="323528" y="188640"/>
            <a:ext cx="8221663" cy="999029"/>
          </a:xfrm>
          <a:prstGeom prst="rect">
            <a:avLst/>
          </a:prstGeom>
          <a:noFill/>
          <a:ln w="9525">
            <a:noFill/>
            <a:round/>
            <a:headEnd/>
            <a:tailEnd/>
          </a:ln>
        </p:spPr>
        <p:txBody>
          <a:bodyPr lIns="0" tIns="0" rIns="0" bIns="0" anchor="ctr"/>
          <a:lstStyle/>
          <a:p>
            <a: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4000" b="1" i="0" dirty="0" smtClean="0">
                <a:solidFill>
                  <a:schemeClr val="bg2"/>
                </a:solidFill>
                <a:latin typeface="Calibri" pitchFamily="34" charset="0"/>
              </a:rPr>
              <a:t>Indirect effect of aerosols</a:t>
            </a:r>
            <a:endParaRPr lang="en-US" sz="4000" b="1" i="0" dirty="0">
              <a:solidFill>
                <a:schemeClr val="bg2"/>
              </a:solidFill>
              <a:latin typeface="Calibri" pitchFamily="34" charset="0"/>
            </a:endParaRPr>
          </a:p>
        </p:txBody>
      </p:sp>
    </p:spTree>
    <p:extLst>
      <p:ext uri="{BB962C8B-B14F-4D97-AF65-F5344CB8AC3E}">
        <p14:creationId xmlns:p14="http://schemas.microsoft.com/office/powerpoint/2010/main" val="97323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500"/>
                                        <p:tgtEl>
                                          <p:spTgt spid="235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498122" y="2015231"/>
            <a:ext cx="8096436" cy="3567338"/>
          </a:xfrm>
          <a:prstGeom prst="rect">
            <a:avLst/>
          </a:prstGeom>
          <a:noFill/>
          <a:ln w="9525">
            <a:noFill/>
            <a:round/>
            <a:headEnd/>
            <a:tailEnd/>
          </a:ln>
        </p:spPr>
        <p:txBody>
          <a:bodyPr lIns="90000" tIns="46800" rIns="90000" bIns="46800"/>
          <a:lstStyle/>
          <a:p>
            <a:pPr marL="342900" indent="-341313" algn="l">
              <a:spcBef>
                <a:spcPts val="700"/>
              </a:spcBef>
              <a:spcAft>
                <a:spcPts val="700"/>
              </a:spcAft>
              <a:buClrTx/>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en-US" sz="2200" i="0" dirty="0" smtClean="0">
                <a:solidFill>
                  <a:srgbClr val="000000"/>
                </a:solidFill>
                <a:latin typeface="Calibri" pitchFamily="34" charset="0"/>
              </a:rPr>
              <a:t>	Plant </a:t>
            </a:r>
            <a:r>
              <a:rPr lang="en-US" sz="2200" i="0" dirty="0">
                <a:solidFill>
                  <a:srgbClr val="000000"/>
                </a:solidFill>
                <a:latin typeface="Calibri" pitchFamily="34" charset="0"/>
              </a:rPr>
              <a:t>life on land and in the ocean plays a crucial role in the global carbon </a:t>
            </a:r>
            <a:r>
              <a:rPr lang="en-US" sz="2200" i="0" dirty="0" smtClean="0">
                <a:solidFill>
                  <a:srgbClr val="000000"/>
                </a:solidFill>
                <a:latin typeface="Calibri" pitchFamily="34" charset="0"/>
              </a:rPr>
              <a:t>cycle. Changes </a:t>
            </a:r>
            <a:r>
              <a:rPr lang="en-US" sz="2200" i="0" dirty="0">
                <a:solidFill>
                  <a:srgbClr val="000000"/>
                </a:solidFill>
                <a:latin typeface="Calibri" pitchFamily="34" charset="0"/>
              </a:rPr>
              <a:t>in the physical climate can have a profound effect on the carbon budget, which can in turn alter the amount of atmospheric CO</a:t>
            </a:r>
            <a:r>
              <a:rPr lang="en-US" sz="2200" i="0" baseline="-25000" dirty="0">
                <a:solidFill>
                  <a:srgbClr val="000000"/>
                </a:solidFill>
                <a:latin typeface="Calibri" pitchFamily="34" charset="0"/>
              </a:rPr>
              <a:t>2</a:t>
            </a:r>
            <a:r>
              <a:rPr lang="en-US" sz="2200" i="0" dirty="0">
                <a:solidFill>
                  <a:srgbClr val="000000"/>
                </a:solidFill>
                <a:latin typeface="Calibri" pitchFamily="34" charset="0"/>
              </a:rPr>
              <a:t> and hence further change </a:t>
            </a:r>
            <a:r>
              <a:rPr lang="en-US" sz="2200" i="0" dirty="0" smtClean="0">
                <a:solidFill>
                  <a:srgbClr val="000000"/>
                </a:solidFill>
                <a:latin typeface="Calibri" pitchFamily="34" charset="0"/>
              </a:rPr>
              <a:t>the climate</a:t>
            </a:r>
            <a:r>
              <a:rPr lang="en-US" sz="2200" i="0" dirty="0">
                <a:solidFill>
                  <a:srgbClr val="000000"/>
                </a:solidFill>
                <a:latin typeface="Calibri" pitchFamily="34" charset="0"/>
              </a:rPr>
              <a:t>.</a:t>
            </a:r>
          </a:p>
        </p:txBody>
      </p:sp>
      <p:pic>
        <p:nvPicPr>
          <p:cNvPr id="12291" name="Picture 2"/>
          <p:cNvPicPr>
            <a:picLocks noChangeAspect="1" noChangeArrowheads="1"/>
          </p:cNvPicPr>
          <p:nvPr/>
        </p:nvPicPr>
        <p:blipFill>
          <a:blip r:embed="rId3" cstate="print">
            <a:lum bright="36000"/>
          </a:blip>
          <a:srcRect l="5000" r="5000"/>
          <a:stretch>
            <a:fillRect/>
          </a:stretch>
        </p:blipFill>
        <p:spPr bwMode="auto">
          <a:xfrm>
            <a:off x="431540" y="4545124"/>
            <a:ext cx="8229600" cy="1485900"/>
          </a:xfrm>
          <a:prstGeom prst="rect">
            <a:avLst/>
          </a:prstGeom>
          <a:noFill/>
          <a:ln w="9525">
            <a:noFill/>
            <a:round/>
            <a:headEnd/>
            <a:tailEnd/>
          </a:ln>
        </p:spPr>
      </p:pic>
      <p:sp>
        <p:nvSpPr>
          <p:cNvPr id="5" name="Text Box 1"/>
          <p:cNvSpPr txBox="1">
            <a:spLocks noChangeArrowheads="1"/>
          </p:cNvSpPr>
          <p:nvPr/>
        </p:nvSpPr>
        <p:spPr bwMode="auto">
          <a:xfrm>
            <a:off x="612559" y="188640"/>
            <a:ext cx="7932632" cy="1139826"/>
          </a:xfrm>
          <a:prstGeom prst="rect">
            <a:avLst/>
          </a:prstGeom>
          <a:noFill/>
          <a:ln w="9525">
            <a:noFill/>
            <a:round/>
            <a:headEnd/>
            <a:tailEnd/>
          </a:ln>
        </p:spPr>
        <p:txBody>
          <a:bodyPr lIns="0" tIns="0" rIns="0" bIns="0" anchor="ctr"/>
          <a:lstStyle/>
          <a:p>
            <a: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4000" b="1" i="0" dirty="0" smtClean="0">
                <a:solidFill>
                  <a:schemeClr val="bg2"/>
                </a:solidFill>
                <a:latin typeface="Calibri" pitchFamily="34" charset="0"/>
              </a:rPr>
              <a:t>Carbon cycle feedbacks</a:t>
            </a:r>
            <a:endParaRPr lang="en-US" sz="4000" b="1" i="0" dirty="0">
              <a:solidFill>
                <a:schemeClr val="bg2"/>
              </a:solidFill>
              <a:latin typeface="Calibri" pitchFamily="34" charset="0"/>
            </a:endParaRPr>
          </a:p>
        </p:txBody>
      </p:sp>
    </p:spTree>
    <p:extLst>
      <p:ext uri="{BB962C8B-B14F-4D97-AF65-F5344CB8AC3E}">
        <p14:creationId xmlns:p14="http://schemas.microsoft.com/office/powerpoint/2010/main" val="3162800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94643" y="332656"/>
            <a:ext cx="6841182" cy="1143000"/>
          </a:xfrm>
        </p:spPr>
        <p:txBody>
          <a:bodyPr/>
          <a:lstStyle/>
          <a:p>
            <a:pPr algn="l" eaLnBrk="1" hangingPunct="1"/>
            <a:r>
              <a:rPr lang="en-GB" b="1" dirty="0" smtClean="0"/>
              <a:t>Aims of </a:t>
            </a:r>
            <a:r>
              <a:rPr lang="en-GB" b="1" dirty="0"/>
              <a:t>T</a:t>
            </a:r>
            <a:r>
              <a:rPr lang="en-GB" b="1" dirty="0" smtClean="0"/>
              <a:t>oday’s Lecture</a:t>
            </a:r>
          </a:p>
        </p:txBody>
      </p:sp>
      <p:sp>
        <p:nvSpPr>
          <p:cNvPr id="32771" name="Rectangle 4"/>
          <p:cNvSpPr>
            <a:spLocks noChangeArrowheads="1"/>
          </p:cNvSpPr>
          <p:nvPr/>
        </p:nvSpPr>
        <p:spPr bwMode="auto">
          <a:xfrm>
            <a:off x="683568" y="1844824"/>
            <a:ext cx="7344816" cy="2159000"/>
          </a:xfrm>
          <a:prstGeom prst="rect">
            <a:avLst/>
          </a:prstGeom>
          <a:noFill/>
          <a:ln w="19050">
            <a:noFill/>
            <a:miter lim="800000"/>
            <a:headEnd/>
            <a:tailEnd/>
          </a:ln>
        </p:spPr>
        <p:txBody>
          <a:bodyPr/>
          <a:lstStyle/>
          <a:p>
            <a:pPr marL="457200" indent="-457200">
              <a:buClrTx/>
              <a:buSzPct val="100000"/>
              <a:buFont typeface="Arial" panose="020B0604020202020204" pitchFamily="34" charset="0"/>
              <a:buChar char="•"/>
            </a:pPr>
            <a:r>
              <a:rPr lang="en-GB" sz="2500" i="0" dirty="0" smtClean="0">
                <a:solidFill>
                  <a:schemeClr val="bg2"/>
                </a:solidFill>
                <a:latin typeface="Calibri" panose="020F0502020204030204" pitchFamily="34" charset="0"/>
              </a:rPr>
              <a:t>Examine the changes to key forcings (drivers) on the climate system</a:t>
            </a:r>
          </a:p>
          <a:p>
            <a:pPr marL="457200" indent="-457200">
              <a:buClrTx/>
              <a:buSzPct val="100000"/>
              <a:buFont typeface="Arial" panose="020B0604020202020204" pitchFamily="34" charset="0"/>
              <a:buChar char="•"/>
            </a:pPr>
            <a:endParaRPr lang="en-GB" sz="2500" i="0" dirty="0" smtClean="0">
              <a:solidFill>
                <a:schemeClr val="bg2"/>
              </a:solidFill>
              <a:latin typeface="Calibri" panose="020F0502020204030204" pitchFamily="34" charset="0"/>
            </a:endParaRPr>
          </a:p>
          <a:p>
            <a:pPr marL="457200" indent="-457200">
              <a:buClrTx/>
              <a:buSzPct val="100000"/>
              <a:buFont typeface="Arial" panose="020B0604020202020204" pitchFamily="34" charset="0"/>
              <a:buChar char="•"/>
            </a:pPr>
            <a:r>
              <a:rPr lang="en-GB" sz="2500" i="0" dirty="0" smtClean="0">
                <a:solidFill>
                  <a:schemeClr val="bg2"/>
                </a:solidFill>
                <a:latin typeface="Calibri" panose="020F0502020204030204" pitchFamily="34" charset="0"/>
              </a:rPr>
              <a:t>Discuss the generation of emissions scenarios used to drive climate model projections</a:t>
            </a:r>
          </a:p>
          <a:p>
            <a:pPr marL="457200" indent="-457200">
              <a:buClrTx/>
              <a:buSzPct val="100000"/>
              <a:buFont typeface="Arial" panose="020B0604020202020204" pitchFamily="34" charset="0"/>
              <a:buChar char="•"/>
            </a:pPr>
            <a:endParaRPr lang="en-GB" sz="2500" i="0" dirty="0" smtClean="0">
              <a:solidFill>
                <a:schemeClr val="bg2"/>
              </a:solidFill>
              <a:latin typeface="Calibri" panose="020F0502020204030204" pitchFamily="34" charset="0"/>
            </a:endParaRPr>
          </a:p>
          <a:p>
            <a:pPr marL="457200" indent="-457200">
              <a:buClrTx/>
              <a:buSzPct val="100000"/>
              <a:buFont typeface="Arial" panose="020B0604020202020204" pitchFamily="34" charset="0"/>
              <a:buChar char="•"/>
            </a:pPr>
            <a:r>
              <a:rPr lang="en-GB" sz="2500" i="0" dirty="0" smtClean="0">
                <a:solidFill>
                  <a:schemeClr val="bg2"/>
                </a:solidFill>
                <a:latin typeface="Calibri" panose="020F0502020204030204" pitchFamily="34" charset="0"/>
              </a:rPr>
              <a:t>Understand key feedbacks in the climate system</a:t>
            </a:r>
            <a:endParaRPr lang="en-GB" sz="2500" i="0" dirty="0">
              <a:solidFill>
                <a:schemeClr val="bg2"/>
              </a:solidFill>
              <a:latin typeface="Calibri" panose="020F0502020204030204" pitchFamily="34" charset="0"/>
            </a:endParaRPr>
          </a:p>
          <a:p>
            <a:pPr marL="342900" indent="-342900">
              <a:spcBef>
                <a:spcPct val="20000"/>
              </a:spcBef>
              <a:buFontTx/>
              <a:buChar char="•"/>
            </a:pPr>
            <a:endParaRPr lang="en-GB" sz="2500" i="0" dirty="0" smtClean="0">
              <a:solidFill>
                <a:schemeClr val="bg2"/>
              </a:solidFill>
              <a:latin typeface="Calibri" panose="020F0502020204030204" pitchFamily="34" charset="0"/>
            </a:endParaRPr>
          </a:p>
          <a:p>
            <a:pPr marL="342900" indent="-342900">
              <a:spcBef>
                <a:spcPct val="20000"/>
              </a:spcBef>
              <a:buFontTx/>
              <a:buChar char="•"/>
            </a:pPr>
            <a:endParaRPr lang="en-GB" sz="2500" i="0" dirty="0">
              <a:solidFill>
                <a:schemeClr val="bg2"/>
              </a:solidFill>
              <a:latin typeface="Calibri" panose="020F0502020204030204" pitchFamily="34" charset="0"/>
            </a:endParaRPr>
          </a:p>
          <a:p>
            <a:pPr marL="342900" indent="-342900">
              <a:spcBef>
                <a:spcPct val="20000"/>
              </a:spcBef>
              <a:buFontTx/>
              <a:buChar char="•"/>
            </a:pPr>
            <a:endParaRPr lang="en-GB" sz="2500" i="0" dirty="0">
              <a:solidFill>
                <a:schemeClr val="bg2"/>
              </a:solidFill>
              <a:latin typeface="Calibri" panose="020F0502020204030204" pitchFamily="34" charset="0"/>
            </a:endParaRPr>
          </a:p>
          <a:p>
            <a:pPr marL="342900" indent="-342900">
              <a:spcBef>
                <a:spcPct val="20000"/>
              </a:spcBef>
            </a:pPr>
            <a:endParaRPr lang="en-GB" sz="2500" i="0" dirty="0">
              <a:solidFill>
                <a:schemeClr val="bg2"/>
              </a:solidFill>
              <a:latin typeface="Calibri" panose="020F0502020204030204" pitchFamily="34" charset="0"/>
            </a:endParaRPr>
          </a:p>
        </p:txBody>
      </p:sp>
    </p:spTree>
    <p:extLst>
      <p:ext uri="{BB962C8B-B14F-4D97-AF65-F5344CB8AC3E}">
        <p14:creationId xmlns:p14="http://schemas.microsoft.com/office/powerpoint/2010/main" val="164214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000" dirty="0" smtClean="0">
                <a:solidFill>
                  <a:schemeClr val="tx1"/>
                </a:solidFill>
                <a:latin typeface="Calibri" pitchFamily="34" charset="0"/>
              </a:rPr>
              <a:t>Terrestrial carbon feedbacks</a:t>
            </a:r>
            <a:endParaRPr lang="en-GB" sz="4000" dirty="0">
              <a:solidFill>
                <a:schemeClr val="tx1"/>
              </a:solidFill>
              <a:latin typeface="Calibri" pitchFamily="34" charset="0"/>
            </a:endParaRPr>
          </a:p>
        </p:txBody>
      </p:sp>
      <p:sp>
        <p:nvSpPr>
          <p:cNvPr id="3" name="Text Placeholder 2"/>
          <p:cNvSpPr>
            <a:spLocks noGrp="1"/>
          </p:cNvSpPr>
          <p:nvPr>
            <p:ph type="body" sz="quarter" idx="10"/>
          </p:nvPr>
        </p:nvSpPr>
        <p:spPr>
          <a:xfrm>
            <a:off x="-135955" y="2018430"/>
            <a:ext cx="3533313" cy="4176712"/>
          </a:xfrm>
        </p:spPr>
        <p:txBody>
          <a:bodyPr/>
          <a:lstStyle/>
          <a:p>
            <a:pPr>
              <a:buNone/>
            </a:pPr>
            <a:r>
              <a:rPr lang="en-GB" sz="1800" dirty="0" smtClean="0">
                <a:solidFill>
                  <a:schemeClr val="bg2"/>
                </a:solidFill>
                <a:latin typeface="Calibri" pitchFamily="34" charset="0"/>
              </a:rPr>
              <a:t>	“Over the last 30 years, the net result of all these processes has been the uptake of atmospheric </a:t>
            </a:r>
            <a:r>
              <a:rPr lang="en-US" sz="1800" dirty="0" smtClean="0">
                <a:solidFill>
                  <a:schemeClr val="bg2"/>
                </a:solidFill>
                <a:latin typeface="Calibri" pitchFamily="34" charset="0"/>
              </a:rPr>
              <a:t>CO</a:t>
            </a:r>
            <a:r>
              <a:rPr lang="en-US" sz="1800" baseline="-25000" dirty="0" smtClean="0">
                <a:solidFill>
                  <a:schemeClr val="bg2"/>
                </a:solidFill>
                <a:latin typeface="Calibri" pitchFamily="34" charset="0"/>
              </a:rPr>
              <a:t>2</a:t>
            </a:r>
            <a:r>
              <a:rPr lang="en-GB" sz="1800" dirty="0" smtClean="0">
                <a:solidFill>
                  <a:schemeClr val="bg2"/>
                </a:solidFill>
                <a:latin typeface="Calibri" pitchFamily="34" charset="0"/>
              </a:rPr>
              <a:t> by terrestrial ecosystems. Will uptake by the terrestrial biosphere grow or diminish with time, or even reverse so that the terrestrial biosphere becomes a net source of </a:t>
            </a:r>
            <a:r>
              <a:rPr lang="en-US" sz="1800" dirty="0" smtClean="0">
                <a:solidFill>
                  <a:schemeClr val="bg2"/>
                </a:solidFill>
                <a:latin typeface="Calibri" pitchFamily="34" charset="0"/>
              </a:rPr>
              <a:t>CO</a:t>
            </a:r>
            <a:r>
              <a:rPr lang="en-US" sz="1800" baseline="-25000" dirty="0" smtClean="0">
                <a:solidFill>
                  <a:schemeClr val="bg2"/>
                </a:solidFill>
                <a:latin typeface="Calibri" pitchFamily="34" charset="0"/>
              </a:rPr>
              <a:t>2 </a:t>
            </a:r>
            <a:r>
              <a:rPr lang="en-GB" sz="1800" dirty="0" smtClean="0">
                <a:solidFill>
                  <a:schemeClr val="bg2"/>
                </a:solidFill>
                <a:latin typeface="Calibri" pitchFamily="34" charset="0"/>
              </a:rPr>
              <a:t>to the atmosphere? “</a:t>
            </a:r>
          </a:p>
          <a:p>
            <a:pPr>
              <a:buNone/>
            </a:pPr>
            <a:r>
              <a:rPr lang="en-GB" sz="1800" dirty="0" smtClean="0">
                <a:solidFill>
                  <a:schemeClr val="bg2"/>
                </a:solidFill>
                <a:latin typeface="Calibri" pitchFamily="34" charset="0"/>
              </a:rPr>
              <a:t>			       (IPCC, AR4)</a:t>
            </a:r>
          </a:p>
        </p:txBody>
      </p:sp>
      <p:sp>
        <p:nvSpPr>
          <p:cNvPr id="5" name="Rectangle 4"/>
          <p:cNvSpPr/>
          <p:nvPr/>
        </p:nvSpPr>
        <p:spPr>
          <a:xfrm>
            <a:off x="7797369" y="5670588"/>
            <a:ext cx="1262140" cy="369332"/>
          </a:xfrm>
          <a:prstGeom prst="rect">
            <a:avLst/>
          </a:prstGeom>
        </p:spPr>
        <p:txBody>
          <a:bodyPr wrap="none">
            <a:spAutoFit/>
          </a:bodyPr>
          <a:lstStyle/>
          <a:p>
            <a:pPr>
              <a:buNone/>
            </a:pPr>
            <a:r>
              <a:rPr lang="en-GB" sz="1800" i="0" dirty="0" smtClean="0">
                <a:solidFill>
                  <a:schemeClr val="bg2"/>
                </a:solidFill>
                <a:latin typeface="Calibri" pitchFamily="34" charset="0"/>
              </a:rPr>
              <a:t>UNEP, 2011</a:t>
            </a:r>
            <a:endParaRPr lang="en-GB" sz="1800" i="0" dirty="0">
              <a:solidFill>
                <a:schemeClr val="bg2"/>
              </a:solidFill>
              <a:latin typeface="Calibri" pitchFamily="34" charset="0"/>
            </a:endParaRPr>
          </a:p>
        </p:txBody>
      </p:sp>
      <p:sp>
        <p:nvSpPr>
          <p:cNvPr id="6" name="Text Box 1"/>
          <p:cNvSpPr txBox="1">
            <a:spLocks noChangeArrowheads="1"/>
          </p:cNvSpPr>
          <p:nvPr/>
        </p:nvSpPr>
        <p:spPr bwMode="auto">
          <a:xfrm>
            <a:off x="612559" y="188640"/>
            <a:ext cx="7932632" cy="1139826"/>
          </a:xfrm>
          <a:prstGeom prst="rect">
            <a:avLst/>
          </a:prstGeom>
          <a:noFill/>
          <a:ln w="9525">
            <a:noFill/>
            <a:round/>
            <a:headEnd/>
            <a:tailEnd/>
          </a:ln>
        </p:spPr>
        <p:txBody>
          <a:bodyPr lIns="0" tIns="0" rIns="0" bIns="0" anchor="ctr"/>
          <a:lstStyle/>
          <a:p>
            <a: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4000" b="1" i="0" dirty="0" smtClean="0">
                <a:solidFill>
                  <a:schemeClr val="bg2"/>
                </a:solidFill>
                <a:latin typeface="Calibri" pitchFamily="34" charset="0"/>
              </a:rPr>
              <a:t>Carbon cycle feedbacks</a:t>
            </a:r>
            <a:endParaRPr lang="en-US" sz="4000" b="1" i="0" dirty="0">
              <a:solidFill>
                <a:schemeClr val="bg2"/>
              </a:solidFill>
              <a:latin typeface="Calibri"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7358" y="1328466"/>
            <a:ext cx="5746642" cy="4315728"/>
          </a:xfrm>
          <a:prstGeom prst="rect">
            <a:avLst/>
          </a:prstGeom>
        </p:spPr>
      </p:pic>
    </p:spTree>
    <p:extLst>
      <p:ext uri="{BB962C8B-B14F-4D97-AF65-F5344CB8AC3E}">
        <p14:creationId xmlns:p14="http://schemas.microsoft.com/office/powerpoint/2010/main" val="16507143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sz="4000" b="1" dirty="0" smtClean="0">
                <a:solidFill>
                  <a:schemeClr val="bg2"/>
                </a:solidFill>
                <a:latin typeface="Calibri" pitchFamily="34" charset="0"/>
              </a:rPr>
              <a:t>Tipping points/elements</a:t>
            </a:r>
            <a:endParaRPr lang="en-GB" sz="4000" b="1" dirty="0">
              <a:solidFill>
                <a:schemeClr val="bg2"/>
              </a:solidFill>
              <a:latin typeface="Calibri" pitchFamily="34" charset="0"/>
            </a:endParaRPr>
          </a:p>
        </p:txBody>
      </p:sp>
      <p:sp>
        <p:nvSpPr>
          <p:cNvPr id="3" name="Text Placeholder 2"/>
          <p:cNvSpPr>
            <a:spLocks noGrp="1"/>
          </p:cNvSpPr>
          <p:nvPr>
            <p:ph type="body" sz="quarter" idx="10"/>
          </p:nvPr>
        </p:nvSpPr>
        <p:spPr>
          <a:ln>
            <a:noFill/>
          </a:ln>
        </p:spPr>
        <p:txBody>
          <a:bodyPr/>
          <a:lstStyle/>
          <a:p>
            <a:pPr>
              <a:buNone/>
            </a:pPr>
            <a:r>
              <a:rPr lang="en-GB" sz="2200" dirty="0" smtClean="0">
                <a:latin typeface="Calibri" pitchFamily="34" charset="0"/>
              </a:rPr>
              <a:t>Other feedbacks could lead to major disruptions of the Earth’s climate</a:t>
            </a:r>
          </a:p>
          <a:p>
            <a:pPr>
              <a:buNone/>
            </a:pPr>
            <a:endParaRPr lang="en-GB" sz="2200" dirty="0" smtClean="0">
              <a:latin typeface="Calibri" pitchFamily="34" charset="0"/>
            </a:endParaRPr>
          </a:p>
          <a:p>
            <a:pPr lvl="1">
              <a:buNone/>
            </a:pPr>
            <a:r>
              <a:rPr lang="en-GB" sz="2200" dirty="0" smtClean="0">
                <a:latin typeface="Calibri" pitchFamily="34" charset="0"/>
              </a:rPr>
              <a:t>e.g. THC collapse                		e.g. Tundra methane release</a:t>
            </a:r>
            <a:endParaRPr lang="en-GB" sz="2200" dirty="0">
              <a:latin typeface="Calibri" pitchFamily="34" charset="0"/>
            </a:endParaRPr>
          </a:p>
        </p:txBody>
      </p:sp>
      <p:pic>
        <p:nvPicPr>
          <p:cNvPr id="4" name="Picture 11" descr="golfstrom_small.jpg"/>
          <p:cNvPicPr>
            <a:picLocks noChangeAspect="1"/>
          </p:cNvPicPr>
          <p:nvPr/>
        </p:nvPicPr>
        <p:blipFill>
          <a:blip r:embed="rId3" cstate="print"/>
          <a:srcRect/>
          <a:stretch>
            <a:fillRect/>
          </a:stretch>
        </p:blipFill>
        <p:spPr bwMode="auto">
          <a:xfrm>
            <a:off x="503548" y="3104964"/>
            <a:ext cx="3584575" cy="2363788"/>
          </a:xfrm>
          <a:prstGeom prst="rect">
            <a:avLst/>
          </a:prstGeom>
          <a:noFill/>
          <a:ln w="9525">
            <a:noFill/>
            <a:miter lim="800000"/>
            <a:headEnd/>
            <a:tailEnd/>
          </a:ln>
        </p:spPr>
      </p:pic>
      <p:pic>
        <p:nvPicPr>
          <p:cNvPr id="35842" name="Picture 2" descr="http://wwwp.dailyclimate.org/tdc-newsroom/2012/01/01fotos/methane-vent-600.jpg/image_large"/>
          <p:cNvPicPr>
            <a:picLocks noChangeAspect="1" noChangeArrowheads="1"/>
          </p:cNvPicPr>
          <p:nvPr/>
        </p:nvPicPr>
        <p:blipFill>
          <a:blip r:embed="rId4" cstate="print"/>
          <a:srcRect/>
          <a:stretch>
            <a:fillRect/>
          </a:stretch>
        </p:blipFill>
        <p:spPr bwMode="auto">
          <a:xfrm>
            <a:off x="5040052" y="3248980"/>
            <a:ext cx="3662772" cy="2075571"/>
          </a:xfrm>
          <a:prstGeom prst="rect">
            <a:avLst/>
          </a:prstGeom>
          <a:noFill/>
        </p:spPr>
      </p:pic>
    </p:spTree>
    <p:extLst>
      <p:ext uri="{BB962C8B-B14F-4D97-AF65-F5344CB8AC3E}">
        <p14:creationId xmlns:p14="http://schemas.microsoft.com/office/powerpoint/2010/main" val="73639849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descr="http://1.bp.blogspot.com/-Vj23oxcUc0I/TtLTpsOBmJI/AAAAAAAAB8w/tj0im4vxwpU/s1600/rodin+thinker.jpg"/>
          <p:cNvPicPr>
            <a:picLocks noChangeAspect="1" noChangeArrowheads="1"/>
          </p:cNvPicPr>
          <p:nvPr/>
        </p:nvPicPr>
        <p:blipFill>
          <a:blip r:embed="rId3" cstate="print"/>
          <a:srcRect/>
          <a:stretch>
            <a:fillRect/>
          </a:stretch>
        </p:blipFill>
        <p:spPr bwMode="auto">
          <a:xfrm>
            <a:off x="6332636" y="4590349"/>
            <a:ext cx="2691619" cy="2152426"/>
          </a:xfrm>
          <a:prstGeom prst="rect">
            <a:avLst/>
          </a:prstGeom>
          <a:noFill/>
        </p:spPr>
      </p:pic>
      <p:sp>
        <p:nvSpPr>
          <p:cNvPr id="5" name="Rectangle 4"/>
          <p:cNvSpPr/>
          <p:nvPr/>
        </p:nvSpPr>
        <p:spPr>
          <a:xfrm>
            <a:off x="467544" y="535305"/>
            <a:ext cx="8244916" cy="4333494"/>
          </a:xfrm>
          <a:prstGeom prst="rect">
            <a:avLst/>
          </a:prstGeom>
        </p:spPr>
        <p:txBody>
          <a:bodyPr wrap="square">
            <a:spAutoFit/>
          </a:bodyPr>
          <a:lstStyle/>
          <a:p>
            <a:pPr>
              <a:buNone/>
            </a:pPr>
            <a:r>
              <a:rPr lang="en-GB" sz="2600" b="1" i="0" dirty="0" smtClean="0">
                <a:solidFill>
                  <a:schemeClr val="bg2"/>
                </a:solidFill>
                <a:latin typeface="Calibri" pitchFamily="34" charset="0"/>
              </a:rPr>
              <a:t>What are the implications of feedbacks for climate prediction and how we approach societal responses to climate change?</a:t>
            </a:r>
          </a:p>
          <a:p>
            <a:pPr>
              <a:buNone/>
            </a:pPr>
            <a:endParaRPr lang="en-GB" sz="2600" b="1" i="0" dirty="0">
              <a:solidFill>
                <a:schemeClr val="bg2"/>
              </a:solidFill>
              <a:latin typeface="Calibri" pitchFamily="34" charset="0"/>
            </a:endParaRPr>
          </a:p>
          <a:p>
            <a:pPr marL="457200" indent="-457200">
              <a:buClrTx/>
              <a:buSzPct val="100000"/>
              <a:buFont typeface="+mj-lt"/>
              <a:buAutoNum type="arabicPeriod"/>
            </a:pPr>
            <a:r>
              <a:rPr lang="en-GB" sz="2000" i="0" dirty="0" smtClean="0">
                <a:solidFill>
                  <a:schemeClr val="bg2"/>
                </a:solidFill>
                <a:latin typeface="Calibri" pitchFamily="34" charset="0"/>
              </a:rPr>
              <a:t>Provides a source of large uncertainty </a:t>
            </a:r>
          </a:p>
          <a:p>
            <a:pPr marL="457200" indent="-457200">
              <a:buClrTx/>
              <a:buSzPct val="100000"/>
              <a:buFont typeface="+mj-lt"/>
              <a:buAutoNum type="arabicPeriod"/>
            </a:pPr>
            <a:r>
              <a:rPr lang="en-GB" sz="2000" i="0" dirty="0" smtClean="0">
                <a:solidFill>
                  <a:schemeClr val="bg2"/>
                </a:solidFill>
                <a:latin typeface="Calibri" pitchFamily="34" charset="0"/>
              </a:rPr>
              <a:t>Implies that coupled models are required which include different interacting components of the Earth system</a:t>
            </a:r>
          </a:p>
          <a:p>
            <a:pPr marL="457200" indent="-457200">
              <a:buClrTx/>
              <a:buSzPct val="100000"/>
              <a:buFont typeface="+mj-lt"/>
              <a:buAutoNum type="arabicPeriod"/>
            </a:pPr>
            <a:r>
              <a:rPr lang="en-GB" sz="2000" i="0" dirty="0" smtClean="0">
                <a:solidFill>
                  <a:schemeClr val="bg2"/>
                </a:solidFill>
                <a:latin typeface="Calibri" pitchFamily="34" charset="0"/>
              </a:rPr>
              <a:t>Feeds </a:t>
            </a:r>
            <a:r>
              <a:rPr lang="en-GB" sz="2000" i="0" dirty="0">
                <a:solidFill>
                  <a:schemeClr val="bg2"/>
                </a:solidFill>
                <a:latin typeface="Calibri" pitchFamily="34" charset="0"/>
              </a:rPr>
              <a:t>the discourse </a:t>
            </a:r>
            <a:r>
              <a:rPr lang="en-GB" sz="2000" i="0" dirty="0" smtClean="0">
                <a:solidFill>
                  <a:schemeClr val="bg2"/>
                </a:solidFill>
                <a:latin typeface="Calibri" pitchFamily="34" charset="0"/>
              </a:rPr>
              <a:t>on climate change scepticism</a:t>
            </a:r>
          </a:p>
          <a:p>
            <a:pPr marL="457200" indent="-457200">
              <a:buClrTx/>
              <a:buSzPct val="100000"/>
              <a:buFont typeface="+mj-lt"/>
              <a:buAutoNum type="arabicPeriod"/>
            </a:pPr>
            <a:r>
              <a:rPr lang="en-GB" sz="2000" i="0" dirty="0" smtClean="0">
                <a:solidFill>
                  <a:schemeClr val="bg2"/>
                </a:solidFill>
                <a:latin typeface="Calibri" pitchFamily="34" charset="0"/>
              </a:rPr>
              <a:t>Has consequences for adaptation and mitigation policy choices</a:t>
            </a:r>
          </a:p>
          <a:p>
            <a:pPr marL="457200" indent="-457200">
              <a:buClrTx/>
              <a:buSzPct val="100000"/>
              <a:buFont typeface="+mj-lt"/>
              <a:buAutoNum type="arabicPeriod"/>
            </a:pPr>
            <a:endParaRPr lang="en-GB" sz="2000" i="0" dirty="0">
              <a:solidFill>
                <a:schemeClr val="bg2"/>
              </a:solidFill>
              <a:latin typeface="Calibri" pitchFamily="34" charset="0"/>
            </a:endParaRPr>
          </a:p>
          <a:p>
            <a:pPr marL="457200" indent="-457200">
              <a:buClrTx/>
              <a:buSzPct val="100000"/>
              <a:buFont typeface="+mj-lt"/>
              <a:buAutoNum type="arabicPeriod"/>
            </a:pPr>
            <a:endParaRPr lang="en-GB" sz="2200" i="0" dirty="0" smtClean="0">
              <a:solidFill>
                <a:schemeClr val="bg2"/>
              </a:solidFill>
              <a:latin typeface="Calibri" pitchFamily="34" charset="0"/>
            </a:endParaRPr>
          </a:p>
        </p:txBody>
      </p:sp>
    </p:spTree>
    <p:extLst>
      <p:ext uri="{BB962C8B-B14F-4D97-AF65-F5344CB8AC3E}">
        <p14:creationId xmlns:p14="http://schemas.microsoft.com/office/powerpoint/2010/main" val="405028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lstStyle/>
          <a:p>
            <a:pPr algn="l" eaLnBrk="1" hangingPunct="1"/>
            <a:r>
              <a:rPr lang="en-GB" sz="4000" b="1" dirty="0" smtClean="0"/>
              <a:t>Summary</a:t>
            </a:r>
          </a:p>
        </p:txBody>
      </p:sp>
      <p:sp>
        <p:nvSpPr>
          <p:cNvPr id="44035" name="Rectangle 3"/>
          <p:cNvSpPr>
            <a:spLocks noGrp="1" noChangeArrowheads="1"/>
          </p:cNvSpPr>
          <p:nvPr>
            <p:ph type="body" idx="4294967295"/>
          </p:nvPr>
        </p:nvSpPr>
        <p:spPr>
          <a:xfrm>
            <a:off x="178676" y="1300273"/>
            <a:ext cx="8487706" cy="3989387"/>
          </a:xfrm>
          <a:prstGeom prst="rect">
            <a:avLst/>
          </a:prstGeom>
          <a:ln>
            <a:solidFill>
              <a:schemeClr val="tx1"/>
            </a:solidFill>
          </a:ln>
        </p:spPr>
        <p:txBody>
          <a:bodyPr/>
          <a:lstStyle/>
          <a:p>
            <a:pPr lvl="1">
              <a:lnSpc>
                <a:spcPct val="80000"/>
              </a:lnSpc>
              <a:buFont typeface="Wingdings" panose="05000000000000000000" pitchFamily="2" charset="2"/>
              <a:buChar char="§"/>
            </a:pPr>
            <a:r>
              <a:rPr lang="en-GB" sz="2200" b="1" dirty="0" smtClean="0"/>
              <a:t>Carbon dioxide </a:t>
            </a:r>
            <a:r>
              <a:rPr lang="en-GB" sz="2200" b="1" dirty="0"/>
              <a:t>has increased to levels not seen during </a:t>
            </a:r>
            <a:r>
              <a:rPr lang="en-GB" sz="2200" b="1" dirty="0" smtClean="0"/>
              <a:t>at least the </a:t>
            </a:r>
            <a:r>
              <a:rPr lang="en-GB" sz="2200" b="1" dirty="0"/>
              <a:t>past </a:t>
            </a:r>
            <a:r>
              <a:rPr lang="en-GB" sz="2200" b="1" dirty="0" smtClean="0"/>
              <a:t>800,000 years.</a:t>
            </a:r>
          </a:p>
          <a:p>
            <a:pPr lvl="1">
              <a:lnSpc>
                <a:spcPct val="80000"/>
              </a:lnSpc>
              <a:buFont typeface="Wingdings" panose="05000000000000000000" pitchFamily="2" charset="2"/>
              <a:buChar char="§"/>
            </a:pPr>
            <a:endParaRPr lang="en-GB" sz="2200" b="1" dirty="0"/>
          </a:p>
          <a:p>
            <a:pPr lvl="1">
              <a:lnSpc>
                <a:spcPct val="80000"/>
              </a:lnSpc>
              <a:buFont typeface="Wingdings" panose="05000000000000000000" pitchFamily="2" charset="2"/>
              <a:buChar char="§"/>
            </a:pPr>
            <a:r>
              <a:rPr lang="en-GB" sz="2200" b="1" dirty="0" smtClean="0"/>
              <a:t>Human emissions of greenhouse gases are increasing but there are large differences in the historical contributions of each country,</a:t>
            </a:r>
          </a:p>
          <a:p>
            <a:pPr lvl="1">
              <a:lnSpc>
                <a:spcPct val="80000"/>
              </a:lnSpc>
              <a:buFont typeface="Wingdings" panose="05000000000000000000" pitchFamily="2" charset="2"/>
              <a:buChar char="§"/>
            </a:pPr>
            <a:endParaRPr lang="en-GB" sz="2200" b="1" dirty="0"/>
          </a:p>
          <a:p>
            <a:pPr lvl="1">
              <a:lnSpc>
                <a:spcPct val="80000"/>
              </a:lnSpc>
              <a:buFont typeface="Wingdings" panose="05000000000000000000" pitchFamily="2" charset="2"/>
              <a:buChar char="§"/>
            </a:pPr>
            <a:r>
              <a:rPr lang="en-GB" sz="2200" b="1" dirty="0" smtClean="0"/>
              <a:t>Future climate projections use emissions scenarios of imagined futures that depend on societal choices, </a:t>
            </a:r>
          </a:p>
          <a:p>
            <a:pPr lvl="1">
              <a:lnSpc>
                <a:spcPct val="80000"/>
              </a:lnSpc>
              <a:buFont typeface="Wingdings" panose="05000000000000000000" pitchFamily="2" charset="2"/>
              <a:buChar char="§"/>
            </a:pPr>
            <a:endParaRPr lang="en-GB" sz="2200" b="1" dirty="0"/>
          </a:p>
          <a:p>
            <a:pPr lvl="1">
              <a:lnSpc>
                <a:spcPct val="80000"/>
              </a:lnSpc>
              <a:buFont typeface="Wingdings" panose="05000000000000000000" pitchFamily="2" charset="2"/>
              <a:buChar char="§"/>
            </a:pPr>
            <a:r>
              <a:rPr lang="en-GB" sz="2200" b="1" dirty="0" smtClean="0"/>
              <a:t>The response of the climate system to increased greenhouse gases is made complicated because the system is complex and nonlinear, and consists of many interacting positive and negative feedbacks.</a:t>
            </a:r>
          </a:p>
        </p:txBody>
      </p:sp>
    </p:spTree>
    <p:extLst>
      <p:ext uri="{BB962C8B-B14F-4D97-AF65-F5344CB8AC3E}">
        <p14:creationId xmlns:p14="http://schemas.microsoft.com/office/powerpoint/2010/main" val="414899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87899" y="651338"/>
            <a:ext cx="8352928" cy="4176712"/>
          </a:xfrm>
        </p:spPr>
        <p:txBody>
          <a:bodyPr/>
          <a:lstStyle/>
          <a:p>
            <a:pPr marL="0" indent="0">
              <a:buNone/>
            </a:pPr>
            <a:r>
              <a:rPr lang="en-US" b="1" dirty="0" smtClean="0">
                <a:latin typeface="Calibri" panose="020F0502020204030204" pitchFamily="34" charset="0"/>
              </a:rPr>
              <a:t>Before you leave…</a:t>
            </a:r>
            <a:endParaRPr lang="en-ZA" b="1" dirty="0">
              <a:latin typeface="Calibri" panose="020F0502020204030204" pitchFamily="34" charset="0"/>
            </a:endParaRPr>
          </a:p>
        </p:txBody>
      </p:sp>
      <p:sp>
        <p:nvSpPr>
          <p:cNvPr id="6" name="Title 1"/>
          <p:cNvSpPr txBox="1">
            <a:spLocks/>
          </p:cNvSpPr>
          <p:nvPr/>
        </p:nvSpPr>
        <p:spPr bwMode="auto">
          <a:xfrm>
            <a:off x="1832688" y="3597902"/>
            <a:ext cx="5395912" cy="8858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rgbClr val="000000"/>
                </a:solidFill>
                <a:latin typeface="Calibri" panose="020F0502020204030204" pitchFamily="34" charset="0"/>
                <a:ea typeface="+mj-ea"/>
                <a:cs typeface="+mj-cs"/>
              </a:defRPr>
            </a:lvl1pPr>
            <a:lvl2pPr algn="ctr" rtl="0" eaLnBrk="0" fontAlgn="base" hangingPunct="0">
              <a:spcBef>
                <a:spcPct val="0"/>
              </a:spcBef>
              <a:spcAft>
                <a:spcPct val="0"/>
              </a:spcAft>
              <a:defRPr kumimoji="1" sz="3600">
                <a:solidFill>
                  <a:srgbClr val="000000"/>
                </a:solidFill>
                <a:latin typeface="Arial" charset="0"/>
              </a:defRPr>
            </a:lvl2pPr>
            <a:lvl3pPr algn="ctr" rtl="0" eaLnBrk="0" fontAlgn="base" hangingPunct="0">
              <a:spcBef>
                <a:spcPct val="0"/>
              </a:spcBef>
              <a:spcAft>
                <a:spcPct val="0"/>
              </a:spcAft>
              <a:defRPr kumimoji="1" sz="3600">
                <a:solidFill>
                  <a:srgbClr val="000000"/>
                </a:solidFill>
                <a:latin typeface="Arial" charset="0"/>
              </a:defRPr>
            </a:lvl3pPr>
            <a:lvl4pPr algn="ctr" rtl="0" eaLnBrk="0" fontAlgn="base" hangingPunct="0">
              <a:spcBef>
                <a:spcPct val="0"/>
              </a:spcBef>
              <a:spcAft>
                <a:spcPct val="0"/>
              </a:spcAft>
              <a:defRPr kumimoji="1" sz="3600">
                <a:solidFill>
                  <a:srgbClr val="000000"/>
                </a:solidFill>
                <a:latin typeface="Arial" charset="0"/>
              </a:defRPr>
            </a:lvl4pPr>
            <a:lvl5pPr algn="ctr" rtl="0" eaLnBrk="0" fontAlgn="base" hangingPunct="0">
              <a:spcBef>
                <a:spcPct val="0"/>
              </a:spcBef>
              <a:spcAft>
                <a:spcPct val="0"/>
              </a:spcAft>
              <a:defRPr kumimoji="1" sz="3600">
                <a:solidFill>
                  <a:srgbClr val="000000"/>
                </a:solidFill>
                <a:latin typeface="Arial" charset="0"/>
              </a:defRPr>
            </a:lvl5pPr>
            <a:lvl6pPr marL="457200" algn="ctr" rtl="0" eaLnBrk="0" fontAlgn="base" hangingPunct="0">
              <a:spcBef>
                <a:spcPct val="0"/>
              </a:spcBef>
              <a:spcAft>
                <a:spcPct val="0"/>
              </a:spcAft>
              <a:defRPr kumimoji="1" sz="3600">
                <a:solidFill>
                  <a:srgbClr val="000000"/>
                </a:solidFill>
                <a:latin typeface="Arial" charset="0"/>
              </a:defRPr>
            </a:lvl6pPr>
            <a:lvl7pPr marL="914400" algn="ctr" rtl="0" eaLnBrk="0" fontAlgn="base" hangingPunct="0">
              <a:spcBef>
                <a:spcPct val="0"/>
              </a:spcBef>
              <a:spcAft>
                <a:spcPct val="0"/>
              </a:spcAft>
              <a:defRPr kumimoji="1" sz="3600">
                <a:solidFill>
                  <a:srgbClr val="000000"/>
                </a:solidFill>
                <a:latin typeface="Arial" charset="0"/>
              </a:defRPr>
            </a:lvl7pPr>
            <a:lvl8pPr marL="1371600" algn="ctr" rtl="0" eaLnBrk="0" fontAlgn="base" hangingPunct="0">
              <a:spcBef>
                <a:spcPct val="0"/>
              </a:spcBef>
              <a:spcAft>
                <a:spcPct val="0"/>
              </a:spcAft>
              <a:defRPr kumimoji="1" sz="3600">
                <a:solidFill>
                  <a:srgbClr val="000000"/>
                </a:solidFill>
                <a:latin typeface="Arial" charset="0"/>
              </a:defRPr>
            </a:lvl8pPr>
            <a:lvl9pPr marL="1828800" algn="ctr" rtl="0" eaLnBrk="0" fontAlgn="base" hangingPunct="0">
              <a:spcBef>
                <a:spcPct val="0"/>
              </a:spcBef>
              <a:spcAft>
                <a:spcPct val="0"/>
              </a:spcAft>
              <a:defRPr kumimoji="1" sz="3600">
                <a:solidFill>
                  <a:srgbClr val="000000"/>
                </a:solidFill>
                <a:latin typeface="Arial" charset="0"/>
              </a:defRPr>
            </a:lvl9pPr>
          </a:lstStyle>
          <a:p>
            <a:pPr>
              <a:buClrTx/>
              <a:buSzTx/>
              <a:buFontTx/>
              <a:buNone/>
            </a:pPr>
            <a:r>
              <a:rPr lang="en-US" b="1" i="0" kern="0" dirty="0" smtClean="0"/>
              <a:t>FAQs</a:t>
            </a:r>
          </a:p>
          <a:p>
            <a:pPr>
              <a:buClrTx/>
              <a:buSzTx/>
              <a:buFontTx/>
              <a:buNone/>
            </a:pPr>
            <a:endParaRPr lang="en-US" b="1" i="0" kern="0" dirty="0"/>
          </a:p>
          <a:p>
            <a:pPr>
              <a:buClrTx/>
              <a:buSzTx/>
              <a:buFontTx/>
              <a:buNone/>
            </a:pPr>
            <a:endParaRPr lang="en-US" b="1" i="0" kern="0" dirty="0" smtClean="0"/>
          </a:p>
          <a:p>
            <a:pPr>
              <a:buClrTx/>
              <a:buSzTx/>
              <a:buFontTx/>
              <a:buNone/>
            </a:pPr>
            <a:r>
              <a:rPr lang="en-US" sz="3500" b="1" i="0" kern="0" dirty="0" smtClean="0"/>
              <a:t>jdaron@csag.uct.ac.za</a:t>
            </a:r>
            <a:endParaRPr lang="en-ZA" sz="3500" b="1" i="0" kern="0" dirty="0"/>
          </a:p>
        </p:txBody>
      </p:sp>
    </p:spTree>
    <p:extLst>
      <p:ext uri="{BB962C8B-B14F-4D97-AF65-F5344CB8AC3E}">
        <p14:creationId xmlns:p14="http://schemas.microsoft.com/office/powerpoint/2010/main" val="6534707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96522" y="1262347"/>
            <a:ext cx="8352928" cy="4176712"/>
          </a:xfrm>
        </p:spPr>
        <p:txBody>
          <a:bodyPr/>
          <a:lstStyle/>
          <a:p>
            <a:pPr marL="0" indent="0" algn="ctr">
              <a:buNone/>
            </a:pPr>
            <a:r>
              <a:rPr lang="en-US" b="1" dirty="0" smtClean="0">
                <a:latin typeface="Calibri" panose="020F0502020204030204" pitchFamily="34" charset="0"/>
              </a:rPr>
              <a:t>Course material available at:</a:t>
            </a:r>
          </a:p>
          <a:p>
            <a:pPr marL="0" indent="0" algn="ctr">
              <a:buNone/>
            </a:pPr>
            <a:endParaRPr lang="en-US" b="1" dirty="0" smtClean="0">
              <a:latin typeface="Calibri" panose="020F0502020204030204" pitchFamily="34" charset="0"/>
            </a:endParaRPr>
          </a:p>
          <a:p>
            <a:pPr marL="0" indent="0" algn="ctr">
              <a:buNone/>
            </a:pPr>
            <a:endParaRPr lang="en-US" dirty="0">
              <a:latin typeface="Calibri" panose="020F0502020204030204" pitchFamily="34" charset="0"/>
            </a:endParaRPr>
          </a:p>
          <a:p>
            <a:pPr marL="0" indent="0" algn="ctr">
              <a:buNone/>
            </a:pPr>
            <a:endParaRPr lang="en-US" dirty="0"/>
          </a:p>
          <a:p>
            <a:pPr marL="0" indent="0" algn="ctr">
              <a:buNone/>
            </a:pPr>
            <a:r>
              <a:rPr lang="en-US" b="1" dirty="0" smtClean="0">
                <a:latin typeface="Calibri" panose="020F0502020204030204" pitchFamily="34" charset="0"/>
              </a:rPr>
              <a:t>See you next week - 21</a:t>
            </a:r>
            <a:r>
              <a:rPr lang="en-US" b="1" baseline="30000" dirty="0" smtClean="0">
                <a:latin typeface="Calibri" panose="020F0502020204030204" pitchFamily="34" charset="0"/>
              </a:rPr>
              <a:t>st</a:t>
            </a:r>
            <a:r>
              <a:rPr lang="en-US" b="1" dirty="0" smtClean="0">
                <a:latin typeface="Calibri" panose="020F0502020204030204" pitchFamily="34" charset="0"/>
              </a:rPr>
              <a:t> October </a:t>
            </a:r>
            <a:endParaRPr lang="en-ZA" b="1" dirty="0">
              <a:latin typeface="Calibri" panose="020F0502020204030204" pitchFamily="34" charset="0"/>
            </a:endParaRPr>
          </a:p>
          <a:p>
            <a:pPr marL="0" indent="0">
              <a:buNone/>
            </a:pPr>
            <a:endParaRPr lang="en-ZA" dirty="0">
              <a:latin typeface="Calibri" panose="020F0502020204030204" pitchFamily="34" charset="0"/>
            </a:endParaRPr>
          </a:p>
        </p:txBody>
      </p:sp>
      <p:sp>
        <p:nvSpPr>
          <p:cNvPr id="4" name="Rectangle 3"/>
          <p:cNvSpPr/>
          <p:nvPr/>
        </p:nvSpPr>
        <p:spPr>
          <a:xfrm>
            <a:off x="1318341" y="2266082"/>
            <a:ext cx="6858000" cy="477054"/>
          </a:xfrm>
          <a:prstGeom prst="rect">
            <a:avLst/>
          </a:prstGeom>
        </p:spPr>
        <p:txBody>
          <a:bodyPr wrap="square">
            <a:spAutoFit/>
          </a:bodyPr>
          <a:lstStyle/>
          <a:p>
            <a:pPr>
              <a:buNone/>
            </a:pPr>
            <a:r>
              <a:rPr lang="en-ZA" sz="2500" i="0" dirty="0" smtClean="0">
                <a:solidFill>
                  <a:schemeClr val="bg2"/>
                </a:solidFill>
                <a:latin typeface="+mj-lt"/>
              </a:rPr>
              <a:t>www.csag.uct.ac.za</a:t>
            </a:r>
            <a:r>
              <a:rPr lang="en-ZA" sz="2500" i="0" dirty="0">
                <a:solidFill>
                  <a:schemeClr val="bg2"/>
                </a:solidFill>
                <a:latin typeface="+mj-lt"/>
              </a:rPr>
              <a:t>/~</a:t>
            </a:r>
            <a:r>
              <a:rPr lang="en-ZA" sz="2500" i="0" dirty="0" smtClean="0">
                <a:solidFill>
                  <a:schemeClr val="bg2"/>
                </a:solidFill>
                <a:latin typeface="+mj-lt"/>
              </a:rPr>
              <a:t>jdaron/GEOGM1405.html</a:t>
            </a:r>
          </a:p>
        </p:txBody>
      </p:sp>
      <p:sp>
        <p:nvSpPr>
          <p:cNvPr id="2" name="Rectangle 1"/>
          <p:cNvSpPr/>
          <p:nvPr/>
        </p:nvSpPr>
        <p:spPr>
          <a:xfrm>
            <a:off x="0" y="4964025"/>
            <a:ext cx="9144000" cy="523220"/>
          </a:xfrm>
          <a:prstGeom prst="rect">
            <a:avLst/>
          </a:prstGeom>
        </p:spPr>
        <p:txBody>
          <a:bodyPr wrap="square">
            <a:spAutoFit/>
          </a:bodyPr>
          <a:lstStyle/>
          <a:p>
            <a:pPr algn="ctr">
              <a:buClrTx/>
              <a:buSzTx/>
              <a:buFontTx/>
              <a:buNone/>
            </a:pPr>
            <a:r>
              <a:rPr lang="en-US" b="1" i="0" kern="0" dirty="0">
                <a:solidFill>
                  <a:schemeClr val="bg2"/>
                </a:solidFill>
                <a:latin typeface="Calibri" panose="020F0502020204030204" pitchFamily="34" charset="0"/>
              </a:rPr>
              <a:t>jdaron@csag.uct.ac.za</a:t>
            </a:r>
            <a:endParaRPr lang="en-ZA" b="1" i="0" kern="0" dirty="0">
              <a:solidFill>
                <a:schemeClr val="bg2"/>
              </a:solidFill>
              <a:latin typeface="Calibri" panose="020F0502020204030204" pitchFamily="34" charset="0"/>
            </a:endParaRPr>
          </a:p>
        </p:txBody>
      </p:sp>
    </p:spTree>
    <p:extLst>
      <p:ext uri="{BB962C8B-B14F-4D97-AF65-F5344CB8AC3E}">
        <p14:creationId xmlns:p14="http://schemas.microsoft.com/office/powerpoint/2010/main" val="400565547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2688" y="2763400"/>
            <a:ext cx="5395912" cy="885825"/>
          </a:xfrm>
        </p:spPr>
        <p:txBody>
          <a:bodyPr/>
          <a:lstStyle/>
          <a:p>
            <a:r>
              <a:rPr lang="en-US" b="1" dirty="0" smtClean="0"/>
              <a:t>FAQs</a:t>
            </a:r>
            <a:endParaRPr lang="en-ZA" b="1" dirty="0"/>
          </a:p>
        </p:txBody>
      </p:sp>
    </p:spTree>
    <p:extLst>
      <p:ext uri="{BB962C8B-B14F-4D97-AF65-F5344CB8AC3E}">
        <p14:creationId xmlns:p14="http://schemas.microsoft.com/office/powerpoint/2010/main" val="3249179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p:cNvPicPr>
            <a:picLocks noChangeAspect="1" noChangeArrowheads="1"/>
          </p:cNvPicPr>
          <p:nvPr/>
        </p:nvPicPr>
        <p:blipFill>
          <a:blip r:embed="rId3" cstate="print"/>
          <a:srcRect/>
          <a:stretch>
            <a:fillRect/>
          </a:stretch>
        </p:blipFill>
        <p:spPr bwMode="auto">
          <a:xfrm>
            <a:off x="705507" y="1006674"/>
            <a:ext cx="2552700" cy="3116263"/>
          </a:xfrm>
          <a:prstGeom prst="rect">
            <a:avLst/>
          </a:prstGeom>
          <a:noFill/>
          <a:ln w="9525">
            <a:noFill/>
            <a:miter lim="800000"/>
            <a:headEnd/>
            <a:tailEnd/>
          </a:ln>
        </p:spPr>
      </p:pic>
      <p:sp>
        <p:nvSpPr>
          <p:cNvPr id="27651" name="Rectangle 2"/>
          <p:cNvSpPr>
            <a:spLocks noGrp="1" noChangeArrowheads="1"/>
          </p:cNvSpPr>
          <p:nvPr>
            <p:ph type="title"/>
          </p:nvPr>
        </p:nvSpPr>
        <p:spPr>
          <a:xfrm>
            <a:off x="457200" y="0"/>
            <a:ext cx="8229600" cy="1143000"/>
          </a:xfrm>
        </p:spPr>
        <p:txBody>
          <a:bodyPr/>
          <a:lstStyle/>
          <a:p>
            <a:pPr algn="l" eaLnBrk="1" hangingPunct="1"/>
            <a:r>
              <a:rPr lang="en-GB" sz="2800" b="1" dirty="0" smtClean="0">
                <a:solidFill>
                  <a:schemeClr val="bg2"/>
                </a:solidFill>
              </a:rPr>
              <a:t>A very brief Greenhouse Gas (GHG) history</a:t>
            </a:r>
          </a:p>
        </p:txBody>
      </p:sp>
      <p:sp>
        <p:nvSpPr>
          <p:cNvPr id="27652" name="Rectangle 3"/>
          <p:cNvSpPr>
            <a:spLocks noGrp="1" noChangeArrowheads="1"/>
          </p:cNvSpPr>
          <p:nvPr>
            <p:ph sz="quarter" idx="1"/>
          </p:nvPr>
        </p:nvSpPr>
        <p:spPr>
          <a:xfrm>
            <a:off x="472966" y="4615140"/>
            <a:ext cx="5938344" cy="1698460"/>
          </a:xfrm>
        </p:spPr>
        <p:txBody>
          <a:bodyPr/>
          <a:lstStyle/>
          <a:p>
            <a:pPr eaLnBrk="1" hangingPunct="1">
              <a:lnSpc>
                <a:spcPct val="90000"/>
              </a:lnSpc>
              <a:buFont typeface="Wingdings 2" pitchFamily="18" charset="2"/>
              <a:buNone/>
            </a:pPr>
            <a:r>
              <a:rPr lang="en-GB" sz="2400" dirty="0" smtClean="0"/>
              <a:t>	</a:t>
            </a:r>
            <a:r>
              <a:rPr lang="en-GB" sz="2400" b="1" dirty="0" smtClean="0"/>
              <a:t>1859</a:t>
            </a:r>
            <a:r>
              <a:rPr lang="en-GB" sz="2400" dirty="0"/>
              <a:t>:</a:t>
            </a:r>
            <a:r>
              <a:rPr lang="en-GB" sz="2400" dirty="0" smtClean="0"/>
              <a:t> </a:t>
            </a:r>
            <a:r>
              <a:rPr lang="en-GB" sz="2400" dirty="0" smtClean="0">
                <a:solidFill>
                  <a:srgbClr val="000000"/>
                </a:solidFill>
              </a:rPr>
              <a:t>John Tyndall</a:t>
            </a:r>
            <a:r>
              <a:rPr lang="en-GB" sz="2400" dirty="0" smtClean="0"/>
              <a:t> undertakes laboratory experiments, identifying water vapour and carbon dioxide as heat-trapping gases. </a:t>
            </a:r>
          </a:p>
          <a:p>
            <a:pPr eaLnBrk="1" hangingPunct="1">
              <a:lnSpc>
                <a:spcPct val="90000"/>
              </a:lnSpc>
            </a:pPr>
            <a:endParaRPr lang="en-GB" sz="2400" dirty="0" smtClean="0"/>
          </a:p>
        </p:txBody>
      </p:sp>
      <p:pic>
        <p:nvPicPr>
          <p:cNvPr id="27653" name="Picture 16" descr="john_tyndall"/>
          <p:cNvPicPr>
            <a:picLocks noChangeAspect="1" noChangeArrowheads="1"/>
          </p:cNvPicPr>
          <p:nvPr/>
        </p:nvPicPr>
        <p:blipFill>
          <a:blip r:embed="rId4" cstate="print"/>
          <a:srcRect/>
          <a:stretch>
            <a:fillRect/>
          </a:stretch>
        </p:blipFill>
        <p:spPr bwMode="auto">
          <a:xfrm>
            <a:off x="6709432" y="3795056"/>
            <a:ext cx="2130425" cy="2663825"/>
          </a:xfrm>
          <a:prstGeom prst="rect">
            <a:avLst/>
          </a:prstGeom>
          <a:noFill/>
          <a:ln w="9525">
            <a:noFill/>
            <a:miter lim="800000"/>
            <a:headEnd/>
            <a:tailEnd/>
          </a:ln>
        </p:spPr>
      </p:pic>
      <p:sp>
        <p:nvSpPr>
          <p:cNvPr id="2" name="Rectangle 1"/>
          <p:cNvSpPr/>
          <p:nvPr/>
        </p:nvSpPr>
        <p:spPr>
          <a:xfrm>
            <a:off x="3657601" y="1755217"/>
            <a:ext cx="4897820" cy="1421928"/>
          </a:xfrm>
          <a:prstGeom prst="rect">
            <a:avLst/>
          </a:prstGeom>
        </p:spPr>
        <p:txBody>
          <a:bodyPr wrap="square">
            <a:spAutoFit/>
          </a:bodyPr>
          <a:lstStyle/>
          <a:p>
            <a:pPr eaLnBrk="1" hangingPunct="1">
              <a:lnSpc>
                <a:spcPct val="90000"/>
              </a:lnSpc>
              <a:buFont typeface="Wingdings 2" pitchFamily="18" charset="2"/>
              <a:buNone/>
            </a:pPr>
            <a:r>
              <a:rPr lang="en-GB" sz="2400" b="1" i="0" dirty="0" smtClean="0">
                <a:solidFill>
                  <a:schemeClr val="bg2"/>
                </a:solidFill>
                <a:latin typeface="Calibri" panose="020F0502020204030204" pitchFamily="34" charset="0"/>
              </a:rPr>
              <a:t>1824:</a:t>
            </a:r>
            <a:r>
              <a:rPr lang="en-GB" sz="2400" i="0" dirty="0" smtClean="0">
                <a:solidFill>
                  <a:schemeClr val="bg2"/>
                </a:solidFill>
                <a:latin typeface="Calibri" panose="020F0502020204030204" pitchFamily="34" charset="0"/>
              </a:rPr>
              <a:t> </a:t>
            </a:r>
            <a:r>
              <a:rPr lang="en-GB" sz="2400" i="0" dirty="0">
                <a:solidFill>
                  <a:schemeClr val="bg2"/>
                </a:solidFill>
                <a:latin typeface="Calibri" panose="020F0502020204030204" pitchFamily="34" charset="0"/>
              </a:rPr>
              <a:t>Joseph </a:t>
            </a:r>
            <a:r>
              <a:rPr lang="en-GB" sz="2400" i="0" dirty="0" smtClean="0">
                <a:solidFill>
                  <a:schemeClr val="bg2"/>
                </a:solidFill>
                <a:latin typeface="Calibri" panose="020F0502020204030204" pitchFamily="34" charset="0"/>
              </a:rPr>
              <a:t>Fourier </a:t>
            </a:r>
            <a:r>
              <a:rPr lang="en-GB" sz="2400" i="0" dirty="0">
                <a:solidFill>
                  <a:schemeClr val="bg2"/>
                </a:solidFill>
                <a:latin typeface="Calibri" panose="020F0502020204030204" pitchFamily="34" charset="0"/>
              </a:rPr>
              <a:t>recognises the importance of the atmosphere in trapping heat and influencing the temperature of the Earth </a:t>
            </a:r>
          </a:p>
        </p:txBody>
      </p:sp>
    </p:spTree>
    <p:extLst>
      <p:ext uri="{BB962C8B-B14F-4D97-AF65-F5344CB8AC3E}">
        <p14:creationId xmlns:p14="http://schemas.microsoft.com/office/powerpoint/2010/main" val="3691849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087444" y="577233"/>
            <a:ext cx="5852160" cy="2362200"/>
          </a:xfrm>
        </p:spPr>
        <p:txBody>
          <a:bodyPr>
            <a:normAutofit/>
          </a:bodyPr>
          <a:lstStyle/>
          <a:p>
            <a:pPr algn="l" eaLnBrk="1" fontAlgn="auto" hangingPunct="1">
              <a:spcAft>
                <a:spcPts val="0"/>
              </a:spcAft>
              <a:defRPr/>
            </a:pPr>
            <a:r>
              <a:rPr lang="en-GB" sz="2400" b="1" dirty="0" smtClean="0">
                <a:solidFill>
                  <a:schemeClr val="bg2"/>
                </a:solidFill>
              </a:rPr>
              <a:t>1896:</a:t>
            </a:r>
            <a:r>
              <a:rPr lang="en-GB" sz="2400" dirty="0" smtClean="0">
                <a:solidFill>
                  <a:schemeClr val="bg2"/>
                </a:solidFill>
              </a:rPr>
              <a:t> </a:t>
            </a:r>
            <a:r>
              <a:rPr lang="en-GB" sz="2400" dirty="0" err="1" smtClean="0">
                <a:solidFill>
                  <a:schemeClr val="bg2"/>
                </a:solidFill>
              </a:rPr>
              <a:t>Svante</a:t>
            </a:r>
            <a:r>
              <a:rPr lang="en-GB" sz="2400" dirty="0" smtClean="0">
                <a:solidFill>
                  <a:schemeClr val="bg2"/>
                </a:solidFill>
              </a:rPr>
              <a:t> Arrhenius </a:t>
            </a:r>
            <a:r>
              <a:rPr lang="en-GB" sz="2400" dirty="0">
                <a:solidFill>
                  <a:schemeClr val="bg2"/>
                </a:solidFill>
              </a:rPr>
              <a:t>makes the first quantitative climate prediction: doubling of CO2 will increase temperature by around </a:t>
            </a:r>
            <a:r>
              <a:rPr lang="en-GB" sz="2400" dirty="0" smtClean="0">
                <a:solidFill>
                  <a:schemeClr val="bg2"/>
                </a:solidFill>
              </a:rPr>
              <a:t>5 to 6</a:t>
            </a:r>
            <a:r>
              <a:rPr lang="pt-PT" sz="2400" dirty="0" smtClean="0">
                <a:solidFill>
                  <a:schemeClr val="bg2"/>
                </a:solidFill>
              </a:rPr>
              <a:t>°C. He later revised this to </a:t>
            </a:r>
            <a:r>
              <a:rPr lang="pt-PT" sz="2400" dirty="0" smtClean="0">
                <a:solidFill>
                  <a:schemeClr val="bg2"/>
                </a:solidFill>
              </a:rPr>
              <a:t>3.7°C </a:t>
            </a:r>
            <a:r>
              <a:rPr lang="pt-PT" sz="2400" dirty="0" smtClean="0">
                <a:solidFill>
                  <a:schemeClr val="bg2"/>
                </a:solidFill>
              </a:rPr>
              <a:t>with the water vapour feedback accounting for 2.1°C of the change.</a:t>
            </a:r>
            <a:endParaRPr lang="en-GB" sz="2400" dirty="0">
              <a:solidFill>
                <a:schemeClr val="bg2"/>
              </a:solidFill>
            </a:endParaRPr>
          </a:p>
        </p:txBody>
      </p:sp>
      <p:pic>
        <p:nvPicPr>
          <p:cNvPr id="28676" name="Picture 6"/>
          <p:cNvPicPr>
            <a:picLocks noChangeAspect="1" noChangeArrowheads="1"/>
          </p:cNvPicPr>
          <p:nvPr/>
        </p:nvPicPr>
        <p:blipFill>
          <a:blip r:embed="rId3" cstate="print"/>
          <a:srcRect/>
          <a:stretch>
            <a:fillRect/>
          </a:stretch>
        </p:blipFill>
        <p:spPr bwMode="auto">
          <a:xfrm>
            <a:off x="849817" y="577233"/>
            <a:ext cx="1886874" cy="2612595"/>
          </a:xfrm>
          <a:prstGeom prst="rect">
            <a:avLst/>
          </a:prstGeom>
          <a:noFill/>
          <a:ln w="9525">
            <a:noFill/>
            <a:miter lim="800000"/>
            <a:headEnd/>
            <a:tailEnd/>
          </a:ln>
        </p:spPr>
      </p:pic>
      <p:sp>
        <p:nvSpPr>
          <p:cNvPr id="5" name="Rectangle 6"/>
          <p:cNvSpPr>
            <a:spLocks noGrp="1" noChangeArrowheads="1"/>
          </p:cNvSpPr>
          <p:nvPr>
            <p:ph sz="quarter" idx="1"/>
          </p:nvPr>
        </p:nvSpPr>
        <p:spPr>
          <a:xfrm>
            <a:off x="185238" y="3748333"/>
            <a:ext cx="5942413" cy="4524375"/>
          </a:xfrm>
        </p:spPr>
        <p:txBody>
          <a:bodyPr/>
          <a:lstStyle/>
          <a:p>
            <a:pPr eaLnBrk="1" hangingPunct="1">
              <a:lnSpc>
                <a:spcPct val="90000"/>
              </a:lnSpc>
              <a:buFontTx/>
              <a:buNone/>
            </a:pPr>
            <a:r>
              <a:rPr lang="en-GB" sz="2400" dirty="0" smtClean="0"/>
              <a:t>	</a:t>
            </a:r>
            <a:r>
              <a:rPr lang="en-GB" sz="2400" b="1" dirty="0" smtClean="0"/>
              <a:t>1938: </a:t>
            </a:r>
            <a:r>
              <a:rPr lang="en-GB" sz="2400" dirty="0" smtClean="0"/>
              <a:t>Guy </a:t>
            </a:r>
            <a:r>
              <a:rPr lang="en-GB" sz="2400" dirty="0" err="1" smtClean="0"/>
              <a:t>Callendar</a:t>
            </a:r>
            <a:r>
              <a:rPr lang="en-GB" sz="2400" dirty="0" smtClean="0"/>
              <a:t> predicts that doubling atmospheric CO2 concentrations would increase the mean global temperature by 2°C with considerably more warming at the poles. He also linked increasing fossil fuel combustion with a rise in CO2.</a:t>
            </a:r>
          </a:p>
          <a:p>
            <a:pPr eaLnBrk="1" hangingPunct="1">
              <a:lnSpc>
                <a:spcPct val="90000"/>
              </a:lnSpc>
              <a:buFontTx/>
              <a:buNone/>
            </a:pPr>
            <a:endParaRPr lang="en-GB" sz="2400" dirty="0" smtClean="0"/>
          </a:p>
        </p:txBody>
      </p:sp>
      <p:pic>
        <p:nvPicPr>
          <p:cNvPr id="6" name="Picture 14"/>
          <p:cNvPicPr>
            <a:picLocks noChangeAspect="1" noChangeArrowheads="1"/>
          </p:cNvPicPr>
          <p:nvPr/>
        </p:nvPicPr>
        <p:blipFill>
          <a:blip r:embed="rId4" cstate="print"/>
          <a:srcRect/>
          <a:stretch>
            <a:fillRect/>
          </a:stretch>
        </p:blipFill>
        <p:spPr bwMode="auto">
          <a:xfrm>
            <a:off x="6285306" y="3189828"/>
            <a:ext cx="2267023" cy="2965012"/>
          </a:xfrm>
          <a:prstGeom prst="rect">
            <a:avLst/>
          </a:prstGeom>
          <a:noFill/>
          <a:ln w="9525">
            <a:noFill/>
            <a:miter lim="800000"/>
            <a:headEnd/>
            <a:tailEnd/>
          </a:ln>
        </p:spPr>
      </p:pic>
    </p:spTree>
    <p:extLst>
      <p:ext uri="{BB962C8B-B14F-4D97-AF65-F5344CB8AC3E}">
        <p14:creationId xmlns:p14="http://schemas.microsoft.com/office/powerpoint/2010/main" val="463929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high voltage">
  <a:themeElements>
    <a:clrScheme name="high voltage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6666FF"/>
      </a:hlink>
      <a:folHlink>
        <a:srgbClr val="1C6D9A"/>
      </a:folHlink>
    </a:clrScheme>
    <a:fontScheme name="high voltag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75000"/>
          <a:buFont typeface="Monotype Sorts" pitchFamily="2" charset="2"/>
          <a:buChar char="b"/>
          <a:tabLst/>
          <a:defRPr kumimoji="1" lang="en-US" sz="2800" b="0" i="1" u="none" strike="noStrike" cap="none" normalizeH="0" baseline="0" smtClean="0">
            <a:ln>
              <a:noFill/>
            </a:ln>
            <a:solidFill>
              <a:schemeClr val="tx1"/>
            </a:solidFill>
            <a:effectLst/>
            <a:latin typeface="Impact"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75000"/>
          <a:buFont typeface="Monotype Sorts" pitchFamily="2" charset="2"/>
          <a:buChar char="b"/>
          <a:tabLst/>
          <a:defRPr kumimoji="1" lang="en-US" sz="2800" b="0" i="1" u="none" strike="noStrike" cap="none" normalizeH="0" baseline="0" smtClean="0">
            <a:ln>
              <a:noFill/>
            </a:ln>
            <a:solidFill>
              <a:schemeClr val="tx1"/>
            </a:solidFill>
            <a:effectLst/>
            <a:latin typeface="Impact" pitchFamily="34" charset="0"/>
          </a:defRPr>
        </a:defPPr>
      </a:lstStyle>
    </a:lnDef>
  </a:objectDefaults>
  <a:extraClrSchemeLst>
    <a:extraClrScheme>
      <a:clrScheme name="high voltage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6666FF"/>
        </a:hlink>
        <a:folHlink>
          <a:srgbClr val="1C6D9A"/>
        </a:folHlink>
      </a:clrScheme>
      <a:clrMap bg1="dk2" tx1="lt1" bg2="dk1" tx2="lt2" accent1="accent1" accent2="accent2" accent3="accent3" accent4="accent4" accent5="accent5" accent6="accent6" hlink="hlink" folHlink="folHlink"/>
    </a:extraClrScheme>
    <a:extraClrScheme>
      <a:clrScheme name="high voltage 2">
        <a:dk1>
          <a:srgbClr val="000000"/>
        </a:dk1>
        <a:lt1>
          <a:srgbClr val="FFFFFF"/>
        </a:lt1>
        <a:dk2>
          <a:srgbClr val="000066"/>
        </a:dk2>
        <a:lt2>
          <a:srgbClr val="969696"/>
        </a:lt2>
        <a:accent1>
          <a:srgbClr val="666699"/>
        </a:accent1>
        <a:accent2>
          <a:srgbClr val="CCCCFF"/>
        </a:accent2>
        <a:accent3>
          <a:srgbClr val="FFFFFF"/>
        </a:accent3>
        <a:accent4>
          <a:srgbClr val="000000"/>
        </a:accent4>
        <a:accent5>
          <a:srgbClr val="B8B8CA"/>
        </a:accent5>
        <a:accent6>
          <a:srgbClr val="B9B9E7"/>
        </a:accent6>
        <a:hlink>
          <a:srgbClr val="CC00CC"/>
        </a:hlink>
        <a:folHlink>
          <a:srgbClr val="EAEAEA"/>
        </a:folHlink>
      </a:clrScheme>
      <a:clrMap bg1="lt1" tx1="dk1" bg2="lt2" tx2="dk2" accent1="accent1" accent2="accent2" accent3="accent3" accent4="accent4" accent5="accent5" accent6="accent6" hlink="hlink" folHlink="folHlink"/>
    </a:extraClrScheme>
    <a:extraClrScheme>
      <a:clrScheme name="high voltag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high voltage 4">
        <a:dk1>
          <a:srgbClr val="000000"/>
        </a:dk1>
        <a:lt1>
          <a:srgbClr val="FFFFCC"/>
        </a:lt1>
        <a:dk2>
          <a:srgbClr val="FF6600"/>
        </a:dk2>
        <a:lt2>
          <a:srgbClr val="333300"/>
        </a:lt2>
        <a:accent1>
          <a:srgbClr val="800000"/>
        </a:accent1>
        <a:accent2>
          <a:srgbClr val="CC6600"/>
        </a:accent2>
        <a:accent3>
          <a:srgbClr val="FFFFE2"/>
        </a:accent3>
        <a:accent4>
          <a:srgbClr val="000000"/>
        </a:accent4>
        <a:accent5>
          <a:srgbClr val="C0AAAA"/>
        </a:accent5>
        <a:accent6>
          <a:srgbClr val="B95C00"/>
        </a:accent6>
        <a:hlink>
          <a:srgbClr val="808000"/>
        </a:hlink>
        <a:folHlink>
          <a:srgbClr val="FFCC66"/>
        </a:folHlink>
      </a:clrScheme>
      <a:clrMap bg1="lt1" tx1="dk1" bg2="lt2" tx2="dk2" accent1="accent1" accent2="accent2" accent3="accent3" accent4="accent4" accent5="accent5" accent6="accent6" hlink="hlink" folHlink="folHlink"/>
    </a:extraClrScheme>
    <a:extraClrScheme>
      <a:clrScheme name="high voltage 5">
        <a:dk1>
          <a:srgbClr val="1C3956"/>
        </a:dk1>
        <a:lt1>
          <a:srgbClr val="FFFFFF"/>
        </a:lt1>
        <a:dk2>
          <a:srgbClr val="003366"/>
        </a:dk2>
        <a:lt2>
          <a:srgbClr val="DDDDDD"/>
        </a:lt2>
        <a:accent1>
          <a:srgbClr val="3D7CBB"/>
        </a:accent1>
        <a:accent2>
          <a:srgbClr val="00152A"/>
        </a:accent2>
        <a:accent3>
          <a:srgbClr val="AAADB8"/>
        </a:accent3>
        <a:accent4>
          <a:srgbClr val="DADADA"/>
        </a:accent4>
        <a:accent5>
          <a:srgbClr val="AFBFDA"/>
        </a:accent5>
        <a:accent6>
          <a:srgbClr val="001225"/>
        </a:accent6>
        <a:hlink>
          <a:srgbClr val="33CCCC"/>
        </a:hlink>
        <a:folHlink>
          <a:srgbClr val="96B9DC"/>
        </a:folHlink>
      </a:clrScheme>
      <a:clrMap bg1="dk2" tx1="lt1" bg2="dk1" tx2="lt2" accent1="accent1" accent2="accent2" accent3="accent3" accent4="accent4" accent5="accent5" accent6="accent6" hlink="hlink" folHlink="folHlink"/>
    </a:extraClrScheme>
    <a:extraClrScheme>
      <a:clrScheme name="high voltage 6">
        <a:dk1>
          <a:srgbClr val="000000"/>
        </a:dk1>
        <a:lt1>
          <a:srgbClr val="FFFFFF"/>
        </a:lt1>
        <a:dk2>
          <a:srgbClr val="440044"/>
        </a:dk2>
        <a:lt2>
          <a:srgbClr val="491D49"/>
        </a:lt2>
        <a:accent1>
          <a:srgbClr val="9D9DBD"/>
        </a:accent1>
        <a:accent2>
          <a:srgbClr val="14213C"/>
        </a:accent2>
        <a:accent3>
          <a:srgbClr val="FFFFFF"/>
        </a:accent3>
        <a:accent4>
          <a:srgbClr val="000000"/>
        </a:accent4>
        <a:accent5>
          <a:srgbClr val="CCCCDB"/>
        </a:accent5>
        <a:accent6>
          <a:srgbClr val="111D35"/>
        </a:accent6>
        <a:hlink>
          <a:srgbClr val="666699"/>
        </a:hlink>
        <a:folHlink>
          <a:srgbClr val="DBDBF1"/>
        </a:folHlink>
      </a:clrScheme>
      <a:clrMap bg1="lt1" tx1="dk1" bg2="lt2" tx2="dk2" accent1="accent1" accent2="accent2" accent3="accent3" accent4="accent4" accent5="accent5" accent6="accent6" hlink="hlink" folHlink="folHlink"/>
    </a:extraClrScheme>
    <a:extraClrScheme>
      <a:clrScheme name="high voltage 7">
        <a:dk1>
          <a:srgbClr val="000000"/>
        </a:dk1>
        <a:lt1>
          <a:srgbClr val="FFFFFF"/>
        </a:lt1>
        <a:dk2>
          <a:srgbClr val="000000"/>
        </a:dk2>
        <a:lt2>
          <a:srgbClr val="001A00"/>
        </a:lt2>
        <a:accent1>
          <a:srgbClr val="339966"/>
        </a:accent1>
        <a:accent2>
          <a:srgbClr val="003300"/>
        </a:accent2>
        <a:accent3>
          <a:srgbClr val="FFFFFF"/>
        </a:accent3>
        <a:accent4>
          <a:srgbClr val="000000"/>
        </a:accent4>
        <a:accent5>
          <a:srgbClr val="ADCAB8"/>
        </a:accent5>
        <a:accent6>
          <a:srgbClr val="002D00"/>
        </a:accent6>
        <a:hlink>
          <a:srgbClr val="FF9933"/>
        </a:hlink>
        <a:folHlink>
          <a:srgbClr val="AFE9CC"/>
        </a:folHlink>
      </a:clrScheme>
      <a:clrMap bg1="lt1" tx1="dk1" bg2="lt2" tx2="dk2" accent1="accent1" accent2="accent2" accent3="accent3" accent4="accent4" accent5="accent5" accent6="accent6" hlink="hlink" folHlink="folHlink"/>
    </a:extraClrScheme>
    <a:extraClrScheme>
      <a:clrScheme name="high voltage 8">
        <a:dk1>
          <a:srgbClr val="000000"/>
        </a:dk1>
        <a:lt1>
          <a:srgbClr val="FFFFFF"/>
        </a:lt1>
        <a:dk2>
          <a:srgbClr val="000000"/>
        </a:dk2>
        <a:lt2>
          <a:srgbClr val="FFCC00"/>
        </a:lt2>
        <a:accent1>
          <a:srgbClr val="FF9900"/>
        </a:accent1>
        <a:accent2>
          <a:srgbClr val="D60093"/>
        </a:accent2>
        <a:accent3>
          <a:srgbClr val="AAAAAA"/>
        </a:accent3>
        <a:accent4>
          <a:srgbClr val="DADADA"/>
        </a:accent4>
        <a:accent5>
          <a:srgbClr val="FFCAAA"/>
        </a:accent5>
        <a:accent6>
          <a:srgbClr val="C20085"/>
        </a:accent6>
        <a:hlink>
          <a:srgbClr val="9966FF"/>
        </a:hlink>
        <a:folHlink>
          <a:srgbClr val="8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D:\office97pro\Templates\Presentation Designs\ANGLES.POT</Template>
  <TotalTime>7967</TotalTime>
  <Words>2453</Words>
  <Application>Microsoft Office PowerPoint</Application>
  <PresentationFormat>On-screen Show (4:3)</PresentationFormat>
  <Paragraphs>429</Paragraphs>
  <Slides>65</Slides>
  <Notes>45</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65</vt:i4>
      </vt:variant>
    </vt:vector>
  </HeadingPairs>
  <TitlesOfParts>
    <vt:vector size="68" baseType="lpstr">
      <vt:lpstr>high voltage</vt:lpstr>
      <vt:lpstr>Default Design</vt:lpstr>
      <vt:lpstr>Equation</vt:lpstr>
      <vt:lpstr>GEOGM1405  Climate Change: Science and Impacts</vt:lpstr>
      <vt:lpstr>PowerPoint Presentation</vt:lpstr>
      <vt:lpstr>Course Outline</vt:lpstr>
      <vt:lpstr>PowerPoint Presentation</vt:lpstr>
      <vt:lpstr>PowerPoint Presentation</vt:lpstr>
      <vt:lpstr>Aims of Today’s Lecture</vt:lpstr>
      <vt:lpstr>FAQs</vt:lpstr>
      <vt:lpstr>A very brief Greenhouse Gas (GHG) history</vt:lpstr>
      <vt:lpstr>1896: Svante Arrhenius makes the first quantitative climate prediction: doubling of CO2 will increase temperature by around 5 to 6°C. He later revised this to 3.7°C with the water vapour feedback accounting for 2.1°C of the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Carbon Cycle</vt:lpstr>
      <vt:lpstr>The Carbon Cycle</vt:lpstr>
      <vt:lpstr>Other important drivers:  Methane (CH4), Nitrous Oxide (N20) and HFCs  </vt:lpstr>
      <vt:lpstr>Other important drivers:  Methane (CH4), Nitrous Oxide (N20) and HFCs  </vt:lpstr>
      <vt:lpstr>Other important drivers:  Aerosols (e.g. dust, particulate air pollutants and smoke)</vt:lpstr>
      <vt:lpstr>Radiative forcing</vt:lpstr>
      <vt:lpstr>PowerPoint Presentation</vt:lpstr>
      <vt:lpstr>Global Warming Potential (GWP)</vt:lpstr>
      <vt:lpstr>Global Warming Potentials (GWP)</vt:lpstr>
      <vt:lpstr>Emissions Scenarios</vt:lpstr>
      <vt:lpstr> What are scenarios and what are their purpose?</vt:lpstr>
      <vt:lpstr>SRES storylines Special Report on Emissions Scenarios – IPCC, 2000</vt:lpstr>
      <vt:lpstr>PowerPoint Presentation</vt:lpstr>
      <vt:lpstr>From emissions to concentrations</vt:lpstr>
      <vt:lpstr>Representative Concentration Pathways (RCPs)</vt:lpstr>
      <vt:lpstr>Carbon Intensity</vt:lpstr>
      <vt:lpstr>Scenarios compared to observed emissions</vt:lpstr>
      <vt:lpstr>Developing Scenarios for the IPCC</vt:lpstr>
      <vt:lpstr>PowerPoint Presentation</vt:lpstr>
      <vt:lpstr>The IPCC AR5 WG1 SPM challenge!</vt:lpstr>
      <vt:lpstr>PowerPoint Presentation</vt:lpstr>
      <vt:lpstr>What is a climate feedback?</vt:lpstr>
      <vt:lpstr>PowerPoint Presentation</vt:lpstr>
      <vt:lpstr>PowerPoint Presentation</vt:lpstr>
      <vt:lpstr>PowerPoint Presentation</vt:lpstr>
      <vt:lpstr>PowerPoint Presentation</vt:lpstr>
      <vt:lpstr>PowerPoint Presentation</vt:lpstr>
      <vt:lpstr>PowerPoint Presentation</vt:lpstr>
      <vt:lpstr>Understanding  feedbacks</vt:lpstr>
      <vt:lpstr>Water vapour feedback</vt:lpstr>
      <vt:lpstr>PowerPoint Presentation</vt:lpstr>
      <vt:lpstr>PowerPoint Presentation</vt:lpstr>
      <vt:lpstr>PowerPoint Presentation</vt:lpstr>
      <vt:lpstr>PowerPoint Presentation</vt:lpstr>
      <vt:lpstr>Sea-ice ‘albedo’ feedback</vt:lpstr>
      <vt:lpstr>PowerPoint Presentation</vt:lpstr>
      <vt:lpstr>PowerPoint Presentation</vt:lpstr>
      <vt:lpstr>PowerPoint Presentation</vt:lpstr>
      <vt:lpstr>PowerPoint Presentation</vt:lpstr>
      <vt:lpstr>PowerPoint Presentation</vt:lpstr>
      <vt:lpstr>PowerPoint Presentation</vt:lpstr>
      <vt:lpstr>Terrestrial carbon feedbacks</vt:lpstr>
      <vt:lpstr>Tipping points/elements</vt:lpstr>
      <vt:lpstr>PowerPoint Presentation</vt:lpstr>
      <vt:lpstr>Summary</vt:lpstr>
      <vt:lpstr>PowerPoint Presentation</vt:lpstr>
      <vt:lpstr>PowerPoint Presentation</vt:lpstr>
    </vt:vector>
  </TitlesOfParts>
  <Company>Meteorology, Reading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MSc Climate Change</dc:title>
  <dc:creator>Paul Valdes</dc:creator>
  <cp:lastModifiedBy>jdaron</cp:lastModifiedBy>
  <cp:revision>264</cp:revision>
  <cp:lastPrinted>2013-10-10T11:47:02Z</cp:lastPrinted>
  <dcterms:created xsi:type="dcterms:W3CDTF">1998-09-06T19:58:49Z</dcterms:created>
  <dcterms:modified xsi:type="dcterms:W3CDTF">2014-10-14T12:45:18Z</dcterms:modified>
</cp:coreProperties>
</file>