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60" r:id="rId2"/>
    <p:sldId id="302" r:id="rId3"/>
    <p:sldId id="272" r:id="rId4"/>
    <p:sldId id="267" r:id="rId5"/>
    <p:sldId id="268" r:id="rId6"/>
    <p:sldId id="269" r:id="rId7"/>
    <p:sldId id="270" r:id="rId8"/>
    <p:sldId id="271" r:id="rId9"/>
    <p:sldId id="261" r:id="rId10"/>
    <p:sldId id="290" r:id="rId11"/>
    <p:sldId id="292" r:id="rId12"/>
    <p:sldId id="293" r:id="rId13"/>
    <p:sldId id="273" r:id="rId14"/>
    <p:sldId id="278" r:id="rId15"/>
    <p:sldId id="284" r:id="rId16"/>
    <p:sldId id="283" r:id="rId17"/>
    <p:sldId id="285" r:id="rId18"/>
    <p:sldId id="280" r:id="rId19"/>
    <p:sldId id="301" r:id="rId20"/>
    <p:sldId id="303" r:id="rId21"/>
    <p:sldId id="282" r:id="rId22"/>
    <p:sldId id="281" r:id="rId23"/>
    <p:sldId id="275" r:id="rId24"/>
    <p:sldId id="295" r:id="rId25"/>
    <p:sldId id="296" r:id="rId26"/>
    <p:sldId id="286" r:id="rId27"/>
    <p:sldId id="287" r:id="rId28"/>
    <p:sldId id="289" r:id="rId29"/>
    <p:sldId id="288" r:id="rId30"/>
    <p:sldId id="291" r:id="rId31"/>
    <p:sldId id="294" r:id="rId32"/>
    <p:sldId id="298" r:id="rId33"/>
    <p:sldId id="265" r:id="rId34"/>
    <p:sldId id="266" r:id="rId35"/>
    <p:sldId id="264" r:id="rId36"/>
    <p:sldId id="274" r:id="rId37"/>
    <p:sldId id="277" r:id="rId38"/>
    <p:sldId id="257" r:id="rId39"/>
    <p:sldId id="304" r:id="rId40"/>
    <p:sldId id="258" r:id="rId41"/>
    <p:sldId id="259" r:id="rId42"/>
    <p:sldId id="300" r:id="rId43"/>
    <p:sldId id="262"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83" autoAdjust="0"/>
  </p:normalViewPr>
  <p:slideViewPr>
    <p:cSldViewPr>
      <p:cViewPr varScale="1">
        <p:scale>
          <a:sx n="100" d="100"/>
          <a:sy n="100" d="100"/>
        </p:scale>
        <p:origin x="-115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4845DE-AA82-4017-A11B-C9EA0EB64644}" type="datetimeFigureOut">
              <a:rPr lang="en-ZA" smtClean="0"/>
              <a:t>2014/10/21</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214D19-FD34-44D4-B0D3-2453F197C009}" type="slidenum">
              <a:rPr lang="en-ZA" smtClean="0"/>
              <a:t>‹#›</a:t>
            </a:fld>
            <a:endParaRPr lang="en-ZA"/>
          </a:p>
        </p:txBody>
      </p:sp>
    </p:spTree>
    <p:extLst>
      <p:ext uri="{BB962C8B-B14F-4D97-AF65-F5344CB8AC3E}">
        <p14:creationId xmlns:p14="http://schemas.microsoft.com/office/powerpoint/2010/main" val="705026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GB" smtClean="0"/>
          </a:p>
        </p:txBody>
      </p:sp>
      <p:sp>
        <p:nvSpPr>
          <p:cNvPr id="40964" name="Slide Number Placeholder 3"/>
          <p:cNvSpPr>
            <a:spLocks noGrp="1"/>
          </p:cNvSpPr>
          <p:nvPr>
            <p:ph type="sldNum" sz="quarter" idx="5"/>
          </p:nvPr>
        </p:nvSpPr>
        <p:spPr>
          <a:noFill/>
        </p:spPr>
        <p:txBody>
          <a:bodyPr/>
          <a:lstStyle/>
          <a:p>
            <a:fld id="{A381907B-9137-475D-BCE7-26566550E6F6}"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xfrm>
            <a:off x="1143000" y="685800"/>
            <a:ext cx="4572000" cy="3429000"/>
          </a:xfrm>
          <a:ln/>
        </p:spPr>
      </p:sp>
      <p:sp>
        <p:nvSpPr>
          <p:cNvPr id="57347" name="Notes Placeholder 2"/>
          <p:cNvSpPr>
            <a:spLocks noGrp="1"/>
          </p:cNvSpPr>
          <p:nvPr>
            <p:ph type="body" idx="1"/>
          </p:nvPr>
        </p:nvSpPr>
        <p:spPr>
          <a:noFill/>
          <a:ln/>
        </p:spPr>
        <p:txBody>
          <a:bodyPr/>
          <a:lstStyle/>
          <a:p>
            <a:endParaRPr lang="en-US" smtClean="0"/>
          </a:p>
        </p:txBody>
      </p:sp>
      <p:sp>
        <p:nvSpPr>
          <p:cNvPr id="57348" name="Slide Number Placeholder 3"/>
          <p:cNvSpPr>
            <a:spLocks noGrp="1"/>
          </p:cNvSpPr>
          <p:nvPr>
            <p:ph type="sldNum" sz="quarter" idx="5"/>
          </p:nvPr>
        </p:nvSpPr>
        <p:spPr>
          <a:noFill/>
        </p:spPr>
        <p:txBody>
          <a:bodyPr/>
          <a:lstStyle/>
          <a:p>
            <a:fld id="{EA6CDDFA-2CF1-4E96-849F-2D5955049CBD}" type="slidenum">
              <a:rPr lang="en-GB" smtClean="0"/>
              <a:pPr/>
              <a:t>15</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3F4499C2-1DFD-48CA-86CC-F5ED02577668}" type="slidenum">
              <a:rPr lang="en-GB" smtClean="0"/>
              <a:pPr/>
              <a:t>17</a:t>
            </a:fld>
            <a:endParaRPr lang="en-GB" smtClean="0"/>
          </a:p>
        </p:txBody>
      </p:sp>
      <p:sp>
        <p:nvSpPr>
          <p:cNvPr id="58371" name="Rectangle 2"/>
          <p:cNvSpPr>
            <a:spLocks noGrp="1" noRot="1" noChangeAspect="1" noChangeArrowheads="1" noTextEdit="1"/>
          </p:cNvSpPr>
          <p:nvPr>
            <p:ph type="sldImg"/>
          </p:nvPr>
        </p:nvSpPr>
        <p:spPr>
          <a:xfrm>
            <a:off x="1143000" y="685800"/>
            <a:ext cx="4572000" cy="3429000"/>
          </a:xfrm>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3F4499C2-1DFD-48CA-86CC-F5ED02577668}" type="slidenum">
              <a:rPr lang="en-GB" smtClean="0"/>
              <a:pPr/>
              <a:t>19</a:t>
            </a:fld>
            <a:endParaRPr lang="en-GB" smtClean="0"/>
          </a:p>
        </p:txBody>
      </p:sp>
      <p:sp>
        <p:nvSpPr>
          <p:cNvPr id="58371" name="Rectangle 2"/>
          <p:cNvSpPr>
            <a:spLocks noGrp="1" noRot="1" noChangeAspect="1" noChangeArrowheads="1" noTextEdit="1"/>
          </p:cNvSpPr>
          <p:nvPr>
            <p:ph type="sldImg"/>
          </p:nvPr>
        </p:nvSpPr>
        <p:spPr>
          <a:xfrm>
            <a:off x="1143000" y="685800"/>
            <a:ext cx="4572000" cy="3429000"/>
          </a:xfrm>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3F4499C2-1DFD-48CA-86CC-F5ED02577668}" type="slidenum">
              <a:rPr lang="en-GB" smtClean="0"/>
              <a:pPr/>
              <a:t>20</a:t>
            </a:fld>
            <a:endParaRPr lang="en-GB" smtClean="0"/>
          </a:p>
        </p:txBody>
      </p:sp>
      <p:sp>
        <p:nvSpPr>
          <p:cNvPr id="58371" name="Rectangle 2"/>
          <p:cNvSpPr>
            <a:spLocks noGrp="1" noRot="1" noChangeAspect="1" noChangeArrowheads="1" noTextEdit="1"/>
          </p:cNvSpPr>
          <p:nvPr>
            <p:ph type="sldImg"/>
          </p:nvPr>
        </p:nvSpPr>
        <p:spPr>
          <a:xfrm>
            <a:off x="1143000" y="685800"/>
            <a:ext cx="4572000" cy="3429000"/>
          </a:xfrm>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AE0BC656-0A8C-421A-9690-CDDBD50D5E11}" type="slidenum">
              <a:rPr lang="en-GB" smtClean="0"/>
              <a:pPr/>
              <a:t>26</a:t>
            </a:fld>
            <a:endParaRPr lang="en-GB" smtClean="0"/>
          </a:p>
        </p:txBody>
      </p:sp>
      <p:sp>
        <p:nvSpPr>
          <p:cNvPr id="59395" name="Rectangle 2"/>
          <p:cNvSpPr>
            <a:spLocks noGrp="1" noRot="1" noChangeAspect="1" noChangeArrowheads="1" noTextEdit="1"/>
          </p:cNvSpPr>
          <p:nvPr>
            <p:ph type="sldImg"/>
          </p:nvPr>
        </p:nvSpPr>
        <p:spPr>
          <a:xfrm>
            <a:off x="1143000" y="685800"/>
            <a:ext cx="4572000" cy="3429000"/>
          </a:xfrm>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E5C59F09-C44A-4CB0-BD87-5CCD6072D70F}" type="slidenum">
              <a:rPr lang="en-GB" smtClean="0"/>
              <a:pPr/>
              <a:t>37</a:t>
            </a:fld>
            <a:endParaRPr lang="en-GB" smtClean="0"/>
          </a:p>
        </p:txBody>
      </p:sp>
      <p:sp>
        <p:nvSpPr>
          <p:cNvPr id="61443" name="Rectangle 2"/>
          <p:cNvSpPr>
            <a:spLocks noGrp="1" noRot="1" noChangeAspect="1" noChangeArrowheads="1" noTextEdit="1"/>
          </p:cNvSpPr>
          <p:nvPr>
            <p:ph type="sldImg"/>
          </p:nvPr>
        </p:nvSpPr>
        <p:spPr>
          <a:xfrm>
            <a:off x="1143000" y="685800"/>
            <a:ext cx="4572000" cy="3429000"/>
          </a:xfrm>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EEAAEF23-F04C-42BE-BFBB-4159DAC0B6A2}" type="slidenum">
              <a:rPr lang="en-GB" smtClean="0"/>
              <a:pPr/>
              <a:t>42</a:t>
            </a:fld>
            <a:endParaRPr lang="en-GB"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8422D91-98FC-48CF-93ED-11715F03A307}" type="slidenum">
              <a:rPr lang="en-GB" smtClean="0"/>
              <a:pPr/>
              <a:t>3</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4</a:t>
            </a:fld>
            <a:endParaRPr 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5</a:t>
            </a:fld>
            <a:endParaRPr 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6</a:t>
            </a:fld>
            <a:endParaRPr 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4"/>
          <p:cNvSpPr>
            <a:spLocks noGrp="1" noChangeArrowheads="1"/>
          </p:cNvSpPr>
          <p:nvPr>
            <p:ph type="dt" sz="quarter"/>
          </p:nvPr>
        </p:nvSpPr>
        <p:spPr>
          <a:noFill/>
        </p:spPr>
        <p:txBody>
          <a:bodyPr/>
          <a:lstStyle/>
          <a:p>
            <a:r>
              <a:rPr lang="sv-SE" smtClean="0">
                <a:latin typeface="Times New Roman" pitchFamily="18" charset="0"/>
                <a:ea typeface="MS PGothic" pitchFamily="34" charset="-128"/>
              </a:rPr>
              <a:t>11-07-15</a:t>
            </a:r>
          </a:p>
        </p:txBody>
      </p:sp>
      <p:sp>
        <p:nvSpPr>
          <p:cNvPr id="40963" name="Rectangle 8"/>
          <p:cNvSpPr>
            <a:spLocks noGrp="1" noChangeArrowheads="1"/>
          </p:cNvSpPr>
          <p:nvPr>
            <p:ph type="sldNum" sz="quarter"/>
          </p:nvPr>
        </p:nvSpPr>
        <p:spPr>
          <a:noFill/>
        </p:spPr>
        <p:txBody>
          <a:bodyPr/>
          <a:lstStyle/>
          <a:p>
            <a:fld id="{B326AC84-D51C-4A71-83A2-A8678DDC7124}" type="slidenum">
              <a:rPr lang="sv-SE" smtClean="0">
                <a:latin typeface="Times New Roman" pitchFamily="18" charset="0"/>
                <a:ea typeface="MS PGothic" pitchFamily="34" charset="-128"/>
              </a:rPr>
              <a:pPr/>
              <a:t>7</a:t>
            </a:fld>
            <a:endParaRPr lang="sv-SE" smtClean="0">
              <a:latin typeface="Times New Roman" pitchFamily="18" charset="0"/>
              <a:ea typeface="MS PGothic" pitchFamily="34" charset="-128"/>
            </a:endParaRPr>
          </a:p>
        </p:txBody>
      </p:sp>
      <p:sp>
        <p:nvSpPr>
          <p:cNvPr id="40964" name="Text Box 1"/>
          <p:cNvSpPr txBox="1">
            <a:spLocks noChangeArrowheads="1"/>
          </p:cNvSpPr>
          <p:nvPr/>
        </p:nvSpPr>
        <p:spPr bwMode="auto">
          <a:xfrm>
            <a:off x="3884613" y="1"/>
            <a:ext cx="2970212" cy="455613"/>
          </a:xfrm>
          <a:prstGeom prst="rect">
            <a:avLst/>
          </a:prstGeom>
          <a:noFill/>
          <a:ln w="9525">
            <a:noFill/>
            <a:round/>
            <a:headEnd/>
            <a:tailEnd/>
          </a:ln>
        </p:spPr>
        <p:txBody>
          <a:bodyPr lIns="90000" tIns="46800" rIns="90000" bIns="46800"/>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sz="1200">
                <a:solidFill>
                  <a:srgbClr val="000000"/>
                </a:solidFill>
              </a:rPr>
              <a:t>11-07-15</a:t>
            </a:r>
          </a:p>
        </p:txBody>
      </p:sp>
      <p:sp>
        <p:nvSpPr>
          <p:cNvPr id="40965" name="Text Box 2"/>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849B7337-13F3-4087-9403-A78FAD1B68BF}" type="slidenum">
              <a:rPr lang="sv-SE" sz="1200">
                <a:solidFill>
                  <a:srgbClr val="000000"/>
                </a:solidFill>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7</a:t>
            </a:fld>
            <a:endParaRPr lang="sv-SE" sz="1200">
              <a:solidFill>
                <a:srgbClr val="000000"/>
              </a:solidFill>
            </a:endParaRPr>
          </a:p>
        </p:txBody>
      </p:sp>
      <p:sp>
        <p:nvSpPr>
          <p:cNvPr id="40966" name="Rectangle 3"/>
          <p:cNvSpPr>
            <a:spLocks noGrp="1" noRot="1" noChangeAspect="1" noChangeArrowheads="1" noTextEdit="1"/>
          </p:cNvSpPr>
          <p:nvPr>
            <p:ph type="sldImg"/>
          </p:nvPr>
        </p:nvSpPr>
        <p:spPr>
          <a:xfrm>
            <a:off x="1143000" y="685800"/>
            <a:ext cx="4572000" cy="3429000"/>
          </a:xfrm>
          <a:solidFill>
            <a:srgbClr val="FFFFFF"/>
          </a:solidFill>
          <a:ln/>
        </p:spPr>
      </p:sp>
      <p:sp>
        <p:nvSpPr>
          <p:cNvPr id="40967" name="Rectangle 4"/>
          <p:cNvSpPr>
            <a:spLocks noGrp="1" noChangeArrowheads="1"/>
          </p:cNvSpPr>
          <p:nvPr>
            <p:ph type="body" idx="1"/>
          </p:nvPr>
        </p:nvSpPr>
        <p:spPr>
          <a:xfrm>
            <a:off x="685800" y="4343400"/>
            <a:ext cx="5486400" cy="4114800"/>
          </a:xfrm>
          <a:noFill/>
          <a:ln/>
        </p:spPr>
        <p:txBody>
          <a:bodyPr wrap="none" anchor="ctr"/>
          <a:lstStyle/>
          <a:p>
            <a:pPr eaLnBrk="1" hangingPunct="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sv-SE" smtClean="0">
              <a:latin typeface="Calibri" pitchFamily="34" charset="0"/>
              <a:ea typeface="MS PGothic"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8</a:t>
            </a:fld>
            <a:endParaRPr lang="sv-S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8422D91-98FC-48CF-93ED-11715F03A307}" type="slidenum">
              <a:rPr lang="en-GB" smtClean="0"/>
              <a:pPr/>
              <a:t>9</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2A214D19-FD34-44D4-B0D3-2453F197C009}" type="slidenum">
              <a:rPr lang="en-ZA" smtClean="0"/>
              <a:t>13</a:t>
            </a:fld>
            <a:endParaRPr lang="en-ZA"/>
          </a:p>
        </p:txBody>
      </p:sp>
    </p:spTree>
    <p:extLst>
      <p:ext uri="{BB962C8B-B14F-4D97-AF65-F5344CB8AC3E}">
        <p14:creationId xmlns:p14="http://schemas.microsoft.com/office/powerpoint/2010/main" val="5944158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2"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1260878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690901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296761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467544" y="260649"/>
            <a:ext cx="8352928" cy="1152128"/>
          </a:xfrm>
        </p:spPr>
        <p:txBody>
          <a:bodyPr/>
          <a:lstStyle>
            <a:lvl1pPr>
              <a:defRPr sz="4400"/>
            </a:lvl1pPr>
          </a:lstStyle>
          <a:p>
            <a:r>
              <a:rPr lang="en-US" altLang="zh-CN" dirty="0" smtClean="0"/>
              <a:t>Click to edit Master title style</a:t>
            </a:r>
            <a:endParaRPr lang="en-US" altLang="zh-CN" dirty="0"/>
          </a:p>
        </p:txBody>
      </p:sp>
      <p:sp>
        <p:nvSpPr>
          <p:cNvPr id="15" name="Text Placeholder 14"/>
          <p:cNvSpPr>
            <a:spLocks noGrp="1"/>
          </p:cNvSpPr>
          <p:nvPr>
            <p:ph type="body" sz="quarter" idx="10"/>
          </p:nvPr>
        </p:nvSpPr>
        <p:spPr>
          <a:xfrm>
            <a:off x="467544" y="1628800"/>
            <a:ext cx="8352928" cy="4176712"/>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Tree>
    <p:extLst>
      <p:ext uri="{BB962C8B-B14F-4D97-AF65-F5344CB8AC3E}">
        <p14:creationId xmlns:p14="http://schemas.microsoft.com/office/powerpoint/2010/main" val="2352340367"/>
      </p:ext>
    </p:extLst>
  </p:cSld>
  <p:clrMapOvr>
    <a:masterClrMapping/>
  </p:clrMapOvr>
  <p:transition advClick="0"/>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3724750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16604341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Rectangle 33"/>
          <p:cNvSpPr>
            <a:spLocks noGrp="1" noChangeArrowheads="1"/>
          </p:cNvSpPr>
          <p:nvPr>
            <p:ph type="dt" sz="half" idx="10"/>
          </p:nvPr>
        </p:nvSpPr>
        <p:spPr>
          <a:ln/>
        </p:spPr>
        <p:txBody>
          <a:bodyPr/>
          <a:lstStyle>
            <a:lvl1pPr>
              <a:defRPr/>
            </a:lvl1pPr>
          </a:lstStyle>
          <a:p>
            <a:pPr>
              <a:defRPr/>
            </a:pPr>
            <a:endParaRPr lang="en-GB"/>
          </a:p>
        </p:txBody>
      </p:sp>
      <p:sp>
        <p:nvSpPr>
          <p:cNvPr id="5" name="Rectangle 34"/>
          <p:cNvSpPr>
            <a:spLocks noGrp="1" noChangeArrowheads="1"/>
          </p:cNvSpPr>
          <p:nvPr>
            <p:ph type="ftr" sz="quarter" idx="11"/>
          </p:nvPr>
        </p:nvSpPr>
        <p:spPr>
          <a:ln/>
        </p:spPr>
        <p:txBody>
          <a:bodyPr/>
          <a:lstStyle>
            <a:lvl1pPr>
              <a:defRPr/>
            </a:lvl1pPr>
          </a:lstStyle>
          <a:p>
            <a:pPr>
              <a:defRPr/>
            </a:pPr>
            <a:endParaRPr lang="en-GB"/>
          </a:p>
        </p:txBody>
      </p:sp>
      <p:sp>
        <p:nvSpPr>
          <p:cNvPr id="6" name="Rectangle 35"/>
          <p:cNvSpPr>
            <a:spLocks noGrp="1" noChangeArrowheads="1"/>
          </p:cNvSpPr>
          <p:nvPr>
            <p:ph type="sldNum" sz="quarter" idx="12"/>
          </p:nvPr>
        </p:nvSpPr>
        <p:spPr>
          <a:ln/>
        </p:spPr>
        <p:txBody>
          <a:bodyPr/>
          <a:lstStyle>
            <a:lvl1pPr>
              <a:defRPr/>
            </a:lvl1pPr>
          </a:lstStyle>
          <a:p>
            <a:pPr>
              <a:defRPr/>
            </a:pPr>
            <a:fld id="{61EC0B38-8C5E-4A66-933E-C91D72338A73}" type="slidenum">
              <a:rPr lang="en-GB"/>
              <a:pPr>
                <a:defRPr/>
              </a:pPr>
              <a:t>‹#›</a:t>
            </a:fld>
            <a:endParaRPr lang="en-GB"/>
          </a:p>
        </p:txBody>
      </p:sp>
    </p:spTree>
    <p:extLst>
      <p:ext uri="{BB962C8B-B14F-4D97-AF65-F5344CB8AC3E}">
        <p14:creationId xmlns:p14="http://schemas.microsoft.com/office/powerpoint/2010/main" val="38430035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D05830D-9BAE-490B-8B2C-7CE30A2B51FD}" type="datetimeFigureOut">
              <a:rPr lang="en-ZA" smtClean="0"/>
              <a:t>2014/10/21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42304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05830D-9BAE-490B-8B2C-7CE30A2B51FD}" type="datetimeFigureOut">
              <a:rPr lang="en-ZA" smtClean="0"/>
              <a:t>2014/10/21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12622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6D05830D-9BAE-490B-8B2C-7CE30A2B51FD}" type="datetimeFigureOut">
              <a:rPr lang="en-ZA" smtClean="0"/>
              <a:t>2014/10/21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1058709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6D05830D-9BAE-490B-8B2C-7CE30A2B51FD}" type="datetimeFigureOut">
              <a:rPr lang="en-ZA" smtClean="0"/>
              <a:t>2014/10/21</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61222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6D05830D-9BAE-490B-8B2C-7CE30A2B51FD}" type="datetimeFigureOut">
              <a:rPr lang="en-ZA" smtClean="0"/>
              <a:t>2014/10/21</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423263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05830D-9BAE-490B-8B2C-7CE30A2B51FD}" type="datetimeFigureOut">
              <a:rPr lang="en-ZA" smtClean="0"/>
              <a:t>2014/10/21</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3387001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2014/10/21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87473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05830D-9BAE-490B-8B2C-7CE30A2B51FD}" type="datetimeFigureOut">
              <a:rPr lang="en-ZA" smtClean="0"/>
              <a:t>2014/10/21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B428D52-095B-4B14-A545-408B76CC0517}" type="slidenum">
              <a:rPr lang="en-ZA" smtClean="0"/>
              <a:t>‹#›</a:t>
            </a:fld>
            <a:endParaRPr lang="en-ZA"/>
          </a:p>
        </p:txBody>
      </p:sp>
    </p:spTree>
    <p:extLst>
      <p:ext uri="{BB962C8B-B14F-4D97-AF65-F5344CB8AC3E}">
        <p14:creationId xmlns:p14="http://schemas.microsoft.com/office/powerpoint/2010/main" val="2595989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05830D-9BAE-490B-8B2C-7CE30A2B51FD}" type="datetimeFigureOut">
              <a:rPr lang="en-ZA" smtClean="0"/>
              <a:t>2014/10/21</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28D52-095B-4B14-A545-408B76CC0517}" type="slidenum">
              <a:rPr lang="en-ZA" smtClean="0"/>
              <a:t>‹#›</a:t>
            </a:fld>
            <a:endParaRPr lang="en-ZA"/>
          </a:p>
        </p:txBody>
      </p:sp>
      <p:pic>
        <p:nvPicPr>
          <p:cNvPr id="7" name="Picture 4" descr="Bristol_Logo"/>
          <p:cNvPicPr>
            <a:picLocks noChangeAspect="1" noChangeArrowheads="1"/>
          </p:cNvPicPr>
          <p:nvPr userDrawn="1"/>
        </p:nvPicPr>
        <p:blipFill>
          <a:blip r:embed="rId17" cstate="print"/>
          <a:srcRect/>
          <a:stretch>
            <a:fillRect/>
          </a:stretch>
        </p:blipFill>
        <p:spPr bwMode="auto">
          <a:xfrm>
            <a:off x="110853" y="6143462"/>
            <a:ext cx="1652835" cy="518605"/>
          </a:xfrm>
          <a:prstGeom prst="rect">
            <a:avLst/>
          </a:prstGeom>
          <a:noFill/>
          <a:ln w="9525">
            <a:noFill/>
            <a:miter lim="800000"/>
            <a:headEnd/>
            <a:tailEnd/>
          </a:ln>
        </p:spPr>
      </p:pic>
    </p:spTree>
    <p:extLst>
      <p:ext uri="{BB962C8B-B14F-4D97-AF65-F5344CB8AC3E}">
        <p14:creationId xmlns:p14="http://schemas.microsoft.com/office/powerpoint/2010/main" val="2921970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7" Type="http://schemas.openxmlformats.org/officeDocument/2006/relationships/image" Target="../media/image15.jpg"/><Relationship Id="rId2" Type="http://schemas.openxmlformats.org/officeDocument/2006/relationships/image" Target="../media/image10.jpeg"/><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g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hyperlink" Target="http://www.csag.uct.ac.za/~jdaron/GEOGM1405_FAQ.html" TargetMode="External"/><Relationship Id="rId2" Type="http://schemas.openxmlformats.org/officeDocument/2006/relationships/hyperlink" Target="https://www.ole.bris.ac.uk/bbcswebdav/courses/GEOGM1405_2014" TargetMode="Externa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jp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4.xm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8.jpg"/></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http://talkingclimate.org/guides/beyond-climate-science-why-people-are-still-skeptical-of-climate-change/" TargetMode="External"/><Relationship Id="rId2" Type="http://schemas.openxmlformats.org/officeDocument/2006/relationships/hyperlink" Target="http://www.carbonneutral.com.au/climate-change/10-myths.html" TargetMode="Externa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hyperlink" Target="http://www.csag.uct.ac.za/~jdaron/GEOGM1405_FAQ.html" TargetMode="External"/><Relationship Id="rId2" Type="http://schemas.openxmlformats.org/officeDocument/2006/relationships/hyperlink" Target="https://www.ole.bris.ac.uk/bbcswebdav/courses/GEOGM1405_2014"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5425" y="2732692"/>
            <a:ext cx="5837304" cy="1169551"/>
          </a:xfrm>
          <a:prstGeom prst="rect">
            <a:avLst/>
          </a:prstGeom>
        </p:spPr>
        <p:txBody>
          <a:bodyPr wrap="none">
            <a:spAutoFit/>
          </a:bodyPr>
          <a:lstStyle/>
          <a:p>
            <a:pPr algn="ctr">
              <a:buNone/>
            </a:pPr>
            <a:r>
              <a:rPr lang="en-US" sz="3500" b="1" i="0" dirty="0" smtClean="0">
                <a:solidFill>
                  <a:srgbClr val="000000"/>
                </a:solidFill>
                <a:latin typeface="Calibri" panose="020F0502020204030204" pitchFamily="34" charset="0"/>
              </a:rPr>
              <a:t>Historical climate change</a:t>
            </a:r>
          </a:p>
          <a:p>
            <a:pPr algn="ctr">
              <a:buNone/>
            </a:pPr>
            <a:r>
              <a:rPr lang="en-US" sz="3500" b="1" dirty="0">
                <a:solidFill>
                  <a:srgbClr val="000000"/>
                </a:solidFill>
                <a:latin typeface="Calibri" panose="020F0502020204030204" pitchFamily="34" charset="0"/>
              </a:rPr>
              <a:t>a</a:t>
            </a:r>
            <a:r>
              <a:rPr lang="en-US" sz="3500" b="1" dirty="0" smtClean="0">
                <a:solidFill>
                  <a:srgbClr val="000000"/>
                </a:solidFill>
                <a:latin typeface="Calibri" panose="020F0502020204030204" pitchFamily="34" charset="0"/>
              </a:rPr>
              <a:t>nd climate change skepticism</a:t>
            </a:r>
            <a:endParaRPr lang="en-US" sz="3500" b="1" dirty="0">
              <a:solidFill>
                <a:srgbClr val="000000"/>
              </a:solidFill>
              <a:latin typeface="Calibri" panose="020F0502020204030204" pitchFamily="34" charset="0"/>
            </a:endParaRPr>
          </a:p>
        </p:txBody>
      </p:sp>
      <p:sp>
        <p:nvSpPr>
          <p:cNvPr id="5" name="Rectangle 3"/>
          <p:cNvSpPr>
            <a:spLocks noGrp="1" noChangeArrowheads="1"/>
          </p:cNvSpPr>
          <p:nvPr>
            <p:ph type="ctrTitle"/>
          </p:nvPr>
        </p:nvSpPr>
        <p:spPr>
          <a:xfrm>
            <a:off x="885435" y="5734275"/>
            <a:ext cx="8132440" cy="1008111"/>
          </a:xfrm>
        </p:spPr>
        <p:txBody>
          <a:bodyPr/>
          <a:lstStyle/>
          <a:p>
            <a:pPr algn="r" eaLnBrk="1" hangingPunct="1"/>
            <a:r>
              <a:rPr lang="en-US" sz="2800" b="1" dirty="0">
                <a:solidFill>
                  <a:srgbClr val="000000"/>
                </a:solidFill>
                <a:latin typeface="Calibri" panose="020F0502020204030204" pitchFamily="34" charset="0"/>
              </a:rPr>
              <a:t>GEOGM1405</a:t>
            </a:r>
            <a:r>
              <a:rPr lang="en-US" sz="4000" b="1" dirty="0">
                <a:solidFill>
                  <a:srgbClr val="000000"/>
                </a:solidFill>
                <a:latin typeface="Calibri" panose="020F0502020204030204" pitchFamily="34" charset="0"/>
              </a:rPr>
              <a:t> </a:t>
            </a:r>
            <a:r>
              <a:rPr lang="en-US" sz="4000" b="1" dirty="0" smtClean="0">
                <a:solidFill>
                  <a:srgbClr val="000000"/>
                </a:solidFill>
                <a:latin typeface="Calibri" panose="020F0502020204030204" pitchFamily="34" charset="0"/>
              </a:rPr>
              <a:t/>
            </a:r>
            <a:br>
              <a:rPr lang="en-US" sz="4000" b="1" dirty="0" smtClean="0">
                <a:solidFill>
                  <a:srgbClr val="000000"/>
                </a:solidFill>
                <a:latin typeface="Calibri" panose="020F0502020204030204" pitchFamily="34" charset="0"/>
              </a:rPr>
            </a:br>
            <a:r>
              <a:rPr lang="en-US" sz="2000" b="1" dirty="0" smtClean="0">
                <a:solidFill>
                  <a:srgbClr val="000000"/>
                </a:solidFill>
                <a:latin typeface="Calibri" panose="020F0502020204030204" pitchFamily="34" charset="0"/>
              </a:rPr>
              <a:t>Climate </a:t>
            </a:r>
            <a:r>
              <a:rPr lang="en-US" sz="2000" b="1" dirty="0">
                <a:solidFill>
                  <a:srgbClr val="000000"/>
                </a:solidFill>
                <a:latin typeface="Calibri" panose="020F0502020204030204" pitchFamily="34" charset="0"/>
              </a:rPr>
              <a:t>Change: Science and Impacts</a:t>
            </a:r>
            <a:endParaRPr lang="en-GB" sz="2000" b="1" dirty="0" smtClean="0">
              <a:solidFill>
                <a:srgbClr val="000000"/>
              </a:solidFill>
              <a:latin typeface="Calibri" panose="020F0502020204030204" pitchFamily="34" charset="0"/>
            </a:endParaRPr>
          </a:p>
        </p:txBody>
      </p:sp>
      <p:sp>
        <p:nvSpPr>
          <p:cNvPr id="4" name="Rectangle 3"/>
          <p:cNvSpPr/>
          <p:nvPr/>
        </p:nvSpPr>
        <p:spPr>
          <a:xfrm>
            <a:off x="3429000" y="1127274"/>
            <a:ext cx="2008884" cy="784830"/>
          </a:xfrm>
          <a:prstGeom prst="rect">
            <a:avLst/>
          </a:prstGeom>
        </p:spPr>
        <p:txBody>
          <a:bodyPr wrap="none">
            <a:spAutoFit/>
          </a:bodyPr>
          <a:lstStyle/>
          <a:p>
            <a:pPr algn="ctr">
              <a:buNone/>
            </a:pPr>
            <a:r>
              <a:rPr lang="en-US" sz="4500" b="1" i="0" dirty="0" smtClean="0">
                <a:solidFill>
                  <a:srgbClr val="000000"/>
                </a:solidFill>
                <a:latin typeface="Calibri" panose="020F0502020204030204" pitchFamily="34" charset="0"/>
              </a:rPr>
              <a:t>WEEK 3</a:t>
            </a:r>
            <a:endParaRPr lang="en-ZA" sz="4500" b="1" i="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20903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pPr algn="l"/>
            <a:r>
              <a:rPr lang="en-US" b="1" dirty="0" smtClean="0"/>
              <a:t>Instrumentation</a:t>
            </a:r>
            <a:endParaRPr lang="en-ZA" b="1" dirty="0"/>
          </a:p>
        </p:txBody>
      </p:sp>
      <p:pic>
        <p:nvPicPr>
          <p:cNvPr id="5" name="Picture 2" descr="File:GISP2 team photo core37.jpeg"/>
          <p:cNvPicPr>
            <a:picLocks noChangeAspect="1" noChangeArrowheads="1"/>
          </p:cNvPicPr>
          <p:nvPr/>
        </p:nvPicPr>
        <p:blipFill>
          <a:blip r:embed="rId2" cstate="print"/>
          <a:srcRect/>
          <a:stretch>
            <a:fillRect/>
          </a:stretch>
        </p:blipFill>
        <p:spPr bwMode="auto">
          <a:xfrm>
            <a:off x="304800" y="1142999"/>
            <a:ext cx="3886200" cy="2555177"/>
          </a:xfrm>
          <a:prstGeom prst="rect">
            <a:avLst/>
          </a:prstGeom>
          <a:noFill/>
        </p:spPr>
      </p:pic>
      <p:pic>
        <p:nvPicPr>
          <p:cNvPr id="6" name="Picture 3" descr="C:\Users\ggpoh\Desktop\FIG09.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3399790"/>
            <a:ext cx="1998366" cy="3276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178813"/>
            <a:ext cx="1884319" cy="2586228"/>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2825" y="4191000"/>
            <a:ext cx="3043753" cy="2128249"/>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00" y="457200"/>
            <a:ext cx="1828800" cy="2645403"/>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600" y="4038600"/>
            <a:ext cx="2662940" cy="1998980"/>
          </a:xfrm>
          <a:prstGeom prst="rect">
            <a:avLst/>
          </a:prstGeom>
        </p:spPr>
      </p:pic>
    </p:spTree>
    <p:extLst>
      <p:ext uri="{BB962C8B-B14F-4D97-AF65-F5344CB8AC3E}">
        <p14:creationId xmlns:p14="http://schemas.microsoft.com/office/powerpoint/2010/main" val="1676276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90600" y="1219200"/>
            <a:ext cx="7239000" cy="4785783"/>
          </a:xfrm>
        </p:spPr>
      </p:pic>
      <p:sp>
        <p:nvSpPr>
          <p:cNvPr id="8" name="Title 1"/>
          <p:cNvSpPr>
            <a:spLocks noGrp="1"/>
          </p:cNvSpPr>
          <p:nvPr>
            <p:ph type="title"/>
          </p:nvPr>
        </p:nvSpPr>
        <p:spPr>
          <a:xfrm>
            <a:off x="457200" y="274638"/>
            <a:ext cx="8229600" cy="792162"/>
          </a:xfrm>
        </p:spPr>
        <p:txBody>
          <a:bodyPr/>
          <a:lstStyle/>
          <a:p>
            <a:pPr algn="l"/>
            <a:r>
              <a:rPr lang="en-US" b="1" dirty="0" smtClean="0"/>
              <a:t>Coverage</a:t>
            </a:r>
            <a:endParaRPr lang="en-ZA" b="1" dirty="0"/>
          </a:p>
        </p:txBody>
      </p:sp>
    </p:spTree>
    <p:extLst>
      <p:ext uri="{BB962C8B-B14F-4D97-AF65-F5344CB8AC3E}">
        <p14:creationId xmlns:p14="http://schemas.microsoft.com/office/powerpoint/2010/main" val="3321228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792162"/>
          </a:xfrm>
        </p:spPr>
        <p:txBody>
          <a:bodyPr/>
          <a:lstStyle/>
          <a:p>
            <a:pPr algn="l"/>
            <a:r>
              <a:rPr lang="en-US" b="1" dirty="0" smtClean="0"/>
              <a:t>Coverage</a:t>
            </a:r>
            <a:endParaRPr lang="en-ZA"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599" y="1560794"/>
            <a:ext cx="6629400" cy="306360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799" y="1828800"/>
            <a:ext cx="1609709" cy="2233627"/>
          </a:xfrm>
          <a:prstGeom prst="rect">
            <a:avLst/>
          </a:prstGeom>
        </p:spPr>
      </p:pic>
      <p:sp>
        <p:nvSpPr>
          <p:cNvPr id="5" name="Rectangle 4"/>
          <p:cNvSpPr/>
          <p:nvPr/>
        </p:nvSpPr>
        <p:spPr>
          <a:xfrm>
            <a:off x="381000" y="4800599"/>
            <a:ext cx="8429609" cy="1200329"/>
          </a:xfrm>
          <a:prstGeom prst="rect">
            <a:avLst/>
          </a:prstGeom>
        </p:spPr>
        <p:txBody>
          <a:bodyPr wrap="square">
            <a:spAutoFit/>
          </a:bodyPr>
          <a:lstStyle/>
          <a:p>
            <a:r>
              <a:rPr lang="en-US" dirty="0"/>
              <a:t>Argo is a global array of </a:t>
            </a:r>
            <a:r>
              <a:rPr lang="en-US" dirty="0" smtClean="0"/>
              <a:t>free-drifting </a:t>
            </a:r>
            <a:r>
              <a:rPr lang="en-US" dirty="0"/>
              <a:t>profiling </a:t>
            </a:r>
            <a:r>
              <a:rPr lang="en-US" dirty="0" smtClean="0"/>
              <a:t>floats providing continuous </a:t>
            </a:r>
            <a:r>
              <a:rPr lang="en-US" dirty="0"/>
              <a:t>monitoring of the temperature, salinity, and velocity of the upper ocean, with all data being relayed and made publicly available within hours after collection. </a:t>
            </a:r>
            <a:r>
              <a:rPr lang="en-US" dirty="0" smtClean="0"/>
              <a:t>Most of the data only goes back 10 or 15 years.</a:t>
            </a:r>
            <a:endParaRPr lang="en-ZA" dirty="0"/>
          </a:p>
        </p:txBody>
      </p:sp>
    </p:spTree>
    <p:extLst>
      <p:ext uri="{BB962C8B-B14F-4D97-AF65-F5344CB8AC3E}">
        <p14:creationId xmlns:p14="http://schemas.microsoft.com/office/powerpoint/2010/main" val="292494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p:spPr>
        <p:txBody>
          <a:bodyPr>
            <a:normAutofit fontScale="90000"/>
          </a:bodyPr>
          <a:lstStyle/>
          <a:p>
            <a:r>
              <a:rPr lang="en-US" sz="3000" dirty="0"/>
              <a:t/>
            </a:r>
            <a:br>
              <a:rPr lang="en-US" sz="3000" dirty="0"/>
            </a:br>
            <a:r>
              <a:rPr lang="en-US" sz="3000" b="1" dirty="0"/>
              <a:t>A Song of Our Warming Planet</a:t>
            </a:r>
            <a:r>
              <a:rPr lang="en-US" sz="3000" dirty="0"/>
              <a:t/>
            </a:r>
            <a:br>
              <a:rPr lang="en-US" sz="3000" dirty="0"/>
            </a:br>
            <a:r>
              <a:rPr lang="en-US" sz="3000" dirty="0" smtClean="0"/>
              <a:t>University of Minnesota</a:t>
            </a:r>
            <a:br>
              <a:rPr lang="en-US" sz="3000" dirty="0" smtClean="0"/>
            </a:br>
            <a:r>
              <a:rPr lang="en-ZA" sz="3000" dirty="0"/>
              <a:t/>
            </a:r>
            <a:br>
              <a:rPr lang="en-ZA" sz="3000" dirty="0"/>
            </a:br>
            <a:r>
              <a:rPr lang="en-ZA" sz="2400" dirty="0" smtClean="0"/>
              <a:t>https</a:t>
            </a:r>
            <a:r>
              <a:rPr lang="en-ZA" sz="2400" dirty="0"/>
              <a:t>://www.youtube.com/watch?v=5t08CLczdK4</a:t>
            </a:r>
          </a:p>
        </p:txBody>
      </p:sp>
    </p:spTree>
    <p:extLst>
      <p:ext uri="{BB962C8B-B14F-4D97-AF65-F5344CB8AC3E}">
        <p14:creationId xmlns:p14="http://schemas.microsoft.com/office/powerpoint/2010/main" val="1768806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5638800"/>
            <a:ext cx="5743575" cy="9906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847725"/>
            <a:ext cx="4333875" cy="47910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1981200"/>
            <a:ext cx="4753175" cy="3048000"/>
          </a:xfrm>
          <a:prstGeom prst="rect">
            <a:avLst/>
          </a:prstGeom>
        </p:spPr>
      </p:pic>
      <p:sp>
        <p:nvSpPr>
          <p:cNvPr id="7" name="Rectangle 2"/>
          <p:cNvSpPr txBox="1">
            <a:spLocks noChangeArrowheads="1"/>
          </p:cNvSpPr>
          <p:nvPr/>
        </p:nvSpPr>
        <p:spPr>
          <a:xfrm>
            <a:off x="385118" y="179537"/>
            <a:ext cx="6841182" cy="6579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Temperature trends</a:t>
            </a:r>
          </a:p>
        </p:txBody>
      </p:sp>
    </p:spTree>
    <p:extLst>
      <p:ext uri="{BB962C8B-B14F-4D97-AF65-F5344CB8AC3E}">
        <p14:creationId xmlns:p14="http://schemas.microsoft.com/office/powerpoint/2010/main" val="13245024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5"/>
          <p:cNvPicPr>
            <a:picLocks noChangeAspect="1" noChangeArrowheads="1"/>
          </p:cNvPicPr>
          <p:nvPr/>
        </p:nvPicPr>
        <p:blipFill>
          <a:blip r:embed="rId3" cstate="print"/>
          <a:srcRect/>
          <a:stretch>
            <a:fillRect/>
          </a:stretch>
        </p:blipFill>
        <p:spPr bwMode="auto">
          <a:xfrm>
            <a:off x="2215180" y="990600"/>
            <a:ext cx="5011120" cy="5656403"/>
          </a:xfrm>
          <a:prstGeom prst="rect">
            <a:avLst/>
          </a:prstGeom>
          <a:noFill/>
          <a:ln w="9525">
            <a:noFill/>
            <a:miter lim="800000"/>
            <a:headEnd/>
            <a:tailEnd/>
          </a:ln>
        </p:spPr>
      </p:pic>
      <p:sp>
        <p:nvSpPr>
          <p:cNvPr id="3" name="Rectangle 2"/>
          <p:cNvSpPr txBox="1">
            <a:spLocks noChangeArrowheads="1"/>
          </p:cNvSpPr>
          <p:nvPr/>
        </p:nvSpPr>
        <p:spPr>
          <a:xfrm>
            <a:off x="385118" y="179537"/>
            <a:ext cx="6841182" cy="6579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Temperature trends</a:t>
            </a:r>
          </a:p>
        </p:txBody>
      </p:sp>
    </p:spTree>
    <p:extLst>
      <p:ext uri="{BB962C8B-B14F-4D97-AF65-F5344CB8AC3E}">
        <p14:creationId xmlns:p14="http://schemas.microsoft.com/office/powerpoint/2010/main" val="95790050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533400"/>
            <a:ext cx="8352928" cy="726977"/>
          </a:xfrm>
        </p:spPr>
        <p:txBody>
          <a:bodyPr>
            <a:normAutofit fontScale="90000"/>
          </a:bodyPr>
          <a:lstStyle/>
          <a:p>
            <a:pPr algn="l"/>
            <a:r>
              <a:rPr lang="en-US" b="1" dirty="0" smtClean="0"/>
              <a:t>NASA GISS</a:t>
            </a:r>
            <a:endParaRPr lang="en-ZA" b="1" dirty="0"/>
          </a:p>
        </p:txBody>
      </p:sp>
      <p:sp>
        <p:nvSpPr>
          <p:cNvPr id="4" name="Rectangle 3"/>
          <p:cNvSpPr/>
          <p:nvPr/>
        </p:nvSpPr>
        <p:spPr>
          <a:xfrm>
            <a:off x="523875" y="1981200"/>
            <a:ext cx="8001000" cy="3416320"/>
          </a:xfrm>
          <a:prstGeom prst="rect">
            <a:avLst/>
          </a:prstGeom>
        </p:spPr>
        <p:txBody>
          <a:bodyPr wrap="square">
            <a:spAutoFit/>
          </a:bodyPr>
          <a:lstStyle/>
          <a:p>
            <a:pPr algn="ctr"/>
            <a:r>
              <a:rPr lang="en-US" b="1" i="1" dirty="0" smtClean="0"/>
              <a:t>Animation</a:t>
            </a:r>
          </a:p>
          <a:p>
            <a:pPr algn="ctr"/>
            <a:endParaRPr lang="en-US" b="1" i="1" dirty="0"/>
          </a:p>
          <a:p>
            <a:pPr algn="ctr"/>
            <a:endParaRPr lang="en-US" b="1" i="1" dirty="0" smtClean="0"/>
          </a:p>
          <a:p>
            <a:endParaRPr lang="en-US" dirty="0"/>
          </a:p>
          <a:p>
            <a:r>
              <a:rPr lang="en-US" dirty="0" smtClean="0"/>
              <a:t>The </a:t>
            </a:r>
            <a:r>
              <a:rPr lang="en-US" dirty="0"/>
              <a:t>temperature analysis produced at GISS is compiled from weather data from more than 1,000 meteorological stations around the world, satellite observations of sea-surface temperature, and Antarctic research station measurements, taking into account station history and urban heat island effects. </a:t>
            </a:r>
            <a:endParaRPr lang="en-US" dirty="0" smtClean="0"/>
          </a:p>
          <a:p>
            <a:endParaRPr lang="en-US" dirty="0"/>
          </a:p>
          <a:p>
            <a:r>
              <a:rPr lang="en-US" dirty="0" smtClean="0"/>
              <a:t>Software </a:t>
            </a:r>
            <a:r>
              <a:rPr lang="en-US" dirty="0"/>
              <a:t>is used to calculate the difference between surface temperature in a given month and the average temperature for the same place from 1951 to 1980. This three-decade period functions as a baseline for the analysis.</a:t>
            </a:r>
            <a:endParaRPr lang="en-ZA" dirty="0"/>
          </a:p>
        </p:txBody>
      </p:sp>
    </p:spTree>
    <p:extLst>
      <p:ext uri="{BB962C8B-B14F-4D97-AF65-F5344CB8AC3E}">
        <p14:creationId xmlns:p14="http://schemas.microsoft.com/office/powerpoint/2010/main" val="251038642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7"/>
          <p:cNvSpPr txBox="1">
            <a:spLocks noChangeArrowheads="1"/>
          </p:cNvSpPr>
          <p:nvPr/>
        </p:nvSpPr>
        <p:spPr bwMode="auto">
          <a:xfrm>
            <a:off x="7164388" y="4724400"/>
            <a:ext cx="184731" cy="369332"/>
          </a:xfrm>
          <a:prstGeom prst="rect">
            <a:avLst/>
          </a:prstGeom>
          <a:noFill/>
          <a:ln w="9525">
            <a:noFill/>
            <a:miter lim="800000"/>
            <a:headEnd/>
            <a:tailEnd/>
          </a:ln>
        </p:spPr>
        <p:txBody>
          <a:bodyPr wrap="none">
            <a:spAutoFit/>
          </a:bodyPr>
          <a:lstStyle/>
          <a:p>
            <a:endParaRPr lang="en-GB" dirty="0"/>
          </a:p>
        </p:txBody>
      </p:sp>
      <p:sp>
        <p:nvSpPr>
          <p:cNvPr id="22533" name="Rectangle 8"/>
          <p:cNvSpPr>
            <a:spLocks noChangeArrowheads="1"/>
          </p:cNvSpPr>
          <p:nvPr/>
        </p:nvSpPr>
        <p:spPr bwMode="auto">
          <a:xfrm>
            <a:off x="329938" y="5047565"/>
            <a:ext cx="8585461" cy="923330"/>
          </a:xfrm>
          <a:prstGeom prst="rect">
            <a:avLst/>
          </a:prstGeom>
          <a:noFill/>
          <a:ln w="9525">
            <a:noFill/>
            <a:miter lim="800000"/>
            <a:headEnd/>
            <a:tailEnd/>
          </a:ln>
        </p:spPr>
        <p:txBody>
          <a:bodyPr wrap="square" anchor="ctr">
            <a:spAutoFit/>
          </a:bodyPr>
          <a:lstStyle/>
          <a:p>
            <a:pPr algn="l"/>
            <a:r>
              <a:rPr lang="en-GB" sz="1800" dirty="0">
                <a:latin typeface="Calibri" pitchFamily="34" charset="0"/>
              </a:rPr>
              <a:t>"As a result of climate change, what would once have been an exceptionally unusual year has now become quite normal. Without human influence on climate change we would be more than 50 times less likely of seeing a year as warm as 2008." </a:t>
            </a:r>
            <a:r>
              <a:rPr lang="en-GB" sz="1800" i="1" dirty="0">
                <a:latin typeface="Calibri" pitchFamily="34" charset="0"/>
              </a:rPr>
              <a:t>Peter Stott, Met Office</a:t>
            </a:r>
          </a:p>
        </p:txBody>
      </p:sp>
      <p:pic>
        <p:nvPicPr>
          <p:cNvPr id="120833" name="Picture 1"/>
          <p:cNvPicPr>
            <a:picLocks noChangeAspect="1" noChangeArrowheads="1"/>
          </p:cNvPicPr>
          <p:nvPr/>
        </p:nvPicPr>
        <p:blipFill>
          <a:blip r:embed="rId3" cstate="print"/>
          <a:srcRect/>
          <a:stretch>
            <a:fillRect/>
          </a:stretch>
        </p:blipFill>
        <p:spPr bwMode="auto">
          <a:xfrm>
            <a:off x="1915665" y="1022048"/>
            <a:ext cx="5490137" cy="3887017"/>
          </a:xfrm>
          <a:prstGeom prst="rect">
            <a:avLst/>
          </a:prstGeom>
          <a:noFill/>
          <a:ln w="9525">
            <a:noFill/>
            <a:miter lim="800000"/>
            <a:headEnd/>
            <a:tailEnd/>
          </a:ln>
        </p:spPr>
      </p:pic>
      <p:sp>
        <p:nvSpPr>
          <p:cNvPr id="5" name="Rectangle 2"/>
          <p:cNvSpPr txBox="1">
            <a:spLocks noChangeArrowheads="1"/>
          </p:cNvSpPr>
          <p:nvPr/>
        </p:nvSpPr>
        <p:spPr>
          <a:xfrm>
            <a:off x="385118" y="179537"/>
            <a:ext cx="6841182" cy="6579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Temperature trends</a:t>
            </a:r>
          </a:p>
        </p:txBody>
      </p:sp>
    </p:spTree>
    <p:extLst>
      <p:ext uri="{BB962C8B-B14F-4D97-AF65-F5344CB8AC3E}">
        <p14:creationId xmlns:p14="http://schemas.microsoft.com/office/powerpoint/2010/main" val="143504502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9419"/>
            <a:ext cx="9144000" cy="4227712"/>
          </a:xfrm>
          <a:prstGeom prst="rect">
            <a:avLst/>
          </a:prstGeom>
        </p:spPr>
      </p:pic>
      <p:sp>
        <p:nvSpPr>
          <p:cNvPr id="3" name="Rectangle 2"/>
          <p:cNvSpPr txBox="1">
            <a:spLocks noChangeArrowheads="1"/>
          </p:cNvSpPr>
          <p:nvPr/>
        </p:nvSpPr>
        <p:spPr>
          <a:xfrm>
            <a:off x="385118" y="179537"/>
            <a:ext cx="6841182" cy="6579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Precipitation trends</a:t>
            </a:r>
          </a:p>
        </p:txBody>
      </p:sp>
    </p:spTree>
    <p:extLst>
      <p:ext uri="{BB962C8B-B14F-4D97-AF65-F5344CB8AC3E}">
        <p14:creationId xmlns:p14="http://schemas.microsoft.com/office/powerpoint/2010/main" val="40216576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7"/>
          <p:cNvSpPr txBox="1">
            <a:spLocks noChangeArrowheads="1"/>
          </p:cNvSpPr>
          <p:nvPr/>
        </p:nvSpPr>
        <p:spPr bwMode="auto">
          <a:xfrm>
            <a:off x="7164388" y="4724400"/>
            <a:ext cx="184731" cy="369332"/>
          </a:xfrm>
          <a:prstGeom prst="rect">
            <a:avLst/>
          </a:prstGeom>
          <a:noFill/>
          <a:ln w="9525">
            <a:noFill/>
            <a:miter lim="800000"/>
            <a:headEnd/>
            <a:tailEnd/>
          </a:ln>
        </p:spPr>
        <p:txBody>
          <a:bodyPr wrap="none">
            <a:spAutoFit/>
          </a:bodyPr>
          <a:lstStyle/>
          <a:p>
            <a:endParaRPr lang="en-GB" dirty="0"/>
          </a:p>
        </p:txBody>
      </p:sp>
      <p:sp>
        <p:nvSpPr>
          <p:cNvPr id="5" name="Rectangle 2"/>
          <p:cNvSpPr txBox="1">
            <a:spLocks noChangeArrowheads="1"/>
          </p:cNvSpPr>
          <p:nvPr/>
        </p:nvSpPr>
        <p:spPr>
          <a:xfrm>
            <a:off x="385118" y="179537"/>
            <a:ext cx="6841182" cy="6579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Regional scale changes</a:t>
            </a:r>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4"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pic>
        <p:nvPicPr>
          <p:cNvPr id="1028"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934" y="3463041"/>
            <a:ext cx="8140866" cy="22035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545934" y="5742801"/>
            <a:ext cx="818147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mj-lt"/>
                <a:ea typeface="Calibri" pitchFamily="34" charset="0"/>
                <a:cs typeface="Times New Roman" pitchFamily="18" charset="0"/>
              </a:rPr>
              <a:t>Difference between decadal mean and 1963 to 2012 mean annual a) rainfall totals, and b) temperatures,</a:t>
            </a:r>
            <a:r>
              <a:rPr kumimoji="0" lang="en-US" altLang="en-US" sz="1200" b="1" i="0" u="none" strike="noStrike" cap="none" normalizeH="0" dirty="0" smtClean="0">
                <a:ln>
                  <a:noFill/>
                </a:ln>
                <a:solidFill>
                  <a:schemeClr val="tx1"/>
                </a:solidFill>
                <a:effectLst/>
                <a:latin typeface="+mj-lt"/>
                <a:ea typeface="Calibri" pitchFamily="34" charset="0"/>
                <a:cs typeface="Times New Roman" pitchFamily="18" charset="0"/>
              </a:rPr>
              <a:t> </a:t>
            </a:r>
            <a:r>
              <a:rPr kumimoji="0" lang="en-US" altLang="en-US" sz="1200" b="1" i="0" u="none" strike="noStrike" cap="none" normalizeH="0" baseline="0" dirty="0" smtClean="0">
                <a:ln>
                  <a:noFill/>
                </a:ln>
                <a:solidFill>
                  <a:schemeClr val="tx1"/>
                </a:solidFill>
                <a:effectLst/>
                <a:latin typeface="+mj-lt"/>
                <a:ea typeface="Calibri" pitchFamily="34" charset="0"/>
                <a:cs typeface="Times New Roman" pitchFamily="18" charset="0"/>
              </a:rPr>
              <a:t> for each grid cell. </a:t>
            </a:r>
            <a:endParaRPr kumimoji="0" lang="en-US" altLang="en-US" sz="1200" b="0" i="0" u="none" strike="noStrike" cap="none" normalizeH="0" baseline="0" dirty="0" smtClean="0">
              <a:ln>
                <a:noFill/>
              </a:ln>
              <a:solidFill>
                <a:schemeClr val="tx1"/>
              </a:solidFill>
              <a:effectLst/>
              <a:latin typeface="+mj-lt"/>
              <a:cs typeface="Arial" pitchFamily="34" charset="0"/>
            </a:endParaRPr>
          </a:p>
        </p:txBody>
      </p:sp>
      <p:sp>
        <p:nvSpPr>
          <p:cNvPr id="7" name="Rectangle 6"/>
          <p:cNvSpPr/>
          <p:nvPr/>
        </p:nvSpPr>
        <p:spPr>
          <a:xfrm>
            <a:off x="3201625" y="5979268"/>
            <a:ext cx="2740750" cy="276999"/>
          </a:xfrm>
          <a:prstGeom prst="rect">
            <a:avLst/>
          </a:prstGeom>
        </p:spPr>
        <p:txBody>
          <a:bodyPr wrap="none">
            <a:spAutoFit/>
          </a:bodyPr>
          <a:lstStyle/>
          <a:p>
            <a:pPr lvl="0" fontAlgn="base">
              <a:spcBef>
                <a:spcPct val="0"/>
              </a:spcBef>
              <a:spcAft>
                <a:spcPct val="0"/>
              </a:spcAft>
            </a:pPr>
            <a:r>
              <a:rPr lang="en-US" altLang="en-US" sz="1200" b="1" dirty="0">
                <a:latin typeface="+mj-lt"/>
                <a:ea typeface="Calibri" pitchFamily="34" charset="0"/>
                <a:cs typeface="Times New Roman" pitchFamily="18" charset="0"/>
              </a:rPr>
              <a:t>D</a:t>
            </a:r>
            <a:r>
              <a:rPr lang="en-US" altLang="en-US" sz="1200" b="1" dirty="0" smtClean="0">
                <a:latin typeface="+mj-lt"/>
                <a:ea typeface="Calibri" pitchFamily="34" charset="0"/>
                <a:cs typeface="Times New Roman" pitchFamily="18" charset="0"/>
              </a:rPr>
              <a:t>ata </a:t>
            </a:r>
            <a:r>
              <a:rPr lang="en-US" altLang="en-US" sz="1200" b="1" dirty="0">
                <a:latin typeface="+mj-lt"/>
                <a:ea typeface="Calibri" pitchFamily="34" charset="0"/>
                <a:cs typeface="Times New Roman" pitchFamily="18" charset="0"/>
              </a:rPr>
              <a:t>taken from the CRU TS3.1 </a:t>
            </a:r>
            <a:r>
              <a:rPr lang="en-US" altLang="en-US" sz="1200" b="1" dirty="0" smtClean="0">
                <a:latin typeface="+mj-lt"/>
                <a:ea typeface="Calibri" pitchFamily="34" charset="0"/>
                <a:cs typeface="Times New Roman" pitchFamily="18" charset="0"/>
              </a:rPr>
              <a:t>dataset. </a:t>
            </a:r>
            <a:endParaRPr lang="en-US" altLang="en-US" sz="1200" dirty="0">
              <a:latin typeface="+mj-lt"/>
              <a:cs typeface="Arial" pitchFamily="34" charset="0"/>
            </a:endParaRPr>
          </a:p>
        </p:txBody>
      </p:sp>
      <p:pic>
        <p:nvPicPr>
          <p:cNvPr id="13" name="Picture 12"/>
          <p:cNvPicPr/>
          <p:nvPr/>
        </p:nvPicPr>
        <p:blipFill>
          <a:blip r:embed="rId4">
            <a:extLst>
              <a:ext uri="{28A0092B-C50C-407E-A947-70E740481C1C}">
                <a14:useLocalDpi xmlns:a14="http://schemas.microsoft.com/office/drawing/2010/main" val="0"/>
              </a:ext>
            </a:extLst>
          </a:blip>
          <a:stretch>
            <a:fillRect/>
          </a:stretch>
        </p:blipFill>
        <p:spPr>
          <a:xfrm>
            <a:off x="545934" y="1143000"/>
            <a:ext cx="8140866" cy="2224088"/>
          </a:xfrm>
          <a:prstGeom prst="rect">
            <a:avLst/>
          </a:prstGeom>
        </p:spPr>
      </p:pic>
    </p:spTree>
    <p:extLst>
      <p:ext uri="{BB962C8B-B14F-4D97-AF65-F5344CB8AC3E}">
        <p14:creationId xmlns:p14="http://schemas.microsoft.com/office/powerpoint/2010/main" val="167433315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32199" y="4583668"/>
            <a:ext cx="4297201" cy="477054"/>
          </a:xfrm>
          <a:prstGeom prst="rect">
            <a:avLst/>
          </a:prstGeom>
        </p:spPr>
        <p:txBody>
          <a:bodyPr wrap="square">
            <a:spAutoFit/>
          </a:bodyPr>
          <a:lstStyle/>
          <a:p>
            <a:pPr marL="0" indent="0" algn="ctr">
              <a:buNone/>
            </a:pPr>
            <a:r>
              <a:rPr lang="en-US" sz="2500" b="1" i="0" dirty="0">
                <a:solidFill>
                  <a:srgbClr val="000000"/>
                </a:solidFill>
                <a:latin typeface="Calibri" panose="020F0502020204030204" pitchFamily="34" charset="0"/>
              </a:rPr>
              <a:t>email: jdaron@csag.uct.ac.za</a:t>
            </a:r>
          </a:p>
        </p:txBody>
      </p:sp>
      <p:sp>
        <p:nvSpPr>
          <p:cNvPr id="6" name="Rectangle 5"/>
          <p:cNvSpPr/>
          <p:nvPr/>
        </p:nvSpPr>
        <p:spPr>
          <a:xfrm>
            <a:off x="0" y="1584663"/>
            <a:ext cx="9144001" cy="800219"/>
          </a:xfrm>
          <a:prstGeom prst="rect">
            <a:avLst/>
          </a:prstGeom>
        </p:spPr>
        <p:txBody>
          <a:bodyPr wrap="square">
            <a:spAutoFit/>
          </a:bodyPr>
          <a:lstStyle/>
          <a:p>
            <a:pPr algn="ctr"/>
            <a:r>
              <a:rPr lang="en-ZA" sz="2300" dirty="0">
                <a:hlinkClick r:id="rId2"/>
              </a:rPr>
              <a:t>https://</a:t>
            </a:r>
            <a:r>
              <a:rPr lang="en-ZA" sz="2300" dirty="0" smtClean="0">
                <a:hlinkClick r:id="rId2"/>
              </a:rPr>
              <a:t>www.ole.bris.ac.uk/bbcswebdav/courses/GEOGM1405_2014</a:t>
            </a:r>
            <a:endParaRPr lang="en-ZA" sz="2300" dirty="0" smtClean="0"/>
          </a:p>
          <a:p>
            <a:pPr algn="ctr"/>
            <a:endParaRPr lang="en-ZA" sz="2300" dirty="0"/>
          </a:p>
        </p:txBody>
      </p:sp>
      <p:sp>
        <p:nvSpPr>
          <p:cNvPr id="7" name="Rectangle 2"/>
          <p:cNvSpPr txBox="1">
            <a:spLocks noChangeArrowheads="1"/>
          </p:cNvSpPr>
          <p:nvPr/>
        </p:nvSpPr>
        <p:spPr>
          <a:xfrm>
            <a:off x="394643" y="441663"/>
            <a:ext cx="684118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Course Material</a:t>
            </a:r>
          </a:p>
        </p:txBody>
      </p:sp>
      <p:sp>
        <p:nvSpPr>
          <p:cNvPr id="8" name="Rectangle 2"/>
          <p:cNvSpPr txBox="1">
            <a:spLocks noChangeArrowheads="1"/>
          </p:cNvSpPr>
          <p:nvPr/>
        </p:nvSpPr>
        <p:spPr>
          <a:xfrm>
            <a:off x="394643" y="2438400"/>
            <a:ext cx="684118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FAQs</a:t>
            </a:r>
          </a:p>
        </p:txBody>
      </p:sp>
      <p:sp>
        <p:nvSpPr>
          <p:cNvPr id="9" name="Rectangle 4"/>
          <p:cNvSpPr>
            <a:spLocks noChangeArrowheads="1"/>
          </p:cNvSpPr>
          <p:nvPr/>
        </p:nvSpPr>
        <p:spPr bwMode="auto">
          <a:xfrm>
            <a:off x="73025" y="3568700"/>
            <a:ext cx="7924800" cy="1384300"/>
          </a:xfrm>
          <a:prstGeom prst="rect">
            <a:avLst/>
          </a:prstGeom>
          <a:noFill/>
          <a:ln w="19050">
            <a:noFill/>
            <a:miter lim="800000"/>
            <a:headEnd/>
            <a:tailEnd/>
          </a:ln>
        </p:spPr>
        <p:txBody>
          <a:bodyPr/>
          <a:lstStyle/>
          <a:p>
            <a:pPr algn="ctr">
              <a:spcBef>
                <a:spcPct val="20000"/>
              </a:spcBef>
            </a:pPr>
            <a:r>
              <a:rPr lang="en-GB" sz="2300" dirty="0">
                <a:solidFill>
                  <a:srgbClr val="000000"/>
                </a:solidFill>
                <a:latin typeface="+mj-lt"/>
                <a:hlinkClick r:id="rId3"/>
              </a:rPr>
              <a:t>http://</a:t>
            </a:r>
            <a:r>
              <a:rPr lang="en-GB" sz="2300" dirty="0" smtClean="0">
                <a:solidFill>
                  <a:srgbClr val="000000"/>
                </a:solidFill>
                <a:latin typeface="+mj-lt"/>
                <a:cs typeface="Arial" panose="020B0604020202020204" pitchFamily="34" charset="0"/>
                <a:hlinkClick r:id="rId3"/>
              </a:rPr>
              <a:t>www.csag.uct.ac.za/</a:t>
            </a:r>
            <a:r>
              <a:rPr lang="en-GB" sz="2300" dirty="0" smtClean="0">
                <a:solidFill>
                  <a:srgbClr val="000000"/>
                </a:solidFill>
                <a:latin typeface="Arial" panose="020B0604020202020204" pitchFamily="34" charset="0"/>
                <a:cs typeface="Arial" panose="020B0604020202020204" pitchFamily="34" charset="0"/>
                <a:hlinkClick r:id="rId3"/>
              </a:rPr>
              <a:t>~</a:t>
            </a:r>
            <a:r>
              <a:rPr lang="en-GB" sz="2300" dirty="0" smtClean="0">
                <a:solidFill>
                  <a:srgbClr val="000000"/>
                </a:solidFill>
                <a:latin typeface="+mj-lt"/>
                <a:cs typeface="Arial" panose="020B0604020202020204" pitchFamily="34" charset="0"/>
                <a:hlinkClick r:id="rId3"/>
              </a:rPr>
              <a:t>jdaron/GEOGM1405_FAQ.html</a:t>
            </a:r>
            <a:endParaRPr lang="en-GB" sz="2300" dirty="0" smtClean="0">
              <a:solidFill>
                <a:srgbClr val="000000"/>
              </a:solidFill>
              <a:latin typeface="+mj-lt"/>
              <a:cs typeface="Arial" panose="020B0604020202020204" pitchFamily="34" charset="0"/>
            </a:endParaRPr>
          </a:p>
          <a:p>
            <a:pPr algn="ctr">
              <a:spcBef>
                <a:spcPct val="20000"/>
              </a:spcBef>
            </a:pPr>
            <a:endParaRPr lang="en-GB" sz="2300" dirty="0" smtClean="0">
              <a:solidFill>
                <a:srgbClr val="000000"/>
              </a:solidFill>
              <a:latin typeface="+mj-lt"/>
              <a:cs typeface="Arial" panose="020B0604020202020204" pitchFamily="34" charset="0"/>
            </a:endParaRPr>
          </a:p>
          <a:p>
            <a:pPr algn="ctr">
              <a:spcBef>
                <a:spcPct val="20000"/>
              </a:spcBef>
            </a:pPr>
            <a:endParaRPr lang="en-GB" sz="2300" i="0" dirty="0">
              <a:solidFill>
                <a:srgbClr val="000000"/>
              </a:solidFill>
              <a:latin typeface="+mj-lt"/>
              <a:cs typeface="Arial" panose="020B0604020202020204" pitchFamily="34" charset="0"/>
            </a:endParaRPr>
          </a:p>
          <a:p>
            <a:pPr marL="342900" indent="-342900" algn="ctr">
              <a:spcBef>
                <a:spcPct val="20000"/>
              </a:spcBef>
            </a:pPr>
            <a:endParaRPr lang="en-GB" sz="2300" i="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76599743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7"/>
          <p:cNvSpPr txBox="1">
            <a:spLocks noChangeArrowheads="1"/>
          </p:cNvSpPr>
          <p:nvPr/>
        </p:nvSpPr>
        <p:spPr bwMode="auto">
          <a:xfrm>
            <a:off x="7164388" y="4724400"/>
            <a:ext cx="184731" cy="369332"/>
          </a:xfrm>
          <a:prstGeom prst="rect">
            <a:avLst/>
          </a:prstGeom>
          <a:noFill/>
          <a:ln w="9525">
            <a:noFill/>
            <a:miter lim="800000"/>
            <a:headEnd/>
            <a:tailEnd/>
          </a:ln>
        </p:spPr>
        <p:txBody>
          <a:bodyPr wrap="none">
            <a:spAutoFit/>
          </a:bodyPr>
          <a:lstStyle/>
          <a:p>
            <a:endParaRPr lang="en-GB" dirty="0"/>
          </a:p>
        </p:txBody>
      </p:sp>
      <p:sp>
        <p:nvSpPr>
          <p:cNvPr id="5" name="Rectangle 2"/>
          <p:cNvSpPr txBox="1">
            <a:spLocks noChangeArrowheads="1"/>
          </p:cNvSpPr>
          <p:nvPr/>
        </p:nvSpPr>
        <p:spPr>
          <a:xfrm>
            <a:off x="385118" y="179537"/>
            <a:ext cx="6841182" cy="6579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A little closer to home</a:t>
            </a:r>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4"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3" name="Rectangle 2"/>
          <p:cNvSpPr/>
          <p:nvPr/>
        </p:nvSpPr>
        <p:spPr>
          <a:xfrm>
            <a:off x="277812" y="5188803"/>
            <a:ext cx="8610600" cy="830997"/>
          </a:xfrm>
          <a:prstGeom prst="rect">
            <a:avLst/>
          </a:prstGeom>
        </p:spPr>
        <p:txBody>
          <a:bodyPr wrap="square">
            <a:spAutoFit/>
          </a:bodyPr>
          <a:lstStyle/>
          <a:p>
            <a:r>
              <a:rPr lang="en-US" sz="1600" dirty="0"/>
              <a:t>These daily and monthly temperatures are representative of a roughly triangular area of the United Kingdom enclosed by Lancashire, London and Bristol. The monthly series, which begins in 1659, is the longest available instrumental record of temperature in the world. The daily series begins in 1772. </a:t>
            </a:r>
            <a:endParaRPr lang="en-ZA" sz="16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7008" y="1028499"/>
            <a:ext cx="5657379" cy="4000701"/>
          </a:xfrm>
          <a:prstGeom prst="rect">
            <a:avLst/>
          </a:prstGeom>
        </p:spPr>
      </p:pic>
      <p:sp>
        <p:nvSpPr>
          <p:cNvPr id="9" name="Rectangle 8"/>
          <p:cNvSpPr/>
          <p:nvPr/>
        </p:nvSpPr>
        <p:spPr>
          <a:xfrm>
            <a:off x="4345222" y="6172200"/>
            <a:ext cx="4515403" cy="369332"/>
          </a:xfrm>
          <a:prstGeom prst="rect">
            <a:avLst/>
          </a:prstGeom>
        </p:spPr>
        <p:txBody>
          <a:bodyPr wrap="none">
            <a:spAutoFit/>
          </a:bodyPr>
          <a:lstStyle/>
          <a:p>
            <a:r>
              <a:rPr lang="en-US" dirty="0"/>
              <a:t>http://www.metoffice.gov.uk/hadobs/hadcet/</a:t>
            </a:r>
            <a:endParaRPr lang="en-ZA" dirty="0"/>
          </a:p>
        </p:txBody>
      </p:sp>
    </p:spTree>
    <p:extLst>
      <p:ext uri="{BB962C8B-B14F-4D97-AF65-F5344CB8AC3E}">
        <p14:creationId xmlns:p14="http://schemas.microsoft.com/office/powerpoint/2010/main" val="2752065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419100"/>
            <a:ext cx="7167109" cy="5822410"/>
          </a:xfrm>
          <a:prstGeom prst="rect">
            <a:avLst/>
          </a:prstGeom>
        </p:spPr>
      </p:pic>
      <p:sp>
        <p:nvSpPr>
          <p:cNvPr id="3" name="Title 1"/>
          <p:cNvSpPr>
            <a:spLocks noGrp="1"/>
          </p:cNvSpPr>
          <p:nvPr>
            <p:ph type="ctrTitle"/>
          </p:nvPr>
        </p:nvSpPr>
        <p:spPr>
          <a:xfrm>
            <a:off x="467544" y="260649"/>
            <a:ext cx="8352928" cy="806151"/>
          </a:xfrm>
        </p:spPr>
        <p:txBody>
          <a:bodyPr/>
          <a:lstStyle/>
          <a:p>
            <a:pPr algn="l"/>
            <a:r>
              <a:rPr lang="en-US" sz="3500" b="1" dirty="0" smtClean="0">
                <a:latin typeface="Calibri" panose="020F0502020204030204" pitchFamily="34" charset="0"/>
              </a:rPr>
              <a:t>The Oceans</a:t>
            </a:r>
            <a:endParaRPr lang="en-ZA" sz="3500" b="1" dirty="0">
              <a:latin typeface="Calibri" panose="020F0502020204030204" pitchFamily="34" charset="0"/>
            </a:endParaRPr>
          </a:p>
        </p:txBody>
      </p:sp>
    </p:spTree>
    <p:extLst>
      <p:ext uri="{BB962C8B-B14F-4D97-AF65-F5344CB8AC3E}">
        <p14:creationId xmlns:p14="http://schemas.microsoft.com/office/powerpoint/2010/main" val="37023439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90525" y="1628800"/>
            <a:ext cx="8515349" cy="4176712"/>
          </a:xfrm>
        </p:spPr>
        <p:txBody>
          <a:bodyPr/>
          <a:lstStyle/>
          <a:p>
            <a:pPr marL="0" indent="0">
              <a:buNone/>
            </a:pPr>
            <a:r>
              <a:rPr lang="en-US" sz="2100" dirty="0">
                <a:latin typeface="Calibri" panose="020F0502020204030204" pitchFamily="34" charset="0"/>
              </a:rPr>
              <a:t>Ocean warming dominates the increase in </a:t>
            </a:r>
            <a:r>
              <a:rPr lang="en-US" sz="2100" dirty="0" smtClean="0">
                <a:latin typeface="Calibri" panose="020F0502020204030204" pitchFamily="34" charset="0"/>
              </a:rPr>
              <a:t>energy </a:t>
            </a:r>
            <a:r>
              <a:rPr lang="en-US" sz="2100" dirty="0">
                <a:latin typeface="Calibri" panose="020F0502020204030204" pitchFamily="34" charset="0"/>
              </a:rPr>
              <a:t>stored in the climate system, </a:t>
            </a:r>
            <a:r>
              <a:rPr lang="en-US" sz="2100" dirty="0" smtClean="0">
                <a:latin typeface="Calibri" panose="020F0502020204030204" pitchFamily="34" charset="0"/>
              </a:rPr>
              <a:t>accounting for </a:t>
            </a:r>
            <a:r>
              <a:rPr lang="en-US" sz="2100" dirty="0">
                <a:latin typeface="Calibri" panose="020F0502020204030204" pitchFamily="34" charset="0"/>
              </a:rPr>
              <a:t>more than 90% of the energy accumulated between 1971 and 2010 (high confidence</a:t>
            </a:r>
            <a:r>
              <a:rPr lang="en-US" sz="2100" dirty="0" smtClean="0">
                <a:latin typeface="Calibri" panose="020F0502020204030204" pitchFamily="34" charset="0"/>
              </a:rPr>
              <a:t>). It </a:t>
            </a:r>
            <a:r>
              <a:rPr lang="en-US" sz="2100" dirty="0">
                <a:latin typeface="Calibri" panose="020F0502020204030204" pitchFamily="34" charset="0"/>
              </a:rPr>
              <a:t>is virtually certain that the upper ocean (0−700 m) warmed from 1971 to 2010 (see </a:t>
            </a:r>
            <a:r>
              <a:rPr lang="en-US" sz="2100" dirty="0" smtClean="0">
                <a:latin typeface="Calibri" panose="020F0502020204030204" pitchFamily="34" charset="0"/>
              </a:rPr>
              <a:t>Figure SPM.3</a:t>
            </a:r>
            <a:r>
              <a:rPr lang="en-US" sz="2100" dirty="0">
                <a:latin typeface="Calibri" panose="020F0502020204030204" pitchFamily="34" charset="0"/>
              </a:rPr>
              <a:t>), and it likely warmed between the 1870s and </a:t>
            </a:r>
            <a:r>
              <a:rPr lang="en-US" sz="2100" dirty="0" smtClean="0">
                <a:latin typeface="Calibri" panose="020F0502020204030204" pitchFamily="34" charset="0"/>
              </a:rPr>
              <a:t>1971.</a:t>
            </a:r>
          </a:p>
          <a:p>
            <a:pPr marL="0" indent="0">
              <a:buNone/>
            </a:pPr>
            <a:endParaRPr lang="en-US" sz="2100" dirty="0">
              <a:latin typeface="Calibri" panose="020F0502020204030204" pitchFamily="34" charset="0"/>
            </a:endParaRPr>
          </a:p>
          <a:p>
            <a:pPr marL="0" indent="0">
              <a:buNone/>
            </a:pPr>
            <a:r>
              <a:rPr lang="en-US" sz="2100" dirty="0">
                <a:latin typeface="Calibri" panose="020F0502020204030204" pitchFamily="34" charset="0"/>
              </a:rPr>
              <a:t>The rate of sea level rise since the mid-19th century has been larger than the mean </a:t>
            </a:r>
            <a:r>
              <a:rPr lang="en-US" sz="2100" dirty="0" smtClean="0">
                <a:latin typeface="Calibri" panose="020F0502020204030204" pitchFamily="34" charset="0"/>
              </a:rPr>
              <a:t>rate during </a:t>
            </a:r>
            <a:r>
              <a:rPr lang="en-US" sz="2100" dirty="0">
                <a:latin typeface="Calibri" panose="020F0502020204030204" pitchFamily="34" charset="0"/>
              </a:rPr>
              <a:t>the previous two millennia (high </a:t>
            </a:r>
            <a:r>
              <a:rPr lang="en-US" sz="2100" dirty="0" smtClean="0">
                <a:latin typeface="Calibri" panose="020F0502020204030204" pitchFamily="34" charset="0"/>
              </a:rPr>
              <a:t>confidence</a:t>
            </a:r>
            <a:r>
              <a:rPr lang="en-US" sz="2100" dirty="0">
                <a:latin typeface="Calibri" panose="020F0502020204030204" pitchFamily="34" charset="0"/>
              </a:rPr>
              <a:t>). Over the period 1901 to 2010, </a:t>
            </a:r>
            <a:r>
              <a:rPr lang="en-US" sz="2100" dirty="0" smtClean="0">
                <a:latin typeface="Calibri" panose="020F0502020204030204" pitchFamily="34" charset="0"/>
              </a:rPr>
              <a:t>global mean </a:t>
            </a:r>
            <a:r>
              <a:rPr lang="en-US" sz="2100" dirty="0">
                <a:latin typeface="Calibri" panose="020F0502020204030204" pitchFamily="34" charset="0"/>
              </a:rPr>
              <a:t>sea level rose by 0.19 [0.17 to 0.21] </a:t>
            </a:r>
            <a:r>
              <a:rPr lang="en-US" sz="2100" dirty="0" smtClean="0">
                <a:latin typeface="Calibri" panose="020F0502020204030204" pitchFamily="34" charset="0"/>
              </a:rPr>
              <a:t>m.</a:t>
            </a:r>
          </a:p>
          <a:p>
            <a:pPr marL="0" indent="0">
              <a:buNone/>
            </a:pPr>
            <a:endParaRPr lang="en-US" sz="2100" dirty="0">
              <a:latin typeface="Calibri" panose="020F0502020204030204" pitchFamily="34" charset="0"/>
            </a:endParaRPr>
          </a:p>
          <a:p>
            <a:pPr marL="0" indent="0" algn="r">
              <a:buNone/>
            </a:pPr>
            <a:r>
              <a:rPr lang="en-US" sz="2100" dirty="0" smtClean="0">
                <a:latin typeface="Calibri" panose="020F0502020204030204" pitchFamily="34" charset="0"/>
              </a:rPr>
              <a:t>IPCC AR5</a:t>
            </a:r>
            <a:endParaRPr lang="en-US" sz="2100" dirty="0">
              <a:latin typeface="Calibri" panose="020F0502020204030204" pitchFamily="34" charset="0"/>
            </a:endParaRPr>
          </a:p>
          <a:p>
            <a:pPr marL="0" indent="0">
              <a:buNone/>
            </a:pPr>
            <a:endParaRPr lang="en-US" sz="2200" dirty="0" smtClean="0">
              <a:latin typeface="Calibri" panose="020F0502020204030204" pitchFamily="34" charset="0"/>
            </a:endParaRPr>
          </a:p>
          <a:p>
            <a:pPr marL="0" indent="0">
              <a:buNone/>
            </a:pPr>
            <a:endParaRPr lang="en-US" sz="2200" dirty="0">
              <a:latin typeface="Calibri" panose="020F0502020204030204" pitchFamily="34" charset="0"/>
            </a:endParaRPr>
          </a:p>
          <a:p>
            <a:pPr marL="0" indent="0">
              <a:buNone/>
            </a:pPr>
            <a:endParaRPr lang="en-US" sz="2200" dirty="0">
              <a:latin typeface="Calibri" panose="020F0502020204030204" pitchFamily="34" charset="0"/>
            </a:endParaRPr>
          </a:p>
          <a:p>
            <a:endParaRPr lang="en-ZA" dirty="0"/>
          </a:p>
        </p:txBody>
      </p:sp>
      <p:sp>
        <p:nvSpPr>
          <p:cNvPr id="6" name="Title 1"/>
          <p:cNvSpPr>
            <a:spLocks noGrp="1"/>
          </p:cNvSpPr>
          <p:nvPr>
            <p:ph type="ctrTitle"/>
          </p:nvPr>
        </p:nvSpPr>
        <p:spPr>
          <a:xfrm>
            <a:off x="467544" y="260649"/>
            <a:ext cx="8352928" cy="806151"/>
          </a:xfrm>
        </p:spPr>
        <p:txBody>
          <a:bodyPr/>
          <a:lstStyle/>
          <a:p>
            <a:pPr algn="l"/>
            <a:r>
              <a:rPr lang="en-US" sz="3500" b="1" dirty="0" smtClean="0">
                <a:latin typeface="Calibri" panose="020F0502020204030204" pitchFamily="34" charset="0"/>
              </a:rPr>
              <a:t>The Oceans</a:t>
            </a:r>
            <a:endParaRPr lang="en-ZA" sz="3500" b="1" dirty="0">
              <a:latin typeface="Calibri" panose="020F0502020204030204" pitchFamily="34" charset="0"/>
            </a:endParaRPr>
          </a:p>
        </p:txBody>
      </p:sp>
    </p:spTree>
    <p:extLst>
      <p:ext uri="{BB962C8B-B14F-4D97-AF65-F5344CB8AC3E}">
        <p14:creationId xmlns:p14="http://schemas.microsoft.com/office/powerpoint/2010/main" val="176456047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9975" y="3810000"/>
            <a:ext cx="4772025" cy="301142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52400"/>
            <a:ext cx="4395495" cy="3352801"/>
          </a:xfrm>
          <a:prstGeom prst="rect">
            <a:avLst/>
          </a:prstGeom>
        </p:spPr>
      </p:pic>
      <p:sp>
        <p:nvSpPr>
          <p:cNvPr id="5" name="Rectangle 4"/>
          <p:cNvSpPr/>
          <p:nvPr/>
        </p:nvSpPr>
        <p:spPr>
          <a:xfrm>
            <a:off x="5105400" y="360818"/>
            <a:ext cx="3810000" cy="1477328"/>
          </a:xfrm>
          <a:prstGeom prst="rect">
            <a:avLst/>
          </a:prstGeom>
        </p:spPr>
        <p:txBody>
          <a:bodyPr wrap="square">
            <a:spAutoFit/>
          </a:bodyPr>
          <a:lstStyle/>
          <a:p>
            <a:r>
              <a:rPr lang="en-US" dirty="0"/>
              <a:t>Total Earth Heat Content anomaly from 1950 (Murphy 2009). Ocean data taken from </a:t>
            </a:r>
            <a:r>
              <a:rPr lang="en-US" dirty="0" err="1"/>
              <a:t>Domingues</a:t>
            </a:r>
            <a:r>
              <a:rPr lang="en-US" dirty="0"/>
              <a:t> et al 2008. Land + Atmosphere includes the heat absorbed to melt ice.</a:t>
            </a:r>
            <a:endParaRPr lang="en-ZA" dirty="0"/>
          </a:p>
        </p:txBody>
      </p:sp>
      <p:sp>
        <p:nvSpPr>
          <p:cNvPr id="6" name="Rectangle 5"/>
          <p:cNvSpPr/>
          <p:nvPr/>
        </p:nvSpPr>
        <p:spPr>
          <a:xfrm>
            <a:off x="1348051" y="5638800"/>
            <a:ext cx="2175083" cy="369332"/>
          </a:xfrm>
          <a:prstGeom prst="rect">
            <a:avLst/>
          </a:prstGeom>
        </p:spPr>
        <p:txBody>
          <a:bodyPr wrap="none">
            <a:spAutoFit/>
          </a:bodyPr>
          <a:lstStyle/>
          <a:p>
            <a:r>
              <a:rPr lang="en-ZA" dirty="0" err="1"/>
              <a:t>Nuccitelli</a:t>
            </a:r>
            <a:r>
              <a:rPr lang="en-ZA" dirty="0"/>
              <a:t> et </a:t>
            </a:r>
            <a:r>
              <a:rPr lang="en-ZA" dirty="0" smtClean="0"/>
              <a:t>al </a:t>
            </a:r>
            <a:r>
              <a:rPr lang="en-ZA" dirty="0"/>
              <a:t>(2012</a:t>
            </a:r>
            <a:r>
              <a:rPr lang="en-ZA" dirty="0" smtClean="0"/>
              <a:t>)</a:t>
            </a:r>
            <a:endParaRPr lang="en-ZA" dirty="0"/>
          </a:p>
        </p:txBody>
      </p:sp>
    </p:spTree>
    <p:extLst>
      <p:ext uri="{BB962C8B-B14F-4D97-AF65-F5344CB8AC3E}">
        <p14:creationId xmlns:p14="http://schemas.microsoft.com/office/powerpoint/2010/main" val="2052689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fig2-18"/>
          <p:cNvPicPr>
            <a:picLocks noChangeAspect="1" noChangeArrowheads="1"/>
          </p:cNvPicPr>
          <p:nvPr/>
        </p:nvPicPr>
        <p:blipFill>
          <a:blip r:embed="rId2" cstate="print"/>
          <a:srcRect b="20702"/>
          <a:stretch>
            <a:fillRect/>
          </a:stretch>
        </p:blipFill>
        <p:spPr bwMode="auto">
          <a:xfrm>
            <a:off x="4148460" y="914400"/>
            <a:ext cx="4672012" cy="5578475"/>
          </a:xfrm>
          <a:prstGeom prst="rect">
            <a:avLst/>
          </a:prstGeom>
          <a:noFill/>
          <a:ln w="9525">
            <a:noFill/>
            <a:miter lim="800000"/>
            <a:headEnd/>
            <a:tailEnd/>
          </a:ln>
        </p:spPr>
      </p:pic>
      <p:pic>
        <p:nvPicPr>
          <p:cNvPr id="4" name="Picture 5" descr="fig2-18"/>
          <p:cNvPicPr>
            <a:picLocks noChangeAspect="1" noChangeArrowheads="1"/>
          </p:cNvPicPr>
          <p:nvPr/>
        </p:nvPicPr>
        <p:blipFill>
          <a:blip r:embed="rId2" cstate="print"/>
          <a:srcRect l="4408" t="80441" r="630"/>
          <a:stretch>
            <a:fillRect/>
          </a:stretch>
        </p:blipFill>
        <p:spPr bwMode="auto">
          <a:xfrm>
            <a:off x="352425" y="1295400"/>
            <a:ext cx="3463925" cy="1695450"/>
          </a:xfrm>
          <a:prstGeom prst="rect">
            <a:avLst/>
          </a:prstGeom>
          <a:noFill/>
          <a:ln w="9525">
            <a:noFill/>
            <a:miter lim="800000"/>
            <a:headEnd/>
            <a:tailEnd/>
          </a:ln>
        </p:spPr>
      </p:pic>
      <p:sp>
        <p:nvSpPr>
          <p:cNvPr id="5" name="Title 1"/>
          <p:cNvSpPr txBox="1">
            <a:spLocks/>
          </p:cNvSpPr>
          <p:nvPr/>
        </p:nvSpPr>
        <p:spPr>
          <a:xfrm>
            <a:off x="467544" y="260649"/>
            <a:ext cx="8352928" cy="80615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500" b="1" dirty="0" smtClean="0">
                <a:latin typeface="Calibri" panose="020F0502020204030204" pitchFamily="34" charset="0"/>
              </a:rPr>
              <a:t>Glaciers</a:t>
            </a:r>
            <a:endParaRPr lang="en-ZA" sz="3500" b="1" dirty="0">
              <a:latin typeface="Calibri" panose="020F0502020204030204" pitchFamily="34" charset="0"/>
            </a:endParaRPr>
          </a:p>
        </p:txBody>
      </p:sp>
      <p:sp>
        <p:nvSpPr>
          <p:cNvPr id="6" name="Rectangle 5"/>
          <p:cNvSpPr/>
          <p:nvPr/>
        </p:nvSpPr>
        <p:spPr>
          <a:xfrm>
            <a:off x="255587" y="5737741"/>
            <a:ext cx="3657599" cy="307777"/>
          </a:xfrm>
          <a:prstGeom prst="rect">
            <a:avLst/>
          </a:prstGeom>
        </p:spPr>
        <p:txBody>
          <a:bodyPr wrap="square">
            <a:spAutoFit/>
          </a:bodyPr>
          <a:lstStyle/>
          <a:p>
            <a:pPr algn="ctr"/>
            <a:r>
              <a:rPr lang="en-ZA" sz="1400" dirty="0"/>
              <a:t>Athabasca </a:t>
            </a:r>
            <a:r>
              <a:rPr lang="en-ZA" sz="1400" dirty="0" smtClean="0"/>
              <a:t>Glacier, Canadian Rockies</a:t>
            </a:r>
            <a:endParaRPr lang="en-ZA" sz="1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587" y="3299341"/>
            <a:ext cx="3657600" cy="2438400"/>
          </a:xfrm>
          <a:prstGeom prst="rect">
            <a:avLst/>
          </a:prstGeom>
        </p:spPr>
      </p:pic>
    </p:spTree>
    <p:extLst>
      <p:ext uri="{BB962C8B-B14F-4D97-AF65-F5344CB8AC3E}">
        <p14:creationId xmlns:p14="http://schemas.microsoft.com/office/powerpoint/2010/main" val="1523436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09800"/>
            <a:ext cx="4249446" cy="339175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2495" y="3562350"/>
            <a:ext cx="3048000" cy="2883408"/>
          </a:xfrm>
          <a:prstGeom prst="rect">
            <a:avLst/>
          </a:prstGeom>
        </p:spPr>
      </p:pic>
      <p:pic>
        <p:nvPicPr>
          <p:cNvPr id="5" name="Picture 8"/>
          <p:cNvPicPr>
            <a:picLocks noChangeAspect="1" noChangeArrowheads="1"/>
          </p:cNvPicPr>
          <p:nvPr/>
        </p:nvPicPr>
        <p:blipFill>
          <a:blip r:embed="rId4" cstate="print"/>
          <a:srcRect/>
          <a:stretch>
            <a:fillRect/>
          </a:stretch>
        </p:blipFill>
        <p:spPr bwMode="auto">
          <a:xfrm>
            <a:off x="4676302" y="152400"/>
            <a:ext cx="4279900" cy="2890838"/>
          </a:xfrm>
          <a:prstGeom prst="rect">
            <a:avLst/>
          </a:prstGeom>
          <a:noFill/>
          <a:ln w="9525">
            <a:noFill/>
            <a:miter lim="800000"/>
            <a:headEnd/>
            <a:tailEnd/>
          </a:ln>
        </p:spPr>
      </p:pic>
      <p:sp>
        <p:nvSpPr>
          <p:cNvPr id="6" name="TextBox 5"/>
          <p:cNvSpPr txBox="1"/>
          <p:nvPr/>
        </p:nvSpPr>
        <p:spPr>
          <a:xfrm>
            <a:off x="6174902" y="3038476"/>
            <a:ext cx="2781300" cy="307777"/>
          </a:xfrm>
          <a:prstGeom prst="rect">
            <a:avLst/>
          </a:prstGeom>
          <a:noFill/>
        </p:spPr>
        <p:txBody>
          <a:bodyPr wrap="square" rtlCol="0">
            <a:spAutoFit/>
          </a:bodyPr>
          <a:lstStyle/>
          <a:p>
            <a:pPr algn="r">
              <a:buNone/>
            </a:pPr>
            <a:r>
              <a:rPr lang="en-GB" sz="1400" b="1" i="0" dirty="0" err="1" smtClean="0">
                <a:latin typeface="+mj-lt"/>
              </a:rPr>
              <a:t>Stroeve</a:t>
            </a:r>
            <a:r>
              <a:rPr lang="en-GB" sz="1400" b="1" i="0" dirty="0" smtClean="0">
                <a:latin typeface="+mj-lt"/>
              </a:rPr>
              <a:t> et al 2012,</a:t>
            </a:r>
            <a:r>
              <a:rPr lang="en-GB" sz="1400" b="1" dirty="0" smtClean="0">
                <a:latin typeface="+mj-lt"/>
              </a:rPr>
              <a:t> GRL</a:t>
            </a:r>
            <a:endParaRPr lang="en-GB" sz="1400" b="1" dirty="0">
              <a:latin typeface="+mj-lt"/>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8595" y="6051690"/>
            <a:ext cx="757607" cy="384543"/>
          </a:xfrm>
          <a:prstGeom prst="rect">
            <a:avLst/>
          </a:prstGeom>
        </p:spPr>
      </p:pic>
      <p:sp>
        <p:nvSpPr>
          <p:cNvPr id="8" name="Title 1"/>
          <p:cNvSpPr txBox="1">
            <a:spLocks/>
          </p:cNvSpPr>
          <p:nvPr/>
        </p:nvSpPr>
        <p:spPr>
          <a:xfrm>
            <a:off x="467544" y="260649"/>
            <a:ext cx="8352928" cy="80615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500" b="1" dirty="0" smtClean="0">
                <a:latin typeface="Calibri" panose="020F0502020204030204" pitchFamily="34" charset="0"/>
              </a:rPr>
              <a:t>Arctic Sea Ice</a:t>
            </a:r>
            <a:endParaRPr lang="en-ZA" sz="3500" b="1" dirty="0">
              <a:latin typeface="Calibri" panose="020F0502020204030204" pitchFamily="34" charset="0"/>
            </a:endParaRPr>
          </a:p>
        </p:txBody>
      </p:sp>
      <p:sp>
        <p:nvSpPr>
          <p:cNvPr id="9" name="TextBox 8"/>
          <p:cNvSpPr txBox="1"/>
          <p:nvPr/>
        </p:nvSpPr>
        <p:spPr>
          <a:xfrm>
            <a:off x="142875" y="5447670"/>
            <a:ext cx="2781300" cy="307777"/>
          </a:xfrm>
          <a:prstGeom prst="rect">
            <a:avLst/>
          </a:prstGeom>
          <a:noFill/>
        </p:spPr>
        <p:txBody>
          <a:bodyPr wrap="square" rtlCol="0">
            <a:spAutoFit/>
          </a:bodyPr>
          <a:lstStyle/>
          <a:p>
            <a:pPr>
              <a:buNone/>
            </a:pPr>
            <a:r>
              <a:rPr lang="en-GB" sz="1400" b="1" i="0" dirty="0" smtClean="0">
                <a:latin typeface="+mj-lt"/>
              </a:rPr>
              <a:t>NSIDC</a:t>
            </a:r>
            <a:endParaRPr lang="en-GB" sz="1400" b="1" dirty="0">
              <a:latin typeface="+mj-lt"/>
            </a:endParaRPr>
          </a:p>
        </p:txBody>
      </p:sp>
    </p:spTree>
    <p:extLst>
      <p:ext uri="{BB962C8B-B14F-4D97-AF65-F5344CB8AC3E}">
        <p14:creationId xmlns:p14="http://schemas.microsoft.com/office/powerpoint/2010/main" val="253360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11"/>
          <p:cNvSpPr>
            <a:spLocks noGrp="1" noChangeArrowheads="1"/>
          </p:cNvSpPr>
          <p:nvPr>
            <p:ph type="body" sz="half" idx="4294967295"/>
          </p:nvPr>
        </p:nvSpPr>
        <p:spPr>
          <a:xfrm>
            <a:off x="304800" y="4800600"/>
            <a:ext cx="8684654" cy="4751387"/>
          </a:xfrm>
          <a:prstGeom prst="rect">
            <a:avLst/>
          </a:prstGeom>
        </p:spPr>
        <p:txBody>
          <a:bodyPr/>
          <a:lstStyle/>
          <a:p>
            <a:pPr eaLnBrk="1" hangingPunct="1">
              <a:lnSpc>
                <a:spcPct val="90000"/>
              </a:lnSpc>
              <a:spcBef>
                <a:spcPct val="0"/>
              </a:spcBef>
              <a:buClrTx/>
              <a:buSzTx/>
              <a:buFontTx/>
              <a:buNone/>
            </a:pPr>
            <a:r>
              <a:rPr lang="en-GB" sz="1800" b="1" dirty="0" smtClean="0">
                <a:latin typeface="Calibri" pitchFamily="34" charset="0"/>
              </a:rPr>
              <a:t>	</a:t>
            </a:r>
            <a:r>
              <a:rPr lang="en-GB" sz="1800" b="1" dirty="0" smtClean="0">
                <a:latin typeface="Calibri" pitchFamily="34" charset="0"/>
                <a:cs typeface="Arial" charset="0"/>
              </a:rPr>
              <a:t>The "hockey stick" graph </a:t>
            </a:r>
            <a:r>
              <a:rPr lang="en-GB" sz="1800" dirty="0" smtClean="0">
                <a:latin typeface="Calibri" pitchFamily="34" charset="0"/>
                <a:cs typeface="Arial" charset="0"/>
              </a:rPr>
              <a:t>was the result of the first comprehensive attempt to reconstruct the average northern hemisphere temperature over the past 1000 years, based on numerous indicators of past temperatures. It was </a:t>
            </a:r>
            <a:r>
              <a:rPr lang="en-GB" sz="1800" dirty="0">
                <a:latin typeface="Calibri" pitchFamily="34" charset="0"/>
                <a:cs typeface="Arial" charset="0"/>
              </a:rPr>
              <a:t>f</a:t>
            </a:r>
            <a:r>
              <a:rPr lang="en-GB" sz="1800" dirty="0" smtClean="0">
                <a:latin typeface="Calibri" pitchFamily="34" charset="0"/>
                <a:cs typeface="Arial" charset="0"/>
              </a:rPr>
              <a:t>irst Published in 1999 by Michael Mann and subsequently adapted for IPCC TAR.</a:t>
            </a:r>
          </a:p>
          <a:p>
            <a:pPr eaLnBrk="1" hangingPunct="1">
              <a:lnSpc>
                <a:spcPct val="90000"/>
              </a:lnSpc>
            </a:pPr>
            <a:endParaRPr lang="en-GB" sz="2000" dirty="0" smtClean="0">
              <a:latin typeface="Calibri"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00025"/>
            <a:ext cx="6324600" cy="445686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0" y="1447800"/>
            <a:ext cx="1128236" cy="1752600"/>
          </a:xfrm>
          <a:prstGeom prst="rect">
            <a:avLst/>
          </a:prstGeom>
        </p:spPr>
      </p:pic>
      <p:sp>
        <p:nvSpPr>
          <p:cNvPr id="6" name="Title 5"/>
          <p:cNvSpPr>
            <a:spLocks noGrp="1"/>
          </p:cNvSpPr>
          <p:nvPr>
            <p:ph type="title"/>
          </p:nvPr>
        </p:nvSpPr>
        <p:spPr/>
        <p:txBody>
          <a:bodyPr/>
          <a:lstStyle/>
          <a:p>
            <a:endParaRPr lang="en-ZA"/>
          </a:p>
        </p:txBody>
      </p:sp>
    </p:spTree>
    <p:extLst>
      <p:ext uri="{BB962C8B-B14F-4D97-AF65-F5344CB8AC3E}">
        <p14:creationId xmlns:p14="http://schemas.microsoft.com/office/powerpoint/2010/main" val="174805636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28600"/>
            <a:ext cx="8057308" cy="5029200"/>
          </a:xfrm>
          <a:prstGeom prst="rect">
            <a:avLst/>
          </a:prstGeom>
        </p:spPr>
      </p:pic>
      <p:sp>
        <p:nvSpPr>
          <p:cNvPr id="6" name="Rectangle 5"/>
          <p:cNvSpPr/>
          <p:nvPr/>
        </p:nvSpPr>
        <p:spPr>
          <a:xfrm>
            <a:off x="5257800" y="5257800"/>
            <a:ext cx="3696589" cy="369332"/>
          </a:xfrm>
          <a:prstGeom prst="rect">
            <a:avLst/>
          </a:prstGeom>
        </p:spPr>
        <p:txBody>
          <a:bodyPr wrap="none">
            <a:spAutoFit/>
          </a:bodyPr>
          <a:lstStyle/>
          <a:p>
            <a:r>
              <a:rPr lang="en-ZA" dirty="0" smtClean="0"/>
              <a:t>IPCC AR5 WG1, Chapter 5: Figs 5 to 7</a:t>
            </a:r>
            <a:endParaRPr lang="en-ZA" dirty="0"/>
          </a:p>
        </p:txBody>
      </p:sp>
      <p:sp>
        <p:nvSpPr>
          <p:cNvPr id="7" name="Rectangle 6"/>
          <p:cNvSpPr/>
          <p:nvPr/>
        </p:nvSpPr>
        <p:spPr>
          <a:xfrm>
            <a:off x="1981200" y="5867400"/>
            <a:ext cx="6695654" cy="738664"/>
          </a:xfrm>
          <a:prstGeom prst="rect">
            <a:avLst/>
          </a:prstGeom>
        </p:spPr>
        <p:txBody>
          <a:bodyPr wrap="square">
            <a:spAutoFit/>
          </a:bodyPr>
          <a:lstStyle/>
          <a:p>
            <a:r>
              <a:rPr lang="en-US" sz="1400" b="1" dirty="0" smtClean="0"/>
              <a:t>Issues in tree ring data reliability at the end of the 20</a:t>
            </a:r>
            <a:r>
              <a:rPr lang="en-US" sz="1400" b="1" baseline="30000" dirty="0" smtClean="0"/>
              <a:t>th</a:t>
            </a:r>
            <a:r>
              <a:rPr lang="en-US" sz="1400" b="1" dirty="0" smtClean="0"/>
              <a:t> century</a:t>
            </a:r>
          </a:p>
          <a:p>
            <a:r>
              <a:rPr lang="en-US" sz="1400" dirty="0" err="1" smtClean="0"/>
              <a:t>D’Arrigo</a:t>
            </a:r>
            <a:r>
              <a:rPr lang="en-US" sz="1400" dirty="0" smtClean="0"/>
              <a:t> et al (2008) On </a:t>
            </a:r>
            <a:r>
              <a:rPr lang="en-US" sz="1400" dirty="0"/>
              <a:t>the ‘divergence problem’ in northern forests: a review of the tree-ring evidence and possible causes. Glob. Planet. Change 60, </a:t>
            </a:r>
            <a:r>
              <a:rPr lang="en-US" sz="1400" dirty="0" smtClean="0"/>
              <a:t>289–305 </a:t>
            </a:r>
            <a:endParaRPr lang="en-ZA" sz="1400" dirty="0"/>
          </a:p>
        </p:txBody>
      </p:sp>
    </p:spTree>
    <p:extLst>
      <p:ext uri="{BB962C8B-B14F-4D97-AF65-F5344CB8AC3E}">
        <p14:creationId xmlns:p14="http://schemas.microsoft.com/office/powerpoint/2010/main" val="215154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229600" cy="1143000"/>
          </a:xfrm>
        </p:spPr>
        <p:txBody>
          <a:bodyPr/>
          <a:lstStyle/>
          <a:p>
            <a:pPr algn="l"/>
            <a:r>
              <a:rPr lang="en-US" b="1" dirty="0" smtClean="0"/>
              <a:t>“Medieval Warm Period”</a:t>
            </a:r>
            <a:endParaRPr lang="en-ZA" b="1" dirty="0"/>
          </a:p>
        </p:txBody>
      </p:sp>
      <p:sp>
        <p:nvSpPr>
          <p:cNvPr id="3" name="Content Placeholder 2"/>
          <p:cNvSpPr>
            <a:spLocks noGrp="1"/>
          </p:cNvSpPr>
          <p:nvPr>
            <p:ph sz="half" idx="1"/>
          </p:nvPr>
        </p:nvSpPr>
        <p:spPr>
          <a:xfrm>
            <a:off x="457200" y="3352800"/>
            <a:ext cx="8534400" cy="2773363"/>
          </a:xfrm>
        </p:spPr>
        <p:txBody>
          <a:bodyPr>
            <a:normAutofit fontScale="62500" lnSpcReduction="20000"/>
          </a:bodyPr>
          <a:lstStyle/>
          <a:p>
            <a:pPr marL="0" indent="0">
              <a:buNone/>
            </a:pPr>
            <a:r>
              <a:rPr lang="en-US" dirty="0"/>
              <a:t>The Medieval Warm Period (MWP) is generally thought to have occurred from about AD </a:t>
            </a:r>
            <a:r>
              <a:rPr lang="en-US" dirty="0" smtClean="0"/>
              <a:t>950–1250.</a:t>
            </a:r>
          </a:p>
          <a:p>
            <a:endParaRPr lang="en-US" dirty="0"/>
          </a:p>
          <a:p>
            <a:pPr marL="0" indent="0">
              <a:buNone/>
            </a:pPr>
            <a:r>
              <a:rPr lang="en-US" dirty="0" smtClean="0"/>
              <a:t>Studies suggest it was largely confined to Europe, the North Atlantic and Greenland and some regions of the Eurasian Arctic (Mann et al 2009, </a:t>
            </a:r>
            <a:r>
              <a:rPr lang="en-US" i="1" dirty="0" smtClean="0"/>
              <a:t>Science</a:t>
            </a:r>
            <a:r>
              <a:rPr lang="en-US" dirty="0" smtClean="0"/>
              <a:t> </a:t>
            </a:r>
            <a:r>
              <a:rPr lang="en-US" b="1" dirty="0"/>
              <a:t>302</a:t>
            </a:r>
            <a:r>
              <a:rPr lang="en-US" dirty="0"/>
              <a:t> </a:t>
            </a:r>
            <a:r>
              <a:rPr lang="en-US" dirty="0" smtClean="0"/>
              <a:t>5957).  </a:t>
            </a:r>
          </a:p>
          <a:p>
            <a:endParaRPr lang="en-US" dirty="0"/>
          </a:p>
          <a:p>
            <a:pPr marL="0" indent="0">
              <a:buNone/>
            </a:pPr>
            <a:r>
              <a:rPr lang="en-US" dirty="0" smtClean="0"/>
              <a:t>Global </a:t>
            </a:r>
            <a:r>
              <a:rPr lang="en-US" dirty="0"/>
              <a:t>temperature records taken from ice cores, tree rings, and lake deposits, have shown that, taken globally, the Earth may have been slightly cooler (by 0.03 degrees Celsius) during the 'Medieval Warm Period' than in the early and mid-20th </a:t>
            </a:r>
            <a:r>
              <a:rPr lang="en-US" dirty="0" smtClean="0"/>
              <a:t>century (Bradley et al 2003, </a:t>
            </a:r>
            <a:r>
              <a:rPr lang="en-US" i="1" dirty="0" smtClean="0"/>
              <a:t>Science</a:t>
            </a:r>
            <a:r>
              <a:rPr lang="en-US" dirty="0" smtClean="0"/>
              <a:t> </a:t>
            </a:r>
            <a:r>
              <a:rPr lang="en-US" b="1" dirty="0" smtClean="0"/>
              <a:t>302</a:t>
            </a:r>
            <a:r>
              <a:rPr lang="en-US" dirty="0" smtClean="0"/>
              <a:t>, 5644).</a:t>
            </a:r>
            <a:endParaRPr lang="en-ZA"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399" y="1219200"/>
            <a:ext cx="4436301" cy="1905000"/>
          </a:xfrm>
          <a:prstGeom prst="rect">
            <a:avLst/>
          </a:prstGeom>
        </p:spPr>
      </p:pic>
    </p:spTree>
    <p:extLst>
      <p:ext uri="{BB962C8B-B14F-4D97-AF65-F5344CB8AC3E}">
        <p14:creationId xmlns:p14="http://schemas.microsoft.com/office/powerpoint/2010/main" val="73984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76200"/>
            <a:ext cx="8229600" cy="1143000"/>
          </a:xfrm>
        </p:spPr>
        <p:txBody>
          <a:bodyPr/>
          <a:lstStyle/>
          <a:p>
            <a:pPr algn="l"/>
            <a:r>
              <a:rPr lang="en-US" b="1" dirty="0" smtClean="0"/>
              <a:t>“Little Ice Age”</a:t>
            </a:r>
            <a:endParaRPr lang="en-ZA" b="1" dirty="0"/>
          </a:p>
        </p:txBody>
      </p:sp>
      <p:sp>
        <p:nvSpPr>
          <p:cNvPr id="5" name="Content Placeholder 2"/>
          <p:cNvSpPr>
            <a:spLocks noGrp="1"/>
          </p:cNvSpPr>
          <p:nvPr>
            <p:ph sz="half" idx="1"/>
          </p:nvPr>
        </p:nvSpPr>
        <p:spPr>
          <a:xfrm>
            <a:off x="457200" y="3352800"/>
            <a:ext cx="8534400" cy="2773363"/>
          </a:xfrm>
        </p:spPr>
        <p:txBody>
          <a:bodyPr>
            <a:normAutofit fontScale="62500" lnSpcReduction="20000"/>
          </a:bodyPr>
          <a:lstStyle/>
          <a:p>
            <a:pPr marL="0" indent="0">
              <a:buNone/>
            </a:pPr>
            <a:r>
              <a:rPr lang="en-US" dirty="0" smtClean="0"/>
              <a:t>NASA </a:t>
            </a:r>
            <a:r>
              <a:rPr lang="en-US" dirty="0"/>
              <a:t>defines the term as a cold period between AD 1550 and 1850 and notes three particularly cold intervals: one beginning about 1650, another about 1770, and the last in 1850, each separated by intervals of slight </a:t>
            </a:r>
            <a:r>
              <a:rPr lang="en-US" dirty="0" smtClean="0"/>
              <a:t>warming.</a:t>
            </a:r>
          </a:p>
          <a:p>
            <a:pPr marL="0" indent="0">
              <a:buNone/>
            </a:pPr>
            <a:endParaRPr lang="en-US" dirty="0"/>
          </a:p>
          <a:p>
            <a:pPr marL="0" indent="0">
              <a:buNone/>
            </a:pPr>
            <a:r>
              <a:rPr lang="en-US" dirty="0"/>
              <a:t>Several causes have been proposed: cyclical lows in solar radiation, heightened volcanic activity, changes in the ocean circulation, an inherent variability in global climate, or decreases in the human population</a:t>
            </a:r>
            <a:r>
              <a:rPr lang="en-US" dirty="0" smtClean="0"/>
              <a:t>.</a:t>
            </a:r>
          </a:p>
          <a:p>
            <a:pPr marL="0" indent="0">
              <a:buNone/>
            </a:pPr>
            <a:endParaRPr lang="en-US" dirty="0"/>
          </a:p>
          <a:p>
            <a:pPr marL="0" indent="0">
              <a:buNone/>
            </a:pPr>
            <a:r>
              <a:rPr lang="en-US" dirty="0" smtClean="0"/>
              <a:t>The jury is still out on whether this event was global, with only anecdotal evidence supporting similar periods of cooling in the southern hemisphere.</a:t>
            </a:r>
            <a:endParaRPr lang="en-ZA"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1171575"/>
            <a:ext cx="3327332" cy="2057400"/>
          </a:xfrm>
          <a:prstGeom prst="rect">
            <a:avLst/>
          </a:prstGeom>
        </p:spPr>
      </p:pic>
    </p:spTree>
    <p:extLst>
      <p:ext uri="{BB962C8B-B14F-4D97-AF65-F5344CB8AC3E}">
        <p14:creationId xmlns:p14="http://schemas.microsoft.com/office/powerpoint/2010/main" val="3193031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219200" y="2590800"/>
            <a:ext cx="6841182" cy="1143000"/>
          </a:xfrm>
        </p:spPr>
        <p:txBody>
          <a:bodyPr>
            <a:normAutofit/>
          </a:bodyPr>
          <a:lstStyle/>
          <a:p>
            <a:pPr eaLnBrk="1" hangingPunct="1"/>
            <a:r>
              <a:rPr lang="en-GB" b="1" dirty="0" smtClean="0"/>
              <a:t>…leftovers from week 2</a:t>
            </a:r>
          </a:p>
        </p:txBody>
      </p:sp>
    </p:spTree>
    <p:extLst>
      <p:ext uri="{BB962C8B-B14F-4D97-AF65-F5344CB8AC3E}">
        <p14:creationId xmlns:p14="http://schemas.microsoft.com/office/powerpoint/2010/main" val="4203290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Grp="1" noChangeAspect="1" noChangeArrowheads="1"/>
          </p:cNvPicPr>
          <p:nvPr>
            <p:ph sz="quarter" idx="1"/>
          </p:nvPr>
        </p:nvPicPr>
        <p:blipFill>
          <a:blip r:embed="rId2" cstate="print"/>
          <a:srcRect/>
          <a:stretch>
            <a:fillRect/>
          </a:stretch>
        </p:blipFill>
        <p:spPr>
          <a:xfrm>
            <a:off x="152400" y="1447800"/>
            <a:ext cx="8785225" cy="3995737"/>
          </a:xfrm>
          <a:noFill/>
        </p:spPr>
      </p:pic>
      <p:sp>
        <p:nvSpPr>
          <p:cNvPr id="7" name="Title 1"/>
          <p:cNvSpPr txBox="1">
            <a:spLocks/>
          </p:cNvSpPr>
          <p:nvPr/>
        </p:nvSpPr>
        <p:spPr>
          <a:xfrm>
            <a:off x="467544" y="260649"/>
            <a:ext cx="8352928" cy="80615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500" b="1" dirty="0" smtClean="0">
                <a:latin typeface="Calibri" panose="020F0502020204030204" pitchFamily="34" charset="0"/>
              </a:rPr>
              <a:t>Paleoclimate perspective</a:t>
            </a:r>
            <a:endParaRPr lang="en-ZA" sz="3500" b="1" dirty="0">
              <a:latin typeface="Calibri" panose="020F0502020204030204" pitchFamily="34" charset="0"/>
            </a:endParaRPr>
          </a:p>
        </p:txBody>
      </p:sp>
    </p:spTree>
    <p:extLst>
      <p:ext uri="{BB962C8B-B14F-4D97-AF65-F5344CB8AC3E}">
        <p14:creationId xmlns:p14="http://schemas.microsoft.com/office/powerpoint/2010/main" val="3567324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67544" y="260649"/>
            <a:ext cx="8352928" cy="80615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500" b="1" dirty="0">
                <a:latin typeface="Calibri" panose="020F0502020204030204" pitchFamily="34" charset="0"/>
              </a:rPr>
              <a:t>Paleoclimate perspective</a:t>
            </a:r>
            <a:endParaRPr lang="en-ZA" sz="3500" b="1" dirty="0">
              <a:latin typeface="Calibri" panose="020F0502020204030204"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3581" y="983513"/>
            <a:ext cx="5491369" cy="5874487"/>
          </a:xfrm>
          <a:prstGeom prst="rect">
            <a:avLst/>
          </a:prstGeom>
        </p:spPr>
      </p:pic>
      <p:sp>
        <p:nvSpPr>
          <p:cNvPr id="9" name="Rectangle 8"/>
          <p:cNvSpPr/>
          <p:nvPr/>
        </p:nvSpPr>
        <p:spPr>
          <a:xfrm>
            <a:off x="304800" y="1676400"/>
            <a:ext cx="3048000" cy="3801041"/>
          </a:xfrm>
          <a:prstGeom prst="rect">
            <a:avLst/>
          </a:prstGeom>
        </p:spPr>
        <p:txBody>
          <a:bodyPr wrap="square">
            <a:spAutoFit/>
          </a:bodyPr>
          <a:lstStyle/>
          <a:p>
            <a:r>
              <a:rPr lang="en-ZA" sz="1400" b="1" dirty="0"/>
              <a:t>IPCC AR5 WG1, </a:t>
            </a:r>
            <a:r>
              <a:rPr lang="en-ZA" sz="1400" b="1" dirty="0" smtClean="0"/>
              <a:t>Figure </a:t>
            </a:r>
            <a:r>
              <a:rPr lang="en-ZA" sz="1400" b="1" dirty="0"/>
              <a:t>5.3 </a:t>
            </a:r>
            <a:endParaRPr lang="en-ZA" sz="1400" b="1" dirty="0" smtClean="0"/>
          </a:p>
          <a:p>
            <a:endParaRPr lang="en-ZA" sz="1400" b="1" dirty="0"/>
          </a:p>
          <a:p>
            <a:r>
              <a:rPr lang="en-ZA" sz="1100" dirty="0"/>
              <a:t>Orbital parameters and proxy records over the past </a:t>
            </a:r>
            <a:r>
              <a:rPr lang="en-ZA" sz="1100" dirty="0" smtClean="0"/>
              <a:t>800,000 years. </a:t>
            </a:r>
            <a:r>
              <a:rPr lang="en-ZA" sz="1100" dirty="0"/>
              <a:t>(a) Eccentricity. (b) Obliquity. (c) </a:t>
            </a:r>
            <a:r>
              <a:rPr lang="en-ZA" sz="1100" dirty="0" err="1"/>
              <a:t>Precessional</a:t>
            </a:r>
            <a:r>
              <a:rPr lang="en-ZA" sz="1100" dirty="0"/>
              <a:t> parameter (Berger and </a:t>
            </a:r>
            <a:r>
              <a:rPr lang="en-ZA" sz="1100" dirty="0" err="1"/>
              <a:t>Loutre</a:t>
            </a:r>
            <a:r>
              <a:rPr lang="en-ZA" sz="1100" dirty="0"/>
              <a:t>, 1991). (d) </a:t>
            </a:r>
            <a:r>
              <a:rPr lang="en-ZA" sz="1100" dirty="0" smtClean="0"/>
              <a:t>Atmospheric concentration </a:t>
            </a:r>
            <a:r>
              <a:rPr lang="en-ZA" sz="1100" dirty="0"/>
              <a:t>of </a:t>
            </a:r>
            <a:r>
              <a:rPr lang="en-ZA" sz="1100" dirty="0" smtClean="0"/>
              <a:t>CO2from </a:t>
            </a:r>
            <a:r>
              <a:rPr lang="en-ZA" sz="1100" dirty="0"/>
              <a:t>Antarctic ice cores </a:t>
            </a:r>
            <a:r>
              <a:rPr lang="en-ZA" sz="1100" dirty="0" smtClean="0"/>
              <a:t>(</a:t>
            </a:r>
            <a:r>
              <a:rPr lang="en-ZA" sz="1100" dirty="0"/>
              <a:t>e) Tropical sea surface temperature </a:t>
            </a:r>
            <a:r>
              <a:rPr lang="en-ZA" sz="1100" dirty="0" smtClean="0"/>
              <a:t>stack (</a:t>
            </a:r>
            <a:r>
              <a:rPr lang="en-ZA" sz="1100" dirty="0"/>
              <a:t>f) Antarctic temperature stack based on up to seven different ice cores </a:t>
            </a:r>
            <a:r>
              <a:rPr lang="en-ZA" sz="1100" dirty="0" smtClean="0"/>
              <a:t>(</a:t>
            </a:r>
            <a:r>
              <a:rPr lang="en-ZA" sz="1100" dirty="0"/>
              <a:t>g) Stack of </a:t>
            </a:r>
            <a:r>
              <a:rPr lang="en-ZA" sz="1100" dirty="0" smtClean="0"/>
              <a:t>benthic d18O</a:t>
            </a:r>
            <a:r>
              <a:rPr lang="en-ZA" sz="1100" dirty="0"/>
              <a:t>, a proxy for global ice volume and </a:t>
            </a:r>
            <a:r>
              <a:rPr lang="en-ZA" sz="1100" dirty="0" smtClean="0"/>
              <a:t>deep-ocean temperature (</a:t>
            </a:r>
            <a:r>
              <a:rPr lang="en-ZA" sz="1100" dirty="0"/>
              <a:t>h) Reconstructed sea level (dashed </a:t>
            </a:r>
            <a:r>
              <a:rPr lang="en-ZA" sz="1100" dirty="0" smtClean="0"/>
              <a:t>line). </a:t>
            </a:r>
            <a:r>
              <a:rPr lang="en-ZA" sz="1100" dirty="0"/>
              <a:t>Lines represent orbital forcing and </a:t>
            </a:r>
            <a:r>
              <a:rPr lang="en-ZA" sz="1100" dirty="0" smtClean="0"/>
              <a:t>proxy records</a:t>
            </a:r>
            <a:r>
              <a:rPr lang="en-ZA" sz="1100" dirty="0"/>
              <a:t>, shaded areas represent the range of simulations with climate </a:t>
            </a:r>
            <a:r>
              <a:rPr lang="en-ZA" sz="1100" dirty="0" smtClean="0"/>
              <a:t>models, </a:t>
            </a:r>
            <a:r>
              <a:rPr lang="en-ZA" sz="1100" dirty="0"/>
              <a:t>climate–ice sheet models of intermediate complexity </a:t>
            </a:r>
            <a:r>
              <a:rPr lang="en-ZA" sz="1100" dirty="0" smtClean="0"/>
              <a:t>and </a:t>
            </a:r>
            <a:r>
              <a:rPr lang="en-ZA" sz="1100" dirty="0"/>
              <a:t>an ice sheet model </a:t>
            </a:r>
            <a:r>
              <a:rPr lang="en-ZA" sz="1100" dirty="0" smtClean="0"/>
              <a:t>forced </a:t>
            </a:r>
            <a:r>
              <a:rPr lang="en-ZA" sz="1100" dirty="0"/>
              <a:t>by variations of the orbital parameters and the atmospheric concentrations of the major greenhouse gases. (</a:t>
            </a:r>
            <a:r>
              <a:rPr lang="en-ZA" sz="1100" dirty="0" err="1" smtClean="0"/>
              <a:t>i</a:t>
            </a:r>
            <a:r>
              <a:rPr lang="en-ZA" sz="1100" dirty="0" smtClean="0"/>
              <a:t>) Rate </a:t>
            </a:r>
            <a:r>
              <a:rPr lang="en-ZA" sz="1100" dirty="0"/>
              <a:t>of changes of global mean temperature during Termination I based on </a:t>
            </a:r>
            <a:r>
              <a:rPr lang="en-ZA" sz="1100" dirty="0" err="1"/>
              <a:t>Shakun</a:t>
            </a:r>
            <a:r>
              <a:rPr lang="en-ZA" sz="1100" dirty="0"/>
              <a:t> et al. (</a:t>
            </a:r>
            <a:r>
              <a:rPr lang="en-ZA" sz="1100" dirty="0" smtClean="0"/>
              <a:t>2012)</a:t>
            </a:r>
            <a:endParaRPr lang="en-ZA" sz="1100" dirty="0"/>
          </a:p>
        </p:txBody>
      </p:sp>
    </p:spTree>
    <p:extLst>
      <p:ext uri="{BB962C8B-B14F-4D97-AF65-F5344CB8AC3E}">
        <p14:creationId xmlns:p14="http://schemas.microsoft.com/office/powerpoint/2010/main" val="92780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514600"/>
            <a:ext cx="8229600" cy="1143000"/>
          </a:xfrm>
        </p:spPr>
        <p:txBody>
          <a:bodyPr>
            <a:normAutofit/>
          </a:bodyPr>
          <a:lstStyle/>
          <a:p>
            <a:r>
              <a:rPr lang="en-US" sz="3500" b="1" dirty="0" smtClean="0"/>
              <a:t>Climate change skepticism and </a:t>
            </a:r>
            <a:r>
              <a:rPr lang="en-US" sz="3500" b="1" dirty="0" err="1" smtClean="0"/>
              <a:t>denialism</a:t>
            </a:r>
            <a:endParaRPr lang="en-ZA" sz="3500" b="1" dirty="0"/>
          </a:p>
        </p:txBody>
      </p:sp>
    </p:spTree>
    <p:extLst>
      <p:ext uri="{BB962C8B-B14F-4D97-AF65-F5344CB8AC3E}">
        <p14:creationId xmlns:p14="http://schemas.microsoft.com/office/powerpoint/2010/main" val="3258834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143000"/>
          </a:xfrm>
        </p:spPr>
        <p:txBody>
          <a:bodyPr/>
          <a:lstStyle/>
          <a:p>
            <a:r>
              <a:rPr lang="en-US" b="1" dirty="0" smtClean="0"/>
              <a:t>Cynics and believers</a:t>
            </a:r>
            <a:endParaRPr lang="en-ZA"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9800" y="1447800"/>
            <a:ext cx="5029200" cy="4284878"/>
          </a:xfrm>
          <a:prstGeom prst="rect">
            <a:avLst/>
          </a:prstGeom>
        </p:spPr>
      </p:pic>
    </p:spTree>
    <p:extLst>
      <p:ext uri="{BB962C8B-B14F-4D97-AF65-F5344CB8AC3E}">
        <p14:creationId xmlns:p14="http://schemas.microsoft.com/office/powerpoint/2010/main" val="4130100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4999" y="914400"/>
            <a:ext cx="5567313" cy="4487254"/>
          </a:xfrm>
          <a:prstGeom prst="rect">
            <a:avLst/>
          </a:prstGeom>
        </p:spPr>
      </p:pic>
      <p:sp>
        <p:nvSpPr>
          <p:cNvPr id="2" name="Rectangle 1"/>
          <p:cNvSpPr/>
          <p:nvPr/>
        </p:nvSpPr>
        <p:spPr>
          <a:xfrm>
            <a:off x="2982996" y="5401654"/>
            <a:ext cx="3411318" cy="369332"/>
          </a:xfrm>
          <a:prstGeom prst="rect">
            <a:avLst/>
          </a:prstGeom>
        </p:spPr>
        <p:txBody>
          <a:bodyPr wrap="none">
            <a:spAutoFit/>
          </a:bodyPr>
          <a:lstStyle/>
          <a:p>
            <a:r>
              <a:rPr lang="en-ZA" dirty="0"/>
              <a:t>http://www.skepticalscience.com/</a:t>
            </a:r>
          </a:p>
        </p:txBody>
      </p:sp>
    </p:spTree>
    <p:extLst>
      <p:ext uri="{BB962C8B-B14F-4D97-AF65-F5344CB8AC3E}">
        <p14:creationId xmlns:p14="http://schemas.microsoft.com/office/powerpoint/2010/main" val="412097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81400"/>
            <a:ext cx="8229600" cy="1143000"/>
          </a:xfrm>
        </p:spPr>
        <p:txBody>
          <a:bodyPr>
            <a:normAutofit/>
          </a:bodyPr>
          <a:lstStyle/>
          <a:p>
            <a:pPr algn="l"/>
            <a:r>
              <a:rPr lang="en-US" sz="2800" dirty="0" smtClean="0"/>
              <a:t>“Cli­mate </a:t>
            </a:r>
            <a:r>
              <a:rPr lang="en-US" sz="2800" dirty="0"/>
              <a:t>change </a:t>
            </a:r>
            <a:r>
              <a:rPr lang="en-US" sz="2800" dirty="0" err="1"/>
              <a:t>scep­ti­cism</a:t>
            </a:r>
            <a:r>
              <a:rPr lang="en-US" sz="2800" dirty="0"/>
              <a:t> will not be over­come by a more forceful </a:t>
            </a:r>
            <a:r>
              <a:rPr lang="en-US" sz="2800" dirty="0" smtClean="0"/>
              <a:t>presentation </a:t>
            </a:r>
            <a:r>
              <a:rPr lang="en-US" sz="2800" dirty="0"/>
              <a:t>of the </a:t>
            </a:r>
            <a:r>
              <a:rPr lang="en-US" sz="2800" dirty="0" smtClean="0"/>
              <a:t>sci­ence.” </a:t>
            </a:r>
            <a:endParaRPr lang="en-ZA" sz="2800" dirty="0"/>
          </a:p>
        </p:txBody>
      </p:sp>
      <p:sp>
        <p:nvSpPr>
          <p:cNvPr id="3" name="Rectangle 2"/>
          <p:cNvSpPr/>
          <p:nvPr/>
        </p:nvSpPr>
        <p:spPr>
          <a:xfrm>
            <a:off x="2143125" y="2796148"/>
            <a:ext cx="6705600" cy="338554"/>
          </a:xfrm>
          <a:prstGeom prst="rect">
            <a:avLst/>
          </a:prstGeom>
        </p:spPr>
        <p:txBody>
          <a:bodyPr wrap="square">
            <a:spAutoFit/>
          </a:bodyPr>
          <a:lstStyle/>
          <a:p>
            <a:pPr algn="r"/>
            <a:r>
              <a:rPr lang="en-ZA" sz="1600" b="1" dirty="0" smtClean="0"/>
              <a:t>Mike Hulme (2009) </a:t>
            </a:r>
            <a:r>
              <a:rPr lang="en-US" sz="1600" b="1" dirty="0" smtClean="0"/>
              <a:t>Why we disagree about climate change</a:t>
            </a:r>
            <a:endParaRPr lang="en-ZA" sz="1600" b="1" dirty="0"/>
          </a:p>
        </p:txBody>
      </p:sp>
      <p:sp>
        <p:nvSpPr>
          <p:cNvPr id="4" name="Rectangle 3"/>
          <p:cNvSpPr/>
          <p:nvPr/>
        </p:nvSpPr>
        <p:spPr>
          <a:xfrm>
            <a:off x="457200" y="990600"/>
            <a:ext cx="8153400" cy="1815882"/>
          </a:xfrm>
          <a:prstGeom prst="rect">
            <a:avLst/>
          </a:prstGeom>
        </p:spPr>
        <p:txBody>
          <a:bodyPr wrap="square">
            <a:spAutoFit/>
          </a:bodyPr>
          <a:lstStyle/>
          <a:p>
            <a:r>
              <a:rPr lang="en-US" sz="2800" dirty="0" smtClean="0"/>
              <a:t>“One of the reasons we disagree about climate change is that we receive multiple and conflicting messages about climate change and we interpret them in different ways.” </a:t>
            </a:r>
            <a:endParaRPr lang="en-ZA" sz="2800" dirty="0"/>
          </a:p>
        </p:txBody>
      </p:sp>
      <p:sp>
        <p:nvSpPr>
          <p:cNvPr id="5" name="Rectangle 4"/>
          <p:cNvSpPr/>
          <p:nvPr/>
        </p:nvSpPr>
        <p:spPr>
          <a:xfrm>
            <a:off x="2143125" y="5047441"/>
            <a:ext cx="6705600" cy="523220"/>
          </a:xfrm>
          <a:prstGeom prst="rect">
            <a:avLst/>
          </a:prstGeom>
        </p:spPr>
        <p:txBody>
          <a:bodyPr wrap="square">
            <a:spAutoFit/>
          </a:bodyPr>
          <a:lstStyle/>
          <a:p>
            <a:pPr algn="r"/>
            <a:r>
              <a:rPr lang="en-ZA" sz="1600" b="1" dirty="0" smtClean="0"/>
              <a:t>The Guardian: The H Word</a:t>
            </a:r>
          </a:p>
          <a:p>
            <a:pPr algn="r"/>
            <a:r>
              <a:rPr lang="en-ZA" sz="1200" dirty="0" smtClean="0"/>
              <a:t>http</a:t>
            </a:r>
            <a:r>
              <a:rPr lang="en-ZA" sz="1200" dirty="0"/>
              <a:t>://</a:t>
            </a:r>
            <a:r>
              <a:rPr lang="en-ZA" sz="1200" dirty="0" smtClean="0"/>
              <a:t>www.theguardian.com/science/the-h-word/2013/mar/07/how-to-argue-with-sceptics-and-deniers</a:t>
            </a:r>
            <a:endParaRPr lang="en-ZA" sz="1200" dirty="0"/>
          </a:p>
        </p:txBody>
      </p:sp>
    </p:spTree>
    <p:extLst>
      <p:ext uri="{BB962C8B-B14F-4D97-AF65-F5344CB8AC3E}">
        <p14:creationId xmlns:p14="http://schemas.microsoft.com/office/powerpoint/2010/main" val="234897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600" b="1" dirty="0" smtClean="0"/>
              <a:t>Useful resources that address climate change skepticism</a:t>
            </a:r>
            <a:endParaRPr lang="en-ZA" sz="2600" b="1" dirty="0"/>
          </a:p>
        </p:txBody>
      </p:sp>
      <p:sp>
        <p:nvSpPr>
          <p:cNvPr id="3" name="Rectangle 2"/>
          <p:cNvSpPr/>
          <p:nvPr/>
        </p:nvSpPr>
        <p:spPr>
          <a:xfrm>
            <a:off x="533400" y="3583126"/>
            <a:ext cx="8077200" cy="2585323"/>
          </a:xfrm>
          <a:prstGeom prst="rect">
            <a:avLst/>
          </a:prstGeom>
        </p:spPr>
        <p:txBody>
          <a:bodyPr wrap="square">
            <a:spAutoFit/>
          </a:bodyPr>
          <a:lstStyle/>
          <a:p>
            <a:endParaRPr lang="en-ZA" dirty="0" smtClean="0">
              <a:hlinkClick r:id="rId2"/>
            </a:endParaRPr>
          </a:p>
          <a:p>
            <a:r>
              <a:rPr lang="en-ZA" dirty="0" smtClean="0">
                <a:hlinkClick r:id="rId2"/>
              </a:rPr>
              <a:t>http</a:t>
            </a:r>
            <a:r>
              <a:rPr lang="en-ZA" dirty="0">
                <a:hlinkClick r:id="rId2"/>
              </a:rPr>
              <a:t>://www.skepticalscience.com/argument.php</a:t>
            </a:r>
            <a:endParaRPr lang="en-ZA" dirty="0" smtClean="0">
              <a:hlinkClick r:id="rId2"/>
            </a:endParaRPr>
          </a:p>
          <a:p>
            <a:endParaRPr lang="en-ZA" dirty="0">
              <a:hlinkClick r:id="rId2"/>
            </a:endParaRPr>
          </a:p>
          <a:p>
            <a:r>
              <a:rPr lang="en-ZA" dirty="0" smtClean="0">
                <a:hlinkClick r:id="rId2"/>
              </a:rPr>
              <a:t>http</a:t>
            </a:r>
            <a:r>
              <a:rPr lang="en-ZA" dirty="0">
                <a:hlinkClick r:id="rId2"/>
              </a:rPr>
              <a:t>://</a:t>
            </a:r>
            <a:r>
              <a:rPr lang="en-ZA" dirty="0" smtClean="0">
                <a:hlinkClick r:id="rId2"/>
              </a:rPr>
              <a:t>www.carbonneutral.com.au/climate-change/10-myths.html</a:t>
            </a:r>
            <a:endParaRPr lang="en-ZA" dirty="0" smtClean="0"/>
          </a:p>
          <a:p>
            <a:endParaRPr lang="en-US" dirty="0"/>
          </a:p>
          <a:p>
            <a:r>
              <a:rPr lang="en-ZA" dirty="0">
                <a:hlinkClick r:id="rId3"/>
              </a:rPr>
              <a:t>http://talkingclimate.org/guides/beyond-climate-science-why-people-are-still-skeptical-of-climate-change</a:t>
            </a:r>
            <a:r>
              <a:rPr lang="en-ZA" dirty="0" smtClean="0">
                <a:hlinkClick r:id="rId3"/>
              </a:rPr>
              <a:t>/</a:t>
            </a:r>
            <a:endParaRPr lang="en-ZA" dirty="0" smtClean="0"/>
          </a:p>
          <a:p>
            <a:endParaRPr lang="en-US" dirty="0"/>
          </a:p>
          <a:p>
            <a:endParaRPr lang="en-ZA" dirty="0"/>
          </a:p>
        </p:txBody>
      </p:sp>
      <p:sp>
        <p:nvSpPr>
          <p:cNvPr id="4" name="Rectangle 3"/>
          <p:cNvSpPr/>
          <p:nvPr/>
        </p:nvSpPr>
        <p:spPr>
          <a:xfrm>
            <a:off x="533400" y="1828800"/>
            <a:ext cx="8001000" cy="1754326"/>
          </a:xfrm>
          <a:prstGeom prst="rect">
            <a:avLst/>
          </a:prstGeom>
        </p:spPr>
        <p:txBody>
          <a:bodyPr wrap="square">
            <a:spAutoFit/>
          </a:bodyPr>
          <a:lstStyle/>
          <a:p>
            <a:r>
              <a:rPr lang="en-US" b="1" dirty="0"/>
              <a:t>“Genuine skepticism </a:t>
            </a:r>
            <a:r>
              <a:rPr lang="en-US" b="1" dirty="0" smtClean="0"/>
              <a:t>means considering </a:t>
            </a:r>
            <a:r>
              <a:rPr lang="en-US" b="1" dirty="0"/>
              <a:t>the full body of evidence before coming</a:t>
            </a:r>
          </a:p>
          <a:p>
            <a:r>
              <a:rPr lang="en-US" b="1" dirty="0"/>
              <a:t>to a conclusion</a:t>
            </a:r>
            <a:r>
              <a:rPr lang="en-US" b="1" dirty="0" smtClean="0"/>
              <a:t>.”</a:t>
            </a:r>
          </a:p>
          <a:p>
            <a:endParaRPr lang="en-US" dirty="0"/>
          </a:p>
          <a:p>
            <a:r>
              <a:rPr lang="en-US" dirty="0" smtClean="0"/>
              <a:t>The Scientific Guide to </a:t>
            </a:r>
            <a:r>
              <a:rPr lang="en-US" dirty="0"/>
              <a:t>Global Warming Skepticism, </a:t>
            </a:r>
            <a:r>
              <a:rPr lang="en-US" dirty="0" smtClean="0"/>
              <a:t>John Cook, skepticalscience.com</a:t>
            </a:r>
          </a:p>
          <a:p>
            <a:endParaRPr lang="en-US" i="1" dirty="0"/>
          </a:p>
          <a:p>
            <a:pPr algn="r"/>
            <a:r>
              <a:rPr lang="en-US" i="1" dirty="0" smtClean="0"/>
              <a:t>PDF copy in course material</a:t>
            </a:r>
            <a:endParaRPr lang="en-ZA" i="1" dirty="0"/>
          </a:p>
        </p:txBody>
      </p:sp>
    </p:spTree>
    <p:extLst>
      <p:ext uri="{BB962C8B-B14F-4D97-AF65-F5344CB8AC3E}">
        <p14:creationId xmlns:p14="http://schemas.microsoft.com/office/powerpoint/2010/main" val="349598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304800" y="228600"/>
            <a:ext cx="7772400" cy="725487"/>
          </a:xfrm>
        </p:spPr>
        <p:txBody>
          <a:bodyPr>
            <a:normAutofit fontScale="90000"/>
          </a:bodyPr>
          <a:lstStyle/>
          <a:p>
            <a:pPr algn="l" eaLnBrk="1" fontAlgn="auto" hangingPunct="1">
              <a:spcAft>
                <a:spcPts val="0"/>
              </a:spcAft>
              <a:defRPr/>
            </a:pPr>
            <a:r>
              <a:rPr lang="en-GB" b="1" dirty="0"/>
              <a:t>Detection and Attribution</a:t>
            </a:r>
          </a:p>
        </p:txBody>
      </p:sp>
      <p:sp>
        <p:nvSpPr>
          <p:cNvPr id="25603" name="Rectangle 4"/>
          <p:cNvSpPr>
            <a:spLocks noChangeArrowheads="1"/>
          </p:cNvSpPr>
          <p:nvPr/>
        </p:nvSpPr>
        <p:spPr bwMode="auto">
          <a:xfrm>
            <a:off x="304800" y="1214438"/>
            <a:ext cx="8534400" cy="4801314"/>
          </a:xfrm>
          <a:prstGeom prst="rect">
            <a:avLst/>
          </a:prstGeom>
          <a:noFill/>
          <a:ln w="9525">
            <a:noFill/>
            <a:miter lim="800000"/>
            <a:headEnd/>
            <a:tailEnd/>
          </a:ln>
        </p:spPr>
        <p:txBody>
          <a:bodyPr wrap="square">
            <a:spAutoFit/>
          </a:bodyPr>
          <a:lstStyle/>
          <a:p>
            <a:pPr algn="just"/>
            <a:r>
              <a:rPr lang="en-GB" b="1" dirty="0"/>
              <a:t>Detection</a:t>
            </a:r>
            <a:r>
              <a:rPr lang="en-GB" dirty="0"/>
              <a:t> of climate change is the process of demonstrating that climate has changed in some defined statistical sense, without providing a reason for that change. </a:t>
            </a:r>
          </a:p>
          <a:p>
            <a:pPr algn="just"/>
            <a:endParaRPr lang="en-GB" dirty="0"/>
          </a:p>
          <a:p>
            <a:pPr algn="just"/>
            <a:r>
              <a:rPr lang="en-GB" b="1" dirty="0"/>
              <a:t>Attribution</a:t>
            </a:r>
            <a:r>
              <a:rPr lang="en-GB" dirty="0"/>
              <a:t> of causes of climate change is the process of establishing the most likely causes for the detected change with some defined level of confidence.</a:t>
            </a:r>
          </a:p>
          <a:p>
            <a:pPr algn="just"/>
            <a:r>
              <a:rPr lang="en-GB" dirty="0"/>
              <a:t>								</a:t>
            </a:r>
            <a:r>
              <a:rPr lang="en-GB" i="1" dirty="0"/>
              <a:t>IPCC AR4</a:t>
            </a:r>
          </a:p>
          <a:p>
            <a:pPr algn="just"/>
            <a:endParaRPr lang="en-GB" dirty="0"/>
          </a:p>
          <a:p>
            <a:pPr algn="just"/>
            <a:r>
              <a:rPr lang="en-GB" dirty="0"/>
              <a:t>In order to attribute global warming to anthropogenic emissions, 2 conditions must be met:</a:t>
            </a:r>
          </a:p>
          <a:p>
            <a:pPr algn="just"/>
            <a:endParaRPr lang="en-GB" dirty="0"/>
          </a:p>
          <a:p>
            <a:pPr algn="just"/>
            <a:r>
              <a:rPr lang="en-GB" dirty="0"/>
              <a:t>	1) It must be demonstrated that the detected change is </a:t>
            </a:r>
            <a:r>
              <a:rPr lang="en-GB" i="1" dirty="0"/>
              <a:t>consistent</a:t>
            </a:r>
            <a:r>
              <a:rPr lang="en-GB" dirty="0"/>
              <a:t> with </a:t>
            </a:r>
          </a:p>
          <a:p>
            <a:pPr algn="just"/>
            <a:r>
              <a:rPr lang="en-GB" dirty="0"/>
              <a:t>	computer model simulations of the climate change ‘signal’ that is </a:t>
            </a:r>
          </a:p>
          <a:p>
            <a:pPr algn="just"/>
            <a:r>
              <a:rPr lang="en-GB" dirty="0"/>
              <a:t>	calculated to occur in response to anthropogenic forcing.</a:t>
            </a:r>
          </a:p>
          <a:p>
            <a:pPr algn="just"/>
            <a:endParaRPr lang="en-GB" dirty="0"/>
          </a:p>
          <a:p>
            <a:pPr algn="just"/>
            <a:r>
              <a:rPr lang="en-GB" dirty="0"/>
              <a:t>	2) It must be demonstrated that the detected change is </a:t>
            </a:r>
            <a:r>
              <a:rPr lang="en-GB" i="1" dirty="0"/>
              <a:t>not</a:t>
            </a:r>
            <a:r>
              <a:rPr lang="en-GB" dirty="0"/>
              <a:t> </a:t>
            </a:r>
            <a:r>
              <a:rPr lang="en-GB" i="1" dirty="0"/>
              <a:t>consistent</a:t>
            </a:r>
            <a:r>
              <a:rPr lang="en-GB" dirty="0"/>
              <a:t> with</a:t>
            </a:r>
          </a:p>
          <a:p>
            <a:pPr algn="just"/>
            <a:r>
              <a:rPr lang="en-GB" dirty="0"/>
              <a:t>	alternative, physically plausible explanations of recent climate change that </a:t>
            </a:r>
          </a:p>
          <a:p>
            <a:pPr algn="just"/>
            <a:r>
              <a:rPr lang="en-GB" dirty="0"/>
              <a:t>	exclude important anthropogenic forcings.</a:t>
            </a:r>
          </a:p>
        </p:txBody>
      </p:sp>
    </p:spTree>
    <p:extLst>
      <p:ext uri="{BB962C8B-B14F-4D97-AF65-F5344CB8AC3E}">
        <p14:creationId xmlns:p14="http://schemas.microsoft.com/office/powerpoint/2010/main" val="126642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603">
                                            <p:txEl>
                                              <p:pRg st="2" end="2"/>
                                            </p:txEl>
                                          </p:spTgt>
                                        </p:tgtEl>
                                        <p:attrNameLst>
                                          <p:attrName>style.visibility</p:attrName>
                                        </p:attrNameLst>
                                      </p:cBhvr>
                                      <p:to>
                                        <p:strVal val="visible"/>
                                      </p:to>
                                    </p:set>
                                    <p:animEffect transition="in" filter="fade">
                                      <p:cBhvr>
                                        <p:cTn id="12" dur="500"/>
                                        <p:tgtEl>
                                          <p:spTgt spid="2560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5603">
                                            <p:txEl>
                                              <p:pRg st="3" end="3"/>
                                            </p:txEl>
                                          </p:spTgt>
                                        </p:tgtEl>
                                        <p:attrNameLst>
                                          <p:attrName>style.visibility</p:attrName>
                                        </p:attrNameLst>
                                      </p:cBhvr>
                                      <p:to>
                                        <p:strVal val="visible"/>
                                      </p:to>
                                    </p:set>
                                    <p:animEffect transition="in" filter="fade">
                                      <p:cBhvr>
                                        <p:cTn id="15" dur="500"/>
                                        <p:tgtEl>
                                          <p:spTgt spid="2560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5603">
                                            <p:txEl>
                                              <p:pRg st="5" end="5"/>
                                            </p:txEl>
                                          </p:spTgt>
                                        </p:tgtEl>
                                        <p:attrNameLst>
                                          <p:attrName>style.visibility</p:attrName>
                                        </p:attrNameLst>
                                      </p:cBhvr>
                                      <p:to>
                                        <p:strVal val="visible"/>
                                      </p:to>
                                    </p:set>
                                    <p:animEffect transition="in" filter="fade">
                                      <p:cBhvr>
                                        <p:cTn id="20" dur="500"/>
                                        <p:tgtEl>
                                          <p:spTgt spid="25603">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5603">
                                            <p:txEl>
                                              <p:pRg st="7" end="7"/>
                                            </p:txEl>
                                          </p:spTgt>
                                        </p:tgtEl>
                                        <p:attrNameLst>
                                          <p:attrName>style.visibility</p:attrName>
                                        </p:attrNameLst>
                                      </p:cBhvr>
                                      <p:to>
                                        <p:strVal val="visible"/>
                                      </p:to>
                                    </p:set>
                                    <p:animEffect transition="in" filter="fade">
                                      <p:cBhvr>
                                        <p:cTn id="23" dur="500"/>
                                        <p:tgtEl>
                                          <p:spTgt spid="25603">
                                            <p:txEl>
                                              <p:pRg st="7" end="7"/>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5603">
                                            <p:txEl>
                                              <p:pRg st="8" end="8"/>
                                            </p:txEl>
                                          </p:spTgt>
                                        </p:tgtEl>
                                        <p:attrNameLst>
                                          <p:attrName>style.visibility</p:attrName>
                                        </p:attrNameLst>
                                      </p:cBhvr>
                                      <p:to>
                                        <p:strVal val="visible"/>
                                      </p:to>
                                    </p:set>
                                    <p:animEffect transition="in" filter="fade">
                                      <p:cBhvr>
                                        <p:cTn id="26" dur="500"/>
                                        <p:tgtEl>
                                          <p:spTgt spid="25603">
                                            <p:txEl>
                                              <p:pRg st="8" end="8"/>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5603">
                                            <p:txEl>
                                              <p:pRg st="9" end="9"/>
                                            </p:txEl>
                                          </p:spTgt>
                                        </p:tgtEl>
                                        <p:attrNameLst>
                                          <p:attrName>style.visibility</p:attrName>
                                        </p:attrNameLst>
                                      </p:cBhvr>
                                      <p:to>
                                        <p:strVal val="visible"/>
                                      </p:to>
                                    </p:set>
                                    <p:animEffect transition="in" filter="fade">
                                      <p:cBhvr>
                                        <p:cTn id="29" dur="500"/>
                                        <p:tgtEl>
                                          <p:spTgt spid="25603">
                                            <p:txEl>
                                              <p:pRg st="9" end="9"/>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5603">
                                            <p:txEl>
                                              <p:pRg st="11" end="11"/>
                                            </p:txEl>
                                          </p:spTgt>
                                        </p:tgtEl>
                                        <p:attrNameLst>
                                          <p:attrName>style.visibility</p:attrName>
                                        </p:attrNameLst>
                                      </p:cBhvr>
                                      <p:to>
                                        <p:strVal val="visible"/>
                                      </p:to>
                                    </p:set>
                                    <p:animEffect transition="in" filter="fade">
                                      <p:cBhvr>
                                        <p:cTn id="32" dur="500"/>
                                        <p:tgtEl>
                                          <p:spTgt spid="25603">
                                            <p:txEl>
                                              <p:pRg st="11" end="11"/>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5603">
                                            <p:txEl>
                                              <p:pRg st="12" end="12"/>
                                            </p:txEl>
                                          </p:spTgt>
                                        </p:tgtEl>
                                        <p:attrNameLst>
                                          <p:attrName>style.visibility</p:attrName>
                                        </p:attrNameLst>
                                      </p:cBhvr>
                                      <p:to>
                                        <p:strVal val="visible"/>
                                      </p:to>
                                    </p:set>
                                    <p:animEffect transition="in" filter="fade">
                                      <p:cBhvr>
                                        <p:cTn id="35" dur="500"/>
                                        <p:tgtEl>
                                          <p:spTgt spid="25603">
                                            <p:txEl>
                                              <p:pRg st="12" end="12"/>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25603">
                                            <p:txEl>
                                              <p:pRg st="13" end="13"/>
                                            </p:txEl>
                                          </p:spTgt>
                                        </p:tgtEl>
                                        <p:attrNameLst>
                                          <p:attrName>style.visibility</p:attrName>
                                        </p:attrNameLst>
                                      </p:cBhvr>
                                      <p:to>
                                        <p:strVal val="visible"/>
                                      </p:to>
                                    </p:set>
                                    <p:animEffect transition="in" filter="fade">
                                      <p:cBhvr>
                                        <p:cTn id="38" dur="500"/>
                                        <p:tgtEl>
                                          <p:spTgt spid="2560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95746" y="1486835"/>
            <a:ext cx="8352928" cy="2014562"/>
          </a:xfrm>
        </p:spPr>
        <p:txBody>
          <a:bodyPr/>
          <a:lstStyle/>
          <a:p>
            <a:pPr marL="0" indent="0">
              <a:buNone/>
            </a:pPr>
            <a:r>
              <a:rPr lang="en-US" sz="1800" dirty="0" smtClean="0">
                <a:latin typeface="Calibri" panose="020F0502020204030204" pitchFamily="34" charset="0"/>
              </a:rPr>
              <a:t>“It </a:t>
            </a:r>
            <a:r>
              <a:rPr lang="en-US" sz="1800" dirty="0">
                <a:latin typeface="Calibri" panose="020F0502020204030204" pitchFamily="34" charset="0"/>
              </a:rPr>
              <a:t>is extremely likely that human influence has </a:t>
            </a:r>
            <a:r>
              <a:rPr lang="en-US" sz="1800" dirty="0" smtClean="0">
                <a:latin typeface="Calibri" panose="020F0502020204030204" pitchFamily="34" charset="0"/>
              </a:rPr>
              <a:t>been the </a:t>
            </a:r>
            <a:r>
              <a:rPr lang="en-US" sz="1800" dirty="0">
                <a:latin typeface="Calibri" panose="020F0502020204030204" pitchFamily="34" charset="0"/>
              </a:rPr>
              <a:t>dominant cause of the observed warming since the mid-20th century</a:t>
            </a:r>
            <a:r>
              <a:rPr lang="en-US" sz="1800" dirty="0" smtClean="0">
                <a:latin typeface="Calibri" panose="020F0502020204030204" pitchFamily="34" charset="0"/>
              </a:rPr>
              <a:t>.”</a:t>
            </a:r>
            <a:endParaRPr lang="en-US" sz="1800" dirty="0">
              <a:latin typeface="Calibri" panose="020F0502020204030204" pitchFamily="34" charset="0"/>
            </a:endParaRPr>
          </a:p>
          <a:p>
            <a:pPr marL="0" indent="0">
              <a:buNone/>
            </a:pPr>
            <a:endParaRPr lang="en-US" sz="1800" dirty="0" smtClean="0">
              <a:latin typeface="Calibri" panose="020F0502020204030204" pitchFamily="34" charset="0"/>
            </a:endParaRPr>
          </a:p>
          <a:p>
            <a:pPr marL="0" indent="0">
              <a:buNone/>
            </a:pPr>
            <a:endParaRPr lang="en-US" sz="1800" dirty="0">
              <a:latin typeface="Calibri" panose="020F0502020204030204" pitchFamily="34" charset="0"/>
            </a:endParaRPr>
          </a:p>
          <a:p>
            <a:endParaRPr lang="en-ZA" dirty="0"/>
          </a:p>
        </p:txBody>
      </p:sp>
      <p:sp>
        <p:nvSpPr>
          <p:cNvPr id="4" name="Title 1"/>
          <p:cNvSpPr>
            <a:spLocks noGrp="1"/>
          </p:cNvSpPr>
          <p:nvPr>
            <p:ph type="ctrTitle"/>
          </p:nvPr>
        </p:nvSpPr>
        <p:spPr>
          <a:xfrm>
            <a:off x="467544" y="260649"/>
            <a:ext cx="8352928" cy="1152128"/>
          </a:xfrm>
        </p:spPr>
        <p:txBody>
          <a:bodyPr/>
          <a:lstStyle/>
          <a:p>
            <a:pPr algn="l"/>
            <a:r>
              <a:rPr lang="en-US" sz="3500" b="1" dirty="0" smtClean="0">
                <a:latin typeface="Calibri" panose="020F0502020204030204" pitchFamily="34" charset="0"/>
              </a:rPr>
              <a:t>Key attribution messages – IPCC AR5</a:t>
            </a:r>
            <a:endParaRPr lang="en-ZA" sz="3500" b="1" dirty="0">
              <a:latin typeface="Calibri" panose="020F050202020403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957" y="2528102"/>
            <a:ext cx="3612376" cy="220693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9254" y="4991072"/>
            <a:ext cx="3757575" cy="145206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9889" y="2914528"/>
            <a:ext cx="3867150" cy="1686331"/>
          </a:xfrm>
          <a:prstGeom prst="rect">
            <a:avLst/>
          </a:prstGeom>
        </p:spPr>
      </p:pic>
    </p:spTree>
    <p:extLst>
      <p:ext uri="{BB962C8B-B14F-4D97-AF65-F5344CB8AC3E}">
        <p14:creationId xmlns:p14="http://schemas.microsoft.com/office/powerpoint/2010/main" val="419521460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nodeType="withEffect">
                                  <p:stCondLst>
                                    <p:cond delay="100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95746" y="1486835"/>
            <a:ext cx="8352928" cy="2014562"/>
          </a:xfrm>
        </p:spPr>
        <p:txBody>
          <a:bodyPr/>
          <a:lstStyle/>
          <a:p>
            <a:pPr marL="0" indent="0">
              <a:buNone/>
            </a:pPr>
            <a:r>
              <a:rPr lang="en-US" sz="1800" dirty="0" smtClean="0">
                <a:latin typeface="Calibri" panose="020F0502020204030204" pitchFamily="34" charset="0"/>
              </a:rPr>
              <a:t>“It </a:t>
            </a:r>
            <a:r>
              <a:rPr lang="en-US" sz="1800" dirty="0">
                <a:latin typeface="Calibri" panose="020F0502020204030204" pitchFamily="34" charset="0"/>
              </a:rPr>
              <a:t>is extremely likely that human influence has </a:t>
            </a:r>
            <a:r>
              <a:rPr lang="en-US" sz="1800" dirty="0" smtClean="0">
                <a:latin typeface="Calibri" panose="020F0502020204030204" pitchFamily="34" charset="0"/>
              </a:rPr>
              <a:t>been the </a:t>
            </a:r>
            <a:r>
              <a:rPr lang="en-US" sz="1800" dirty="0">
                <a:latin typeface="Calibri" panose="020F0502020204030204" pitchFamily="34" charset="0"/>
              </a:rPr>
              <a:t>dominant cause of the observed warming since the mid-20th century</a:t>
            </a:r>
            <a:r>
              <a:rPr lang="en-US" sz="1800" dirty="0" smtClean="0">
                <a:latin typeface="Calibri" panose="020F0502020204030204" pitchFamily="34" charset="0"/>
              </a:rPr>
              <a:t>.”</a:t>
            </a:r>
            <a:endParaRPr lang="en-US" sz="1800" dirty="0">
              <a:latin typeface="Calibri" panose="020F0502020204030204" pitchFamily="34" charset="0"/>
            </a:endParaRPr>
          </a:p>
          <a:p>
            <a:pPr marL="0" indent="0">
              <a:buNone/>
            </a:pPr>
            <a:endParaRPr lang="en-US" sz="1800" dirty="0" smtClean="0">
              <a:latin typeface="Calibri" panose="020F0502020204030204" pitchFamily="34" charset="0"/>
            </a:endParaRPr>
          </a:p>
          <a:p>
            <a:pPr marL="0" indent="0">
              <a:buNone/>
            </a:pPr>
            <a:endParaRPr lang="en-US" sz="1800" dirty="0">
              <a:latin typeface="Calibri" panose="020F0502020204030204" pitchFamily="34" charset="0"/>
            </a:endParaRPr>
          </a:p>
          <a:p>
            <a:endParaRPr lang="en-ZA" dirty="0"/>
          </a:p>
        </p:txBody>
      </p:sp>
      <p:sp>
        <p:nvSpPr>
          <p:cNvPr id="4" name="Title 1"/>
          <p:cNvSpPr>
            <a:spLocks noGrp="1"/>
          </p:cNvSpPr>
          <p:nvPr>
            <p:ph type="ctrTitle"/>
          </p:nvPr>
        </p:nvSpPr>
        <p:spPr>
          <a:xfrm>
            <a:off x="467544" y="260649"/>
            <a:ext cx="8352928" cy="1152128"/>
          </a:xfrm>
        </p:spPr>
        <p:txBody>
          <a:bodyPr/>
          <a:lstStyle/>
          <a:p>
            <a:pPr algn="l"/>
            <a:r>
              <a:rPr lang="en-US" sz="3500" b="1" dirty="0" smtClean="0">
                <a:latin typeface="Calibri" panose="020F0502020204030204" pitchFamily="34" charset="0"/>
              </a:rPr>
              <a:t>Key attribution messages – IPCC AR5</a:t>
            </a:r>
            <a:endParaRPr lang="en-ZA" sz="3500" b="1" dirty="0">
              <a:latin typeface="Calibri" panose="020F050202020403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48" y="2590800"/>
            <a:ext cx="8772525" cy="2775488"/>
          </a:xfrm>
          <a:prstGeom prst="rect">
            <a:avLst/>
          </a:prstGeom>
        </p:spPr>
      </p:pic>
    </p:spTree>
    <p:extLst>
      <p:ext uri="{BB962C8B-B14F-4D97-AF65-F5344CB8AC3E}">
        <p14:creationId xmlns:p14="http://schemas.microsoft.com/office/powerpoint/2010/main" val="416187694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67544" y="1232756"/>
            <a:ext cx="4680520" cy="4356732"/>
          </a:xfrm>
          <a:ln>
            <a:noFill/>
          </a:ln>
        </p:spPr>
        <p:txBody>
          <a:bodyPr/>
          <a:lstStyle/>
          <a:p>
            <a:r>
              <a:rPr lang="en-GB" sz="2000" dirty="0" smtClean="0">
                <a:latin typeface="Calibri" pitchFamily="34" charset="0"/>
              </a:rPr>
              <a:t>Clouds </a:t>
            </a:r>
            <a:r>
              <a:rPr lang="en-GB" sz="2000" b="1" dirty="0" smtClean="0">
                <a:latin typeface="Calibri" pitchFamily="34" charset="0"/>
              </a:rPr>
              <a:t>double </a:t>
            </a:r>
            <a:r>
              <a:rPr lang="en-GB" sz="2000" dirty="0" smtClean="0">
                <a:latin typeface="Calibri" pitchFamily="34" charset="0"/>
              </a:rPr>
              <a:t>the</a:t>
            </a:r>
            <a:r>
              <a:rPr lang="en-GB" sz="2000" b="1" dirty="0" smtClean="0">
                <a:latin typeface="Calibri" pitchFamily="34" charset="0"/>
              </a:rPr>
              <a:t> </a:t>
            </a:r>
            <a:r>
              <a:rPr lang="en-GB" sz="2000" dirty="0" smtClean="0">
                <a:latin typeface="Calibri" pitchFamily="34" charset="0"/>
              </a:rPr>
              <a:t>Earth’s </a:t>
            </a:r>
            <a:r>
              <a:rPr lang="en-GB" sz="2000" dirty="0" err="1" smtClean="0">
                <a:latin typeface="Calibri" pitchFamily="34" charset="0"/>
              </a:rPr>
              <a:t>albedo</a:t>
            </a:r>
            <a:r>
              <a:rPr lang="en-GB" sz="2000" dirty="0" smtClean="0">
                <a:latin typeface="Calibri" pitchFamily="34" charset="0"/>
              </a:rPr>
              <a:t>.</a:t>
            </a:r>
          </a:p>
          <a:p>
            <a:r>
              <a:rPr lang="en-GB" sz="2000" dirty="0" smtClean="0">
                <a:latin typeface="Calibri" pitchFamily="34" charset="0"/>
              </a:rPr>
              <a:t>Increased evaporation is expected to increase cloud cover on average.</a:t>
            </a:r>
          </a:p>
          <a:p>
            <a:r>
              <a:rPr lang="en-GB" sz="2000" dirty="0" smtClean="0">
                <a:latin typeface="Calibri" pitchFamily="34" charset="0"/>
              </a:rPr>
              <a:t>Under global warming, models predict changing cloud distributions.</a:t>
            </a:r>
          </a:p>
          <a:p>
            <a:endParaRPr lang="en-GB" sz="2000" dirty="0" smtClean="0">
              <a:latin typeface="Calibri" pitchFamily="34" charset="0"/>
            </a:endParaRPr>
          </a:p>
        </p:txBody>
      </p:sp>
      <p:sp>
        <p:nvSpPr>
          <p:cNvPr id="5" name="Rectangle 4"/>
          <p:cNvSpPr/>
          <p:nvPr/>
        </p:nvSpPr>
        <p:spPr>
          <a:xfrm>
            <a:off x="467544" y="3595602"/>
            <a:ext cx="8280920" cy="2092881"/>
          </a:xfrm>
          <a:prstGeom prst="rect">
            <a:avLst/>
          </a:prstGeom>
        </p:spPr>
        <p:txBody>
          <a:bodyPr wrap="square">
            <a:spAutoFit/>
          </a:bodyPr>
          <a:lstStyle/>
          <a:p>
            <a:pPr algn="l">
              <a:buNone/>
            </a:pPr>
            <a:r>
              <a:rPr lang="en-GB" sz="2000" i="0" dirty="0" smtClean="0">
                <a:latin typeface="Calibri" pitchFamily="34" charset="0"/>
              </a:rPr>
              <a:t>Increased cloud cover increases the reflection of solar radiation from the Earth’s surface but it can also increase the net long-wave radiation emitted downward from the same clouds back to the surface. </a:t>
            </a:r>
          </a:p>
          <a:p>
            <a:pPr algn="l">
              <a:buNone/>
            </a:pPr>
            <a:endParaRPr lang="en-GB" sz="1000" i="0" dirty="0" smtClean="0">
              <a:latin typeface="Calibri" pitchFamily="34" charset="0"/>
            </a:endParaRPr>
          </a:p>
          <a:p>
            <a:pPr algn="l">
              <a:buNone/>
            </a:pPr>
            <a:r>
              <a:rPr lang="en-GB" sz="2000" i="0" dirty="0" smtClean="0">
                <a:latin typeface="Calibri" pitchFamily="34" charset="0"/>
              </a:rPr>
              <a:t>The net effect of </a:t>
            </a:r>
            <a:r>
              <a:rPr lang="en-GB" sz="2000" b="1" i="0" dirty="0" smtClean="0">
                <a:latin typeface="Calibri" pitchFamily="34" charset="0"/>
              </a:rPr>
              <a:t>decreased incoming solar </a:t>
            </a:r>
            <a:r>
              <a:rPr lang="en-GB" sz="2000" i="0" dirty="0" smtClean="0">
                <a:latin typeface="Calibri" pitchFamily="34" charset="0"/>
              </a:rPr>
              <a:t>radiation combined with  a </a:t>
            </a:r>
            <a:r>
              <a:rPr lang="en-GB" sz="2000" b="1" i="0" dirty="0" smtClean="0">
                <a:latin typeface="Calibri" pitchFamily="34" charset="0"/>
              </a:rPr>
              <a:t>potential increase </a:t>
            </a:r>
            <a:r>
              <a:rPr lang="en-GB" sz="2000" i="0" dirty="0" smtClean="0">
                <a:latin typeface="Calibri" pitchFamily="34" charset="0"/>
              </a:rPr>
              <a:t>in the amount of reflected </a:t>
            </a:r>
            <a:r>
              <a:rPr lang="en-GB" sz="2000" b="1" i="0" dirty="0" smtClean="0">
                <a:latin typeface="Calibri" pitchFamily="34" charset="0"/>
              </a:rPr>
              <a:t>outgoing </a:t>
            </a:r>
            <a:r>
              <a:rPr lang="en-GB" sz="2000" b="1" i="0" dirty="0" err="1" smtClean="0">
                <a:latin typeface="Calibri" pitchFamily="34" charset="0"/>
              </a:rPr>
              <a:t>longwave</a:t>
            </a:r>
            <a:r>
              <a:rPr lang="en-GB" sz="2000" b="1" i="0" dirty="0" smtClean="0">
                <a:latin typeface="Calibri" pitchFamily="34" charset="0"/>
              </a:rPr>
              <a:t> </a:t>
            </a:r>
            <a:r>
              <a:rPr lang="en-GB" sz="2000" i="0" dirty="0" smtClean="0">
                <a:latin typeface="Calibri" pitchFamily="34" charset="0"/>
              </a:rPr>
              <a:t>radiation is very uncertain and a primary uncertainty in </a:t>
            </a:r>
            <a:r>
              <a:rPr lang="en-GB" sz="2000" i="0" dirty="0" smtClean="0">
                <a:latin typeface="Calibri" pitchFamily="34" charset="0"/>
              </a:rPr>
              <a:t>predicting future climate change. </a:t>
            </a:r>
            <a:endParaRPr lang="en-GB" sz="2000" i="0" dirty="0">
              <a:latin typeface="Calibri" pitchFamily="34" charset="0"/>
            </a:endParaRPr>
          </a:p>
        </p:txBody>
      </p:sp>
      <p:pic>
        <p:nvPicPr>
          <p:cNvPr id="60418" name="Picture 2" descr="http://www.hamra.net/pics/KenyaLowClouds.jpg"/>
          <p:cNvPicPr>
            <a:picLocks noChangeAspect="1" noChangeArrowheads="1"/>
          </p:cNvPicPr>
          <p:nvPr/>
        </p:nvPicPr>
        <p:blipFill>
          <a:blip r:embed="rId3" cstate="print"/>
          <a:srcRect/>
          <a:stretch>
            <a:fillRect/>
          </a:stretch>
        </p:blipFill>
        <p:spPr bwMode="auto">
          <a:xfrm>
            <a:off x="5364088" y="980728"/>
            <a:ext cx="3071664" cy="2303748"/>
          </a:xfrm>
          <a:prstGeom prst="rect">
            <a:avLst/>
          </a:prstGeom>
          <a:noFill/>
        </p:spPr>
      </p:pic>
      <p:sp>
        <p:nvSpPr>
          <p:cNvPr id="7" name="Title 1"/>
          <p:cNvSpPr txBox="1">
            <a:spLocks/>
          </p:cNvSpPr>
          <p:nvPr/>
        </p:nvSpPr>
        <p:spPr>
          <a:xfrm>
            <a:off x="215516" y="188640"/>
            <a:ext cx="8352928" cy="115212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smtClean="0">
                <a:ln>
                  <a:noFill/>
                </a:ln>
                <a:effectLst/>
                <a:uLnTx/>
                <a:uFillTx/>
                <a:latin typeface="Calibri" pitchFamily="34" charset="0"/>
                <a:ea typeface="+mj-ea"/>
                <a:cs typeface="+mj-cs"/>
              </a:rPr>
              <a:t>Cloud feedbacks</a:t>
            </a:r>
            <a:endParaRPr kumimoji="0" lang="en-GB" sz="4000" b="1" i="0" u="none" strike="noStrike" kern="0" cap="none" spc="0" normalizeH="0" baseline="0" noProof="0" dirty="0">
              <a:ln>
                <a:noFill/>
              </a:ln>
              <a:effectLst/>
              <a:uLnTx/>
              <a:uFillTx/>
              <a:latin typeface="Calibri" pitchFamily="34" charset="0"/>
              <a:ea typeface="+mj-ea"/>
              <a:cs typeface="+mj-cs"/>
            </a:endParaRPr>
          </a:p>
        </p:txBody>
      </p:sp>
    </p:spTree>
    <p:extLst>
      <p:ext uri="{BB962C8B-B14F-4D97-AF65-F5344CB8AC3E}">
        <p14:creationId xmlns:p14="http://schemas.microsoft.com/office/powerpoint/2010/main" val="7057149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7620" y="1583022"/>
            <a:ext cx="8352928" cy="3674778"/>
          </a:xfrm>
        </p:spPr>
        <p:txBody>
          <a:bodyPr>
            <a:normAutofit fontScale="70000" lnSpcReduction="20000"/>
          </a:bodyPr>
          <a:lstStyle/>
          <a:p>
            <a:pPr marL="0" indent="0">
              <a:buNone/>
            </a:pPr>
            <a:r>
              <a:rPr lang="en-US" sz="2900" dirty="0">
                <a:latin typeface="Calibri" panose="020F0502020204030204" pitchFamily="34" charset="0"/>
              </a:rPr>
              <a:t>“Greenhouse gases contributed a global mean surface warming</a:t>
            </a:r>
            <a:r>
              <a:rPr lang="en-US" sz="2900" i="1" dirty="0">
                <a:latin typeface="Calibri" panose="020F0502020204030204" pitchFamily="34" charset="0"/>
              </a:rPr>
              <a:t> likely </a:t>
            </a:r>
            <a:r>
              <a:rPr lang="en-US" sz="2900" dirty="0">
                <a:latin typeface="Calibri" panose="020F0502020204030204" pitchFamily="34" charset="0"/>
              </a:rPr>
              <a:t>to be in the range of </a:t>
            </a:r>
            <a:r>
              <a:rPr lang="en-US" sz="2900" dirty="0" smtClean="0">
                <a:latin typeface="Calibri" panose="020F0502020204030204" pitchFamily="34" charset="0"/>
              </a:rPr>
              <a:t>0.5°C </a:t>
            </a:r>
            <a:r>
              <a:rPr lang="en-US" sz="2900" dirty="0">
                <a:latin typeface="Calibri" panose="020F0502020204030204" pitchFamily="34" charset="0"/>
              </a:rPr>
              <a:t>to 1.3°C over the period 1951 to 2010, with the contributions from other anthropogenic forcings, including the cooling effect of aerosols,</a:t>
            </a:r>
            <a:r>
              <a:rPr lang="en-US" sz="2900" b="1" i="1" dirty="0">
                <a:latin typeface="Calibri" panose="020F0502020204030204" pitchFamily="34" charset="0"/>
              </a:rPr>
              <a:t> </a:t>
            </a:r>
            <a:r>
              <a:rPr lang="en-US" sz="2900" i="1" dirty="0">
                <a:latin typeface="Calibri" panose="020F0502020204030204" pitchFamily="34" charset="0"/>
              </a:rPr>
              <a:t>likely </a:t>
            </a:r>
            <a:r>
              <a:rPr lang="en-US" sz="2900" dirty="0">
                <a:latin typeface="Calibri" panose="020F0502020204030204" pitchFamily="34" charset="0"/>
              </a:rPr>
              <a:t>to be in the range of −0.6°C to 0.1°C. The contribution from natural forcings is </a:t>
            </a:r>
            <a:r>
              <a:rPr lang="en-US" sz="2900" i="1" dirty="0">
                <a:latin typeface="Calibri" panose="020F0502020204030204" pitchFamily="34" charset="0"/>
              </a:rPr>
              <a:t>likely</a:t>
            </a:r>
            <a:r>
              <a:rPr lang="en-US" sz="2900" dirty="0">
                <a:latin typeface="Calibri" panose="020F0502020204030204" pitchFamily="34" charset="0"/>
              </a:rPr>
              <a:t> to be in the range of −0.1°C to 0.1°C, and from natural internal variability is </a:t>
            </a:r>
            <a:r>
              <a:rPr lang="en-US" sz="2900" i="1" dirty="0">
                <a:latin typeface="Calibri" panose="020F0502020204030204" pitchFamily="34" charset="0"/>
              </a:rPr>
              <a:t>likely</a:t>
            </a:r>
            <a:r>
              <a:rPr lang="en-US" sz="2900" dirty="0">
                <a:latin typeface="Calibri" panose="020F0502020204030204" pitchFamily="34" charset="0"/>
              </a:rPr>
              <a:t> to be in the range of −0.1°C to 0.1°C. Together these assessed contributions are consistent with the observed warming of approximately 0.6°C to 0.7°C over this period.” </a:t>
            </a:r>
          </a:p>
          <a:p>
            <a:pPr marL="0" indent="0">
              <a:buNone/>
            </a:pPr>
            <a:endParaRPr lang="en-US" sz="2900" dirty="0">
              <a:latin typeface="Calibri" panose="020F0502020204030204" pitchFamily="34" charset="0"/>
            </a:endParaRPr>
          </a:p>
          <a:p>
            <a:pPr marL="0" indent="0">
              <a:buNone/>
            </a:pPr>
            <a:r>
              <a:rPr lang="en-US" sz="2900" dirty="0" smtClean="0">
                <a:latin typeface="Calibri" panose="020F0502020204030204" pitchFamily="34" charset="0"/>
              </a:rPr>
              <a:t>“</a:t>
            </a:r>
            <a:r>
              <a:rPr lang="en-US" sz="2900" dirty="0">
                <a:latin typeface="Calibri" panose="020F0502020204030204" pitchFamily="34" charset="0"/>
              </a:rPr>
              <a:t>Over every continental region except Antarctica, anthropogenic forcings have </a:t>
            </a:r>
            <a:r>
              <a:rPr lang="en-US" sz="2900" i="1" dirty="0">
                <a:latin typeface="Calibri" panose="020F0502020204030204" pitchFamily="34" charset="0"/>
              </a:rPr>
              <a:t>likely </a:t>
            </a:r>
            <a:r>
              <a:rPr lang="en-US" sz="2900" dirty="0">
                <a:latin typeface="Calibri" panose="020F0502020204030204" pitchFamily="34" charset="0"/>
              </a:rPr>
              <a:t>made a substantial contribution </a:t>
            </a:r>
            <a:r>
              <a:rPr lang="en-US" sz="2900" dirty="0" smtClean="0">
                <a:latin typeface="Calibri" panose="020F0502020204030204" pitchFamily="34" charset="0"/>
              </a:rPr>
              <a:t>to surface </a:t>
            </a:r>
            <a:r>
              <a:rPr lang="en-US" sz="2900" dirty="0">
                <a:latin typeface="Calibri" panose="020F0502020204030204" pitchFamily="34" charset="0"/>
              </a:rPr>
              <a:t>temperature increases since the mid-20th century (see Figure SPM.6). For Antarctica, large observational </a:t>
            </a:r>
            <a:r>
              <a:rPr lang="en-US" sz="2900" dirty="0" smtClean="0">
                <a:latin typeface="Calibri" panose="020F0502020204030204" pitchFamily="34" charset="0"/>
              </a:rPr>
              <a:t>uncertainties </a:t>
            </a:r>
            <a:r>
              <a:rPr lang="en-US" sz="2900" dirty="0">
                <a:latin typeface="Calibri" panose="020F0502020204030204" pitchFamily="34" charset="0"/>
              </a:rPr>
              <a:t>result in low confidence that anthropogenic forcings have contributed to the observed warming averaged </a:t>
            </a:r>
            <a:r>
              <a:rPr lang="en-US" sz="2900" dirty="0" smtClean="0">
                <a:latin typeface="Calibri" panose="020F0502020204030204" pitchFamily="34" charset="0"/>
              </a:rPr>
              <a:t>over available </a:t>
            </a:r>
            <a:r>
              <a:rPr lang="en-US" sz="2900" dirty="0">
                <a:latin typeface="Calibri" panose="020F0502020204030204" pitchFamily="34" charset="0"/>
              </a:rPr>
              <a:t>stations</a:t>
            </a:r>
            <a:r>
              <a:rPr lang="en-US" sz="2900" dirty="0" smtClean="0">
                <a:latin typeface="Calibri" panose="020F0502020204030204" pitchFamily="34" charset="0"/>
              </a:rPr>
              <a:t>.”</a:t>
            </a:r>
          </a:p>
          <a:p>
            <a:pPr marL="0" indent="0">
              <a:buNone/>
            </a:pPr>
            <a:endParaRPr lang="en-US" sz="1800" dirty="0">
              <a:latin typeface="Calibri" panose="020F0502020204030204" pitchFamily="34" charset="0"/>
            </a:endParaRPr>
          </a:p>
          <a:p>
            <a:pPr marL="0" indent="0">
              <a:buNone/>
            </a:pPr>
            <a:endParaRPr lang="en-US" sz="1800" dirty="0" smtClean="0">
              <a:latin typeface="Calibri" panose="020F0502020204030204" pitchFamily="34" charset="0"/>
            </a:endParaRPr>
          </a:p>
          <a:p>
            <a:pPr marL="0" indent="0">
              <a:buNone/>
            </a:pPr>
            <a:endParaRPr lang="en-US" sz="1800" dirty="0">
              <a:latin typeface="Calibri" panose="020F0502020204030204" pitchFamily="34" charset="0"/>
            </a:endParaRPr>
          </a:p>
          <a:p>
            <a:pPr marL="0" indent="0">
              <a:buNone/>
            </a:pPr>
            <a:endParaRPr lang="en-US" sz="1800" dirty="0">
              <a:latin typeface="Calibri" panose="020F0502020204030204" pitchFamily="34" charset="0"/>
            </a:endParaRPr>
          </a:p>
          <a:p>
            <a:pPr marL="0" indent="0">
              <a:buNone/>
            </a:pPr>
            <a:endParaRPr lang="en-US" sz="1800" dirty="0" smtClean="0">
              <a:latin typeface="Calibri" panose="020F0502020204030204" pitchFamily="34" charset="0"/>
            </a:endParaRPr>
          </a:p>
          <a:p>
            <a:pPr marL="0" indent="0">
              <a:buNone/>
            </a:pPr>
            <a:endParaRPr lang="en-US" sz="1800" dirty="0">
              <a:latin typeface="Calibri" panose="020F0502020204030204" pitchFamily="34" charset="0"/>
            </a:endParaRPr>
          </a:p>
          <a:p>
            <a:endParaRPr lang="en-ZA" dirty="0"/>
          </a:p>
        </p:txBody>
      </p:sp>
      <p:sp>
        <p:nvSpPr>
          <p:cNvPr id="5" name="Title 1"/>
          <p:cNvSpPr>
            <a:spLocks noGrp="1"/>
          </p:cNvSpPr>
          <p:nvPr>
            <p:ph type="ctrTitle"/>
          </p:nvPr>
        </p:nvSpPr>
        <p:spPr>
          <a:xfrm>
            <a:off x="467544" y="260649"/>
            <a:ext cx="8352928" cy="1152128"/>
          </a:xfrm>
        </p:spPr>
        <p:txBody>
          <a:bodyPr/>
          <a:lstStyle/>
          <a:p>
            <a:pPr algn="l"/>
            <a:r>
              <a:rPr lang="en-US" sz="3500" b="1" dirty="0" smtClean="0">
                <a:latin typeface="Calibri" panose="020F0502020204030204" pitchFamily="34" charset="0"/>
              </a:rPr>
              <a:t>Key attribution </a:t>
            </a:r>
            <a:r>
              <a:rPr lang="en-US" sz="3500" b="1" dirty="0"/>
              <a:t>messages – IPCC AR5</a:t>
            </a:r>
            <a:endParaRPr lang="en-ZA" sz="3500" b="1" dirty="0">
              <a:latin typeface="Calibri" panose="020F0502020204030204" pitchFamily="34" charset="0"/>
            </a:endParaRPr>
          </a:p>
        </p:txBody>
      </p:sp>
    </p:spTree>
    <p:extLst>
      <p:ext uri="{BB962C8B-B14F-4D97-AF65-F5344CB8AC3E}">
        <p14:creationId xmlns:p14="http://schemas.microsoft.com/office/powerpoint/2010/main" val="329866329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5317" y="148686"/>
            <a:ext cx="5303455" cy="6461352"/>
          </a:xfrm>
          <a:prstGeom prst="rect">
            <a:avLst/>
          </a:prstGeom>
        </p:spPr>
      </p:pic>
    </p:spTree>
    <p:extLst>
      <p:ext uri="{BB962C8B-B14F-4D97-AF65-F5344CB8AC3E}">
        <p14:creationId xmlns:p14="http://schemas.microsoft.com/office/powerpoint/2010/main" val="13384525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04193" y="115888"/>
            <a:ext cx="7107895" cy="1143000"/>
          </a:xfrm>
        </p:spPr>
        <p:txBody>
          <a:bodyPr/>
          <a:lstStyle/>
          <a:p>
            <a:pPr algn="l" eaLnBrk="1" hangingPunct="1"/>
            <a:r>
              <a:rPr lang="en-GB" sz="4000" b="1" dirty="0" smtClean="0"/>
              <a:t>Summary</a:t>
            </a:r>
          </a:p>
        </p:txBody>
      </p:sp>
      <p:sp>
        <p:nvSpPr>
          <p:cNvPr id="44035" name="Rectangle 3"/>
          <p:cNvSpPr>
            <a:spLocks noGrp="1" noChangeArrowheads="1"/>
          </p:cNvSpPr>
          <p:nvPr>
            <p:ph type="body" idx="4294967295"/>
          </p:nvPr>
        </p:nvSpPr>
        <p:spPr>
          <a:xfrm>
            <a:off x="152400" y="1524000"/>
            <a:ext cx="8487706" cy="4267200"/>
          </a:xfrm>
          <a:prstGeom prst="rect">
            <a:avLst/>
          </a:prstGeom>
          <a:ln>
            <a:noFill/>
          </a:ln>
        </p:spPr>
        <p:txBody>
          <a:bodyPr>
            <a:normAutofit fontScale="92500"/>
          </a:bodyPr>
          <a:lstStyle/>
          <a:p>
            <a:pPr lvl="1">
              <a:lnSpc>
                <a:spcPct val="80000"/>
              </a:lnSpc>
              <a:buFont typeface="Arial" panose="020B0604020202020204" pitchFamily="34" charset="0"/>
              <a:buChar char="•"/>
            </a:pPr>
            <a:r>
              <a:rPr lang="en-GB" sz="2200" b="1" dirty="0" smtClean="0"/>
              <a:t>Temperatures across the world have risen over the past 150 years to levels not seen for many centuries, if not thousands of years.</a:t>
            </a:r>
          </a:p>
          <a:p>
            <a:pPr lvl="1">
              <a:lnSpc>
                <a:spcPct val="80000"/>
              </a:lnSpc>
              <a:buFont typeface="Arial" panose="020B0604020202020204" pitchFamily="34" charset="0"/>
              <a:buChar char="•"/>
            </a:pPr>
            <a:endParaRPr lang="en-GB" sz="2200" b="1" dirty="0"/>
          </a:p>
          <a:p>
            <a:pPr lvl="1">
              <a:lnSpc>
                <a:spcPct val="80000"/>
              </a:lnSpc>
              <a:buFont typeface="Arial" panose="020B0604020202020204" pitchFamily="34" charset="0"/>
              <a:buChar char="•"/>
            </a:pPr>
            <a:r>
              <a:rPr lang="en-GB" sz="2200" b="1" dirty="0" smtClean="0"/>
              <a:t>The increase in temperature and energy in the climate system is also affecting other climate variables – e.g. sea level, precipitation. </a:t>
            </a:r>
          </a:p>
          <a:p>
            <a:pPr lvl="1">
              <a:lnSpc>
                <a:spcPct val="80000"/>
              </a:lnSpc>
              <a:buFont typeface="Arial" panose="020B0604020202020204" pitchFamily="34" charset="0"/>
              <a:buChar char="•"/>
            </a:pPr>
            <a:endParaRPr lang="en-GB" sz="2200" b="1" dirty="0"/>
          </a:p>
          <a:p>
            <a:pPr lvl="1">
              <a:lnSpc>
                <a:spcPct val="80000"/>
              </a:lnSpc>
              <a:buFont typeface="Arial" panose="020B0604020202020204" pitchFamily="34" charset="0"/>
              <a:buChar char="•"/>
            </a:pPr>
            <a:r>
              <a:rPr lang="en-GB" sz="2200" b="1" dirty="0" smtClean="0"/>
              <a:t>Scepticism is a natural, and often helpful, attitude towards interrogating scientific data.</a:t>
            </a:r>
          </a:p>
          <a:p>
            <a:pPr lvl="1">
              <a:lnSpc>
                <a:spcPct val="80000"/>
              </a:lnSpc>
              <a:buFont typeface="Arial" panose="020B0604020202020204" pitchFamily="34" charset="0"/>
              <a:buChar char="•"/>
            </a:pPr>
            <a:endParaRPr lang="en-GB" sz="2200" b="1" dirty="0"/>
          </a:p>
          <a:p>
            <a:pPr lvl="1">
              <a:lnSpc>
                <a:spcPct val="80000"/>
              </a:lnSpc>
              <a:buFont typeface="Arial" panose="020B0604020202020204" pitchFamily="34" charset="0"/>
              <a:buChar char="•"/>
            </a:pPr>
            <a:r>
              <a:rPr lang="en-GB" sz="2200" b="1" dirty="0" smtClean="0"/>
              <a:t>However, climate </a:t>
            </a:r>
            <a:r>
              <a:rPr lang="en-GB" sz="2200" b="1" dirty="0"/>
              <a:t>change </a:t>
            </a:r>
            <a:r>
              <a:rPr lang="en-GB" sz="2200" b="1" dirty="0" smtClean="0"/>
              <a:t>scepticism is largely unfounded and routed in externally applied belief systems.</a:t>
            </a:r>
          </a:p>
          <a:p>
            <a:pPr lvl="1">
              <a:lnSpc>
                <a:spcPct val="80000"/>
              </a:lnSpc>
              <a:buFont typeface="Arial" panose="020B0604020202020204" pitchFamily="34" charset="0"/>
              <a:buChar char="•"/>
            </a:pPr>
            <a:endParaRPr lang="en-GB" sz="2200" b="1" dirty="0"/>
          </a:p>
          <a:p>
            <a:pPr lvl="1">
              <a:lnSpc>
                <a:spcPct val="80000"/>
              </a:lnSpc>
              <a:buFont typeface="Arial" panose="020B0604020202020204" pitchFamily="34" charset="0"/>
              <a:buChar char="•"/>
            </a:pPr>
            <a:r>
              <a:rPr lang="en-GB" sz="2200" b="1" dirty="0" smtClean="0"/>
              <a:t>Detection and attribution is a critical component of climate science and has significant implications for the design of policy interventions. </a:t>
            </a:r>
          </a:p>
        </p:txBody>
      </p:sp>
    </p:spTree>
    <p:extLst>
      <p:ext uri="{BB962C8B-B14F-4D97-AF65-F5344CB8AC3E}">
        <p14:creationId xmlns:p14="http://schemas.microsoft.com/office/powerpoint/2010/main" val="377054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67544" y="3352800"/>
            <a:ext cx="8352928" cy="4176712"/>
          </a:xfrm>
        </p:spPr>
        <p:txBody>
          <a:bodyPr>
            <a:normAutofit/>
          </a:bodyPr>
          <a:lstStyle/>
          <a:p>
            <a:pPr marL="0" indent="0" algn="ctr">
              <a:buNone/>
            </a:pPr>
            <a:endParaRPr lang="en-US" sz="4000" dirty="0" smtClean="0"/>
          </a:p>
          <a:p>
            <a:pPr marL="0" indent="0" algn="ctr">
              <a:buNone/>
            </a:pPr>
            <a:endParaRPr lang="en-US" sz="4000" dirty="0"/>
          </a:p>
          <a:p>
            <a:pPr marL="0" indent="0" algn="ctr">
              <a:buNone/>
            </a:pPr>
            <a:r>
              <a:rPr lang="en-US" sz="4000" b="1" smtClean="0">
                <a:latin typeface="Calibri" panose="020F0502020204030204" pitchFamily="34" charset="0"/>
              </a:rPr>
              <a:t>See </a:t>
            </a:r>
            <a:r>
              <a:rPr lang="en-US" sz="4000" b="1" smtClean="0">
                <a:latin typeface="Calibri" panose="020F0502020204030204" pitchFamily="34" charset="0"/>
              </a:rPr>
              <a:t>you in </a:t>
            </a:r>
            <a:r>
              <a:rPr lang="en-US" sz="4000" b="1" dirty="0" smtClean="0">
                <a:latin typeface="Calibri" panose="020F0502020204030204" pitchFamily="34" charset="0"/>
              </a:rPr>
              <a:t>two weeks - 4</a:t>
            </a:r>
            <a:r>
              <a:rPr lang="en-US" sz="4000" b="1" baseline="30000" dirty="0" smtClean="0">
                <a:latin typeface="Calibri" panose="020F0502020204030204" pitchFamily="34" charset="0"/>
              </a:rPr>
              <a:t>st</a:t>
            </a:r>
            <a:r>
              <a:rPr lang="en-US" sz="4000" b="1" dirty="0" smtClean="0">
                <a:latin typeface="Calibri" panose="020F0502020204030204" pitchFamily="34" charset="0"/>
              </a:rPr>
              <a:t> November! </a:t>
            </a:r>
            <a:endParaRPr lang="en-ZA" sz="4000" b="1" dirty="0">
              <a:latin typeface="Calibri" panose="020F0502020204030204" pitchFamily="34" charset="0"/>
            </a:endParaRPr>
          </a:p>
          <a:p>
            <a:pPr marL="0" indent="0">
              <a:buNone/>
            </a:pPr>
            <a:endParaRPr lang="en-ZA" sz="4000" dirty="0">
              <a:latin typeface="Calibri" panose="020F0502020204030204" pitchFamily="34" charset="0"/>
            </a:endParaRPr>
          </a:p>
        </p:txBody>
      </p:sp>
      <p:sp>
        <p:nvSpPr>
          <p:cNvPr id="5" name="Rectangle 4"/>
          <p:cNvSpPr/>
          <p:nvPr/>
        </p:nvSpPr>
        <p:spPr>
          <a:xfrm>
            <a:off x="2984155" y="5757838"/>
            <a:ext cx="2966069" cy="369332"/>
          </a:xfrm>
          <a:prstGeom prst="rect">
            <a:avLst/>
          </a:prstGeom>
        </p:spPr>
        <p:txBody>
          <a:bodyPr wrap="none">
            <a:spAutoFit/>
          </a:bodyPr>
          <a:lstStyle/>
          <a:p>
            <a:pPr marL="0" indent="0" algn="ctr">
              <a:buNone/>
            </a:pPr>
            <a:r>
              <a:rPr lang="en-US" b="1" i="0" dirty="0">
                <a:solidFill>
                  <a:srgbClr val="000000"/>
                </a:solidFill>
                <a:latin typeface="Calibri" panose="020F0502020204030204" pitchFamily="34" charset="0"/>
              </a:rPr>
              <a:t>email: jdaron@csag.uct.ac.za</a:t>
            </a:r>
          </a:p>
        </p:txBody>
      </p:sp>
      <p:sp>
        <p:nvSpPr>
          <p:cNvPr id="6" name="Rectangle 5"/>
          <p:cNvSpPr/>
          <p:nvPr/>
        </p:nvSpPr>
        <p:spPr>
          <a:xfrm>
            <a:off x="0" y="1584663"/>
            <a:ext cx="9144001" cy="800219"/>
          </a:xfrm>
          <a:prstGeom prst="rect">
            <a:avLst/>
          </a:prstGeom>
        </p:spPr>
        <p:txBody>
          <a:bodyPr wrap="square">
            <a:spAutoFit/>
          </a:bodyPr>
          <a:lstStyle/>
          <a:p>
            <a:pPr algn="ctr"/>
            <a:r>
              <a:rPr lang="en-ZA" sz="2300" dirty="0">
                <a:hlinkClick r:id="rId2"/>
              </a:rPr>
              <a:t>https://</a:t>
            </a:r>
            <a:r>
              <a:rPr lang="en-ZA" sz="2300" dirty="0" smtClean="0">
                <a:hlinkClick r:id="rId2"/>
              </a:rPr>
              <a:t>www.ole.bris.ac.uk/bbcswebdav/courses/GEOGM1405_2014</a:t>
            </a:r>
            <a:endParaRPr lang="en-ZA" sz="2300" dirty="0" smtClean="0"/>
          </a:p>
          <a:p>
            <a:pPr algn="ctr"/>
            <a:endParaRPr lang="en-ZA" sz="2300" dirty="0"/>
          </a:p>
        </p:txBody>
      </p:sp>
      <p:sp>
        <p:nvSpPr>
          <p:cNvPr id="7" name="Rectangle 2"/>
          <p:cNvSpPr txBox="1">
            <a:spLocks noChangeArrowheads="1"/>
          </p:cNvSpPr>
          <p:nvPr/>
        </p:nvSpPr>
        <p:spPr>
          <a:xfrm>
            <a:off x="394643" y="441663"/>
            <a:ext cx="684118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Course Material</a:t>
            </a:r>
          </a:p>
        </p:txBody>
      </p:sp>
      <p:sp>
        <p:nvSpPr>
          <p:cNvPr id="8" name="Rectangle 2"/>
          <p:cNvSpPr txBox="1">
            <a:spLocks noChangeArrowheads="1"/>
          </p:cNvSpPr>
          <p:nvPr/>
        </p:nvSpPr>
        <p:spPr>
          <a:xfrm>
            <a:off x="394643" y="2438400"/>
            <a:ext cx="684118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500" b="1" dirty="0" smtClean="0"/>
              <a:t>FAQs</a:t>
            </a:r>
          </a:p>
        </p:txBody>
      </p:sp>
      <p:sp>
        <p:nvSpPr>
          <p:cNvPr id="9" name="Rectangle 4"/>
          <p:cNvSpPr>
            <a:spLocks noChangeArrowheads="1"/>
          </p:cNvSpPr>
          <p:nvPr/>
        </p:nvSpPr>
        <p:spPr bwMode="auto">
          <a:xfrm>
            <a:off x="73025" y="3568700"/>
            <a:ext cx="7924800" cy="1384300"/>
          </a:xfrm>
          <a:prstGeom prst="rect">
            <a:avLst/>
          </a:prstGeom>
          <a:noFill/>
          <a:ln w="19050">
            <a:noFill/>
            <a:miter lim="800000"/>
            <a:headEnd/>
            <a:tailEnd/>
          </a:ln>
        </p:spPr>
        <p:txBody>
          <a:bodyPr/>
          <a:lstStyle/>
          <a:p>
            <a:pPr algn="ctr">
              <a:spcBef>
                <a:spcPct val="20000"/>
              </a:spcBef>
            </a:pPr>
            <a:r>
              <a:rPr lang="en-GB" sz="2300" dirty="0">
                <a:solidFill>
                  <a:srgbClr val="000000"/>
                </a:solidFill>
                <a:latin typeface="+mj-lt"/>
                <a:hlinkClick r:id="rId3"/>
              </a:rPr>
              <a:t>http://</a:t>
            </a:r>
            <a:r>
              <a:rPr lang="en-GB" sz="2300" dirty="0" smtClean="0">
                <a:solidFill>
                  <a:srgbClr val="000000"/>
                </a:solidFill>
                <a:latin typeface="+mj-lt"/>
                <a:cs typeface="Arial" panose="020B0604020202020204" pitchFamily="34" charset="0"/>
                <a:hlinkClick r:id="rId3"/>
              </a:rPr>
              <a:t>www.csag.uct.ac.za/</a:t>
            </a:r>
            <a:r>
              <a:rPr lang="en-GB" sz="2300" dirty="0" smtClean="0">
                <a:solidFill>
                  <a:srgbClr val="000000"/>
                </a:solidFill>
                <a:latin typeface="Arial" panose="020B0604020202020204" pitchFamily="34" charset="0"/>
                <a:cs typeface="Arial" panose="020B0604020202020204" pitchFamily="34" charset="0"/>
                <a:hlinkClick r:id="rId3"/>
              </a:rPr>
              <a:t>~</a:t>
            </a:r>
            <a:r>
              <a:rPr lang="en-GB" sz="2300" dirty="0" smtClean="0">
                <a:solidFill>
                  <a:srgbClr val="000000"/>
                </a:solidFill>
                <a:latin typeface="+mj-lt"/>
                <a:cs typeface="Arial" panose="020B0604020202020204" pitchFamily="34" charset="0"/>
                <a:hlinkClick r:id="rId3"/>
              </a:rPr>
              <a:t>jdaron/GEOGM1405_FAQ.html</a:t>
            </a:r>
            <a:endParaRPr lang="en-GB" sz="2300" dirty="0" smtClean="0">
              <a:solidFill>
                <a:srgbClr val="000000"/>
              </a:solidFill>
              <a:latin typeface="+mj-lt"/>
              <a:cs typeface="Arial" panose="020B0604020202020204" pitchFamily="34" charset="0"/>
            </a:endParaRPr>
          </a:p>
          <a:p>
            <a:pPr algn="ctr">
              <a:spcBef>
                <a:spcPct val="20000"/>
              </a:spcBef>
            </a:pPr>
            <a:endParaRPr lang="en-GB" sz="2300" dirty="0" smtClean="0">
              <a:solidFill>
                <a:srgbClr val="000000"/>
              </a:solidFill>
              <a:latin typeface="+mj-lt"/>
              <a:cs typeface="Arial" panose="020B0604020202020204" pitchFamily="34" charset="0"/>
            </a:endParaRPr>
          </a:p>
          <a:p>
            <a:pPr algn="ctr">
              <a:spcBef>
                <a:spcPct val="20000"/>
              </a:spcBef>
            </a:pPr>
            <a:endParaRPr lang="en-GB" sz="2300" i="0" dirty="0">
              <a:solidFill>
                <a:srgbClr val="000000"/>
              </a:solidFill>
              <a:latin typeface="+mj-lt"/>
              <a:cs typeface="Arial" panose="020B0604020202020204" pitchFamily="34" charset="0"/>
            </a:endParaRPr>
          </a:p>
          <a:p>
            <a:pPr marL="342900" indent="-342900" algn="ctr">
              <a:spcBef>
                <a:spcPct val="20000"/>
              </a:spcBef>
            </a:pPr>
            <a:endParaRPr lang="en-GB" sz="2300" i="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2037140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print"/>
          <a:srcRect/>
          <a:stretch>
            <a:fillRect/>
          </a:stretch>
        </p:blipFill>
        <p:spPr bwMode="auto">
          <a:xfrm>
            <a:off x="781050" y="909638"/>
            <a:ext cx="7581900" cy="5038725"/>
          </a:xfrm>
          <a:prstGeom prst="rect">
            <a:avLst/>
          </a:prstGeom>
          <a:noFill/>
          <a:ln w="9525">
            <a:noFill/>
            <a:miter lim="800000"/>
            <a:headEnd/>
            <a:tailEnd/>
          </a:ln>
        </p:spPr>
      </p:pic>
      <p:sp>
        <p:nvSpPr>
          <p:cNvPr id="4" name="Title 1"/>
          <p:cNvSpPr txBox="1">
            <a:spLocks/>
          </p:cNvSpPr>
          <p:nvPr/>
        </p:nvSpPr>
        <p:spPr>
          <a:xfrm>
            <a:off x="215516" y="188640"/>
            <a:ext cx="8352928" cy="115212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smtClean="0">
                <a:ln>
                  <a:noFill/>
                </a:ln>
                <a:effectLst/>
                <a:uLnTx/>
                <a:uFillTx/>
                <a:latin typeface="Calibri" pitchFamily="34" charset="0"/>
                <a:ea typeface="+mj-ea"/>
                <a:cs typeface="+mj-cs"/>
              </a:rPr>
              <a:t>Cloud feedbacks</a:t>
            </a:r>
            <a:endParaRPr kumimoji="0" lang="en-GB" sz="4000" b="1" i="0" u="none" strike="noStrike" kern="0" cap="none" spc="0" normalizeH="0" baseline="0" noProof="0" dirty="0">
              <a:ln>
                <a:noFill/>
              </a:ln>
              <a:effectLst/>
              <a:uLnTx/>
              <a:uFillTx/>
              <a:latin typeface="Calibri" pitchFamily="34" charset="0"/>
              <a:ea typeface="+mj-ea"/>
              <a:cs typeface="+mj-cs"/>
            </a:endParaRPr>
          </a:p>
        </p:txBody>
      </p:sp>
      <p:sp>
        <p:nvSpPr>
          <p:cNvPr id="5" name="TextBox 4"/>
          <p:cNvSpPr txBox="1"/>
          <p:nvPr/>
        </p:nvSpPr>
        <p:spPr>
          <a:xfrm>
            <a:off x="23660" y="2924944"/>
            <a:ext cx="878767" cy="430887"/>
          </a:xfrm>
          <a:prstGeom prst="rect">
            <a:avLst/>
          </a:prstGeom>
          <a:noFill/>
        </p:spPr>
        <p:txBody>
          <a:bodyPr wrap="none" rtlCol="0">
            <a:spAutoFit/>
          </a:bodyPr>
          <a:lstStyle/>
          <a:p>
            <a:pPr>
              <a:buNone/>
            </a:pPr>
            <a:r>
              <a:rPr lang="en-GB" sz="2200" i="0" dirty="0" smtClean="0">
                <a:latin typeface="Calibri" pitchFamily="34" charset="0"/>
              </a:rPr>
              <a:t>T high</a:t>
            </a:r>
            <a:endParaRPr lang="en-GB" sz="2200" i="0" dirty="0">
              <a:latin typeface="Calibri" pitchFamily="34" charset="0"/>
            </a:endParaRPr>
          </a:p>
        </p:txBody>
      </p:sp>
      <p:sp>
        <p:nvSpPr>
          <p:cNvPr id="6" name="TextBox 5"/>
          <p:cNvSpPr txBox="1"/>
          <p:nvPr/>
        </p:nvSpPr>
        <p:spPr>
          <a:xfrm>
            <a:off x="2923702" y="1808820"/>
            <a:ext cx="800732" cy="430887"/>
          </a:xfrm>
          <a:prstGeom prst="rect">
            <a:avLst/>
          </a:prstGeom>
          <a:noFill/>
        </p:spPr>
        <p:txBody>
          <a:bodyPr wrap="none" rtlCol="0">
            <a:spAutoFit/>
          </a:bodyPr>
          <a:lstStyle/>
          <a:p>
            <a:pPr>
              <a:buNone/>
            </a:pPr>
            <a:r>
              <a:rPr lang="en-GB" sz="2200" i="0" dirty="0" smtClean="0">
                <a:latin typeface="Calibri" pitchFamily="34" charset="0"/>
              </a:rPr>
              <a:t>T low</a:t>
            </a:r>
            <a:endParaRPr lang="en-GB" sz="2200" i="0" dirty="0">
              <a:latin typeface="Calibri" pitchFamily="34" charset="0"/>
            </a:endParaRPr>
          </a:p>
        </p:txBody>
      </p:sp>
    </p:spTree>
    <p:extLst>
      <p:ext uri="{BB962C8B-B14F-4D97-AF65-F5344CB8AC3E}">
        <p14:creationId xmlns:p14="http://schemas.microsoft.com/office/powerpoint/2010/main" val="2253723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ouds.jpeg"/>
          <p:cNvPicPr>
            <a:picLocks noChangeAspect="1"/>
          </p:cNvPicPr>
          <p:nvPr/>
        </p:nvPicPr>
        <p:blipFill>
          <a:blip r:embed="rId3" cstate="print"/>
          <a:stretch>
            <a:fillRect/>
          </a:stretch>
        </p:blipFill>
        <p:spPr>
          <a:xfrm>
            <a:off x="1028625" y="1340768"/>
            <a:ext cx="7200292" cy="4389958"/>
          </a:xfrm>
          <a:prstGeom prst="rect">
            <a:avLst/>
          </a:prstGeom>
        </p:spPr>
      </p:pic>
      <p:sp>
        <p:nvSpPr>
          <p:cNvPr id="4" name="TextBox 3"/>
          <p:cNvSpPr txBox="1"/>
          <p:nvPr/>
        </p:nvSpPr>
        <p:spPr>
          <a:xfrm>
            <a:off x="5747341" y="5753291"/>
            <a:ext cx="2611612" cy="400110"/>
          </a:xfrm>
          <a:prstGeom prst="rect">
            <a:avLst/>
          </a:prstGeom>
          <a:noFill/>
        </p:spPr>
        <p:txBody>
          <a:bodyPr wrap="none" rtlCol="0">
            <a:spAutoFit/>
          </a:bodyPr>
          <a:lstStyle/>
          <a:p>
            <a:pPr>
              <a:buNone/>
            </a:pPr>
            <a:r>
              <a:rPr lang="en-GB" sz="2000" i="0" dirty="0" smtClean="0">
                <a:latin typeface="Calibri" pitchFamily="34" charset="0"/>
              </a:rPr>
              <a:t>Hugo and </a:t>
            </a:r>
            <a:r>
              <a:rPr lang="en-GB" sz="2000" i="0" dirty="0" err="1" smtClean="0">
                <a:latin typeface="Calibri" pitchFamily="34" charset="0"/>
              </a:rPr>
              <a:t>Slingo</a:t>
            </a:r>
            <a:r>
              <a:rPr lang="en-GB" sz="2000" i="0" dirty="0" smtClean="0">
                <a:latin typeface="Calibri" pitchFamily="34" charset="0"/>
              </a:rPr>
              <a:t> (2009)</a:t>
            </a:r>
            <a:endParaRPr lang="en-GB" sz="2000" i="0" dirty="0">
              <a:latin typeface="Calibri" pitchFamily="34" charset="0"/>
            </a:endParaRPr>
          </a:p>
        </p:txBody>
      </p:sp>
      <p:sp>
        <p:nvSpPr>
          <p:cNvPr id="5" name="Title 1"/>
          <p:cNvSpPr txBox="1">
            <a:spLocks/>
          </p:cNvSpPr>
          <p:nvPr/>
        </p:nvSpPr>
        <p:spPr>
          <a:xfrm>
            <a:off x="215516" y="188640"/>
            <a:ext cx="8352928" cy="115212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smtClean="0">
                <a:ln>
                  <a:noFill/>
                </a:ln>
                <a:effectLst/>
                <a:uLnTx/>
                <a:uFillTx/>
                <a:latin typeface="Calibri" pitchFamily="34" charset="0"/>
                <a:ea typeface="+mj-ea"/>
                <a:cs typeface="+mj-cs"/>
              </a:rPr>
              <a:t>Cloud feedbacks</a:t>
            </a:r>
            <a:endParaRPr kumimoji="0" lang="en-GB" sz="4000" b="1" i="0" u="none" strike="noStrike" kern="0" cap="none" spc="0" normalizeH="0" baseline="0" noProof="0" dirty="0">
              <a:ln>
                <a:noFill/>
              </a:ln>
              <a:effectLst/>
              <a:uLnTx/>
              <a:uFillTx/>
              <a:latin typeface="Calibri" pitchFamily="34" charset="0"/>
              <a:ea typeface="+mj-ea"/>
              <a:cs typeface="+mj-cs"/>
            </a:endParaRPr>
          </a:p>
        </p:txBody>
      </p:sp>
    </p:spTree>
    <p:extLst>
      <p:ext uri="{BB962C8B-B14F-4D97-AF65-F5344CB8AC3E}">
        <p14:creationId xmlns:p14="http://schemas.microsoft.com/office/powerpoint/2010/main" val="2158435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323528" y="188640"/>
            <a:ext cx="8221663" cy="999029"/>
          </a:xfrm>
          <a:prstGeom prst="rect">
            <a:avLst/>
          </a:prstGeom>
          <a:noFill/>
          <a:ln w="9525">
            <a:noFill/>
            <a:round/>
            <a:headEnd/>
            <a:tailEnd/>
          </a:ln>
        </p:spPr>
        <p:txBody>
          <a:bodyPr lIns="0" tIns="0" rIns="0" bIns="0" anchor="ctr"/>
          <a:lstStyle/>
          <a:p>
            <a:pPr algn="l">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4000" b="1" i="0" dirty="0" smtClean="0">
                <a:latin typeface="Calibri" pitchFamily="34" charset="0"/>
              </a:rPr>
              <a:t>Direct effect of aerosols</a:t>
            </a:r>
            <a:endParaRPr lang="en-US" sz="4000" b="1" i="0" dirty="0">
              <a:latin typeface="Calibri" pitchFamily="34" charset="0"/>
            </a:endParaRPr>
          </a:p>
        </p:txBody>
      </p:sp>
      <p:sp>
        <p:nvSpPr>
          <p:cNvPr id="18435" name="Text Box 2"/>
          <p:cNvSpPr txBox="1">
            <a:spLocks noChangeArrowheads="1"/>
          </p:cNvSpPr>
          <p:nvPr/>
        </p:nvSpPr>
        <p:spPr bwMode="auto">
          <a:xfrm>
            <a:off x="323529" y="1586037"/>
            <a:ext cx="8568224" cy="2058987"/>
          </a:xfrm>
          <a:prstGeom prst="rect">
            <a:avLst/>
          </a:prstGeom>
          <a:noFill/>
          <a:ln w="9525">
            <a:noFill/>
            <a:round/>
            <a:headEnd/>
            <a:tailEnd/>
          </a:ln>
        </p:spPr>
        <p:txBody>
          <a:bodyPr lIns="0" tIns="0" rIns="0" bIns="0"/>
          <a:lstStyle/>
          <a:p>
            <a:pPr marL="6350">
              <a:spcAft>
                <a:spcPts val="1425"/>
              </a:spcAft>
              <a:buClr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b="1" i="0" dirty="0" smtClean="0">
                <a:latin typeface="Calibri" pitchFamily="34" charset="0"/>
              </a:rPr>
              <a:t>Aerosols </a:t>
            </a:r>
            <a:r>
              <a:rPr lang="en-US" sz="2000" i="0" dirty="0" smtClean="0">
                <a:latin typeface="Calibri" pitchFamily="34" charset="0"/>
              </a:rPr>
              <a:t>are tiny </a:t>
            </a:r>
            <a:r>
              <a:rPr lang="en-US" sz="2000" i="0" dirty="0">
                <a:latin typeface="Calibri" pitchFamily="34" charset="0"/>
              </a:rPr>
              <a:t>solid and liquid airborne particles. Sizes range  0.01 </a:t>
            </a:r>
            <a:r>
              <a:rPr lang="en-US" sz="2000" i="0" dirty="0" err="1">
                <a:latin typeface="Calibri" pitchFamily="34" charset="0"/>
              </a:rPr>
              <a:t>μm</a:t>
            </a:r>
            <a:r>
              <a:rPr lang="en-US" sz="2000" i="0" dirty="0">
                <a:latin typeface="Calibri" pitchFamily="34" charset="0"/>
              </a:rPr>
              <a:t> to 10 </a:t>
            </a:r>
            <a:r>
              <a:rPr lang="en-US" sz="2000" i="0" dirty="0" err="1">
                <a:latin typeface="Calibri" pitchFamily="34" charset="0"/>
              </a:rPr>
              <a:t>μm</a:t>
            </a:r>
            <a:r>
              <a:rPr lang="en-US" sz="2000" i="0" dirty="0">
                <a:latin typeface="Calibri" pitchFamily="34" charset="0"/>
              </a:rPr>
              <a:t>. </a:t>
            </a:r>
          </a:p>
          <a:p>
            <a:pPr marL="6350" lvl="1" algn="l">
              <a:spcAft>
                <a:spcPts val="1425"/>
              </a:spcAft>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b="1" i="0" dirty="0" smtClean="0">
                <a:latin typeface="Calibri" pitchFamily="34" charset="0"/>
              </a:rPr>
              <a:t>	      Natural</a:t>
            </a:r>
            <a:r>
              <a:rPr lang="en-US" sz="1800" i="0" dirty="0" smtClean="0">
                <a:latin typeface="Calibri" pitchFamily="34" charset="0"/>
              </a:rPr>
              <a:t> 	Volcanoes; sea salt; desert dust; plant emitted Volatile Organic 					</a:t>
            </a:r>
            <a:r>
              <a:rPr lang="en-US" sz="1800" i="0" dirty="0" err="1" smtClean="0">
                <a:latin typeface="Calibri" pitchFamily="34" charset="0"/>
              </a:rPr>
              <a:t>Compunds</a:t>
            </a:r>
            <a:r>
              <a:rPr lang="en-US" sz="1800" i="0" dirty="0" smtClean="0">
                <a:latin typeface="Calibri" pitchFamily="34" charset="0"/>
              </a:rPr>
              <a:t> (VOC's)</a:t>
            </a:r>
          </a:p>
          <a:p>
            <a:pPr marL="6350">
              <a:spcAft>
                <a:spcPts val="1425"/>
              </a:spcAft>
              <a:buClr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800" b="1" i="0" dirty="0" smtClean="0">
                <a:latin typeface="Calibri" pitchFamily="34" charset="0"/>
              </a:rPr>
              <a:t>Anthropogenic	</a:t>
            </a:r>
            <a:r>
              <a:rPr lang="en-US" sz="1800" i="0" dirty="0" smtClean="0">
                <a:latin typeface="Calibri" pitchFamily="34" charset="0"/>
              </a:rPr>
              <a:t>Biomass </a:t>
            </a:r>
            <a:r>
              <a:rPr lang="en-US" sz="1800" i="0" dirty="0">
                <a:latin typeface="Calibri" pitchFamily="34" charset="0"/>
              </a:rPr>
              <a:t>burning </a:t>
            </a:r>
            <a:r>
              <a:rPr lang="en-US" sz="1800" i="0" dirty="0" smtClean="0">
                <a:latin typeface="Calibri" pitchFamily="34" charset="0"/>
              </a:rPr>
              <a:t>for agricultural </a:t>
            </a:r>
            <a:r>
              <a:rPr lang="en-US" sz="1800" i="0" dirty="0">
                <a:latin typeface="Calibri" pitchFamily="34" charset="0"/>
              </a:rPr>
              <a:t>purposes or </a:t>
            </a:r>
            <a:r>
              <a:rPr lang="en-US" sz="1800" i="0" dirty="0" smtClean="0">
                <a:latin typeface="Calibri" pitchFamily="34" charset="0"/>
              </a:rPr>
              <a:t>hunting</a:t>
            </a:r>
            <a:r>
              <a:rPr lang="en-US" sz="1800" i="0" dirty="0">
                <a:latin typeface="Calibri" pitchFamily="34" charset="0"/>
              </a:rPr>
              <a:t>; </a:t>
            </a:r>
            <a:r>
              <a:rPr lang="en-US" sz="1800" i="0" dirty="0" smtClean="0">
                <a:latin typeface="Calibri" pitchFamily="34" charset="0"/>
              </a:rPr>
              <a:t>food preparation</a:t>
            </a:r>
            <a:r>
              <a:rPr lang="en-US" sz="1800" i="0" dirty="0">
                <a:latin typeface="Calibri" pitchFamily="34" charset="0"/>
              </a:rPr>
              <a:t>; </a:t>
            </a:r>
            <a:r>
              <a:rPr lang="en-US" sz="1800" i="0" dirty="0" smtClean="0">
                <a:latin typeface="Calibri" pitchFamily="34" charset="0"/>
              </a:rPr>
              <a:t>					industry</a:t>
            </a:r>
            <a:r>
              <a:rPr lang="en-US" sz="1800" i="0" dirty="0">
                <a:latin typeface="Calibri" pitchFamily="34" charset="0"/>
              </a:rPr>
              <a:t>; transport</a:t>
            </a:r>
          </a:p>
          <a:p>
            <a:pPr marL="6350">
              <a:lnSpc>
                <a:spcPct val="80000"/>
              </a:lnSpc>
              <a:spcBef>
                <a:spcPts val="500"/>
              </a:spcBef>
              <a:buClr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sz="2800" i="0" dirty="0">
              <a:latin typeface="Arial" charset="0"/>
            </a:endParaRPr>
          </a:p>
        </p:txBody>
      </p:sp>
      <p:pic>
        <p:nvPicPr>
          <p:cNvPr id="18436" name="Picture 3"/>
          <p:cNvPicPr>
            <a:picLocks noChangeAspect="1" noChangeArrowheads="1"/>
          </p:cNvPicPr>
          <p:nvPr/>
        </p:nvPicPr>
        <p:blipFill>
          <a:blip r:embed="rId3" cstate="print"/>
          <a:srcRect/>
          <a:stretch>
            <a:fillRect/>
          </a:stretch>
        </p:blipFill>
        <p:spPr bwMode="auto">
          <a:xfrm>
            <a:off x="7524328" y="188640"/>
            <a:ext cx="1110842" cy="1143627"/>
          </a:xfrm>
          <a:prstGeom prst="rect">
            <a:avLst/>
          </a:prstGeom>
          <a:noFill/>
          <a:ln w="9525">
            <a:noFill/>
            <a:round/>
            <a:headEnd/>
            <a:tailEnd/>
          </a:ln>
        </p:spPr>
      </p:pic>
      <p:pic>
        <p:nvPicPr>
          <p:cNvPr id="18437" name="Picture 4"/>
          <p:cNvPicPr>
            <a:picLocks noChangeAspect="1" noChangeArrowheads="1"/>
          </p:cNvPicPr>
          <p:nvPr/>
        </p:nvPicPr>
        <p:blipFill>
          <a:blip r:embed="rId4" cstate="print"/>
          <a:srcRect/>
          <a:stretch>
            <a:fillRect/>
          </a:stretch>
        </p:blipFill>
        <p:spPr bwMode="auto">
          <a:xfrm>
            <a:off x="1121743" y="3807373"/>
            <a:ext cx="3312616" cy="2059559"/>
          </a:xfrm>
          <a:prstGeom prst="rect">
            <a:avLst/>
          </a:prstGeom>
          <a:noFill/>
          <a:ln w="9525">
            <a:noFill/>
            <a:round/>
            <a:headEnd/>
            <a:tailEnd/>
          </a:ln>
        </p:spPr>
      </p:pic>
      <p:pic>
        <p:nvPicPr>
          <p:cNvPr id="58371" name="Picture 3"/>
          <p:cNvPicPr>
            <a:picLocks noChangeAspect="1" noChangeArrowheads="1"/>
          </p:cNvPicPr>
          <p:nvPr/>
        </p:nvPicPr>
        <p:blipFill>
          <a:blip r:embed="rId5" cstate="print"/>
          <a:srcRect/>
          <a:stretch>
            <a:fillRect/>
          </a:stretch>
        </p:blipFill>
        <p:spPr bwMode="auto">
          <a:xfrm>
            <a:off x="4762670" y="3807373"/>
            <a:ext cx="3872500" cy="2644252"/>
          </a:xfrm>
          <a:prstGeom prst="rect">
            <a:avLst/>
          </a:prstGeom>
          <a:noFill/>
          <a:ln w="9525">
            <a:noFill/>
            <a:miter lim="800000"/>
            <a:headEnd/>
            <a:tailEnd/>
          </a:ln>
        </p:spPr>
      </p:pic>
    </p:spTree>
    <p:extLst>
      <p:ext uri="{BB962C8B-B14F-4D97-AF65-F5344CB8AC3E}">
        <p14:creationId xmlns:p14="http://schemas.microsoft.com/office/powerpoint/2010/main" val="3426957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3" cstate="print"/>
          <a:srcRect/>
          <a:stretch>
            <a:fillRect/>
          </a:stretch>
        </p:blipFill>
        <p:spPr bwMode="auto">
          <a:xfrm>
            <a:off x="1043608" y="3501008"/>
            <a:ext cx="2558430" cy="2251970"/>
          </a:xfrm>
          <a:prstGeom prst="rect">
            <a:avLst/>
          </a:prstGeom>
          <a:noFill/>
          <a:ln w="9525">
            <a:noFill/>
            <a:miter lim="800000"/>
            <a:headEnd/>
            <a:tailEnd/>
          </a:ln>
        </p:spPr>
      </p:pic>
      <p:pic>
        <p:nvPicPr>
          <p:cNvPr id="23556" name="Picture 4"/>
          <p:cNvPicPr>
            <a:picLocks noChangeAspect="1" noChangeArrowheads="1"/>
          </p:cNvPicPr>
          <p:nvPr/>
        </p:nvPicPr>
        <p:blipFill>
          <a:blip r:embed="rId4" cstate="print"/>
          <a:srcRect/>
          <a:stretch>
            <a:fillRect/>
          </a:stretch>
        </p:blipFill>
        <p:spPr bwMode="auto">
          <a:xfrm>
            <a:off x="5148064" y="3429000"/>
            <a:ext cx="2952328" cy="2452514"/>
          </a:xfrm>
          <a:prstGeom prst="rect">
            <a:avLst/>
          </a:prstGeom>
          <a:noFill/>
          <a:ln w="9525">
            <a:noFill/>
            <a:miter lim="800000"/>
            <a:headEnd/>
            <a:tailEnd/>
          </a:ln>
        </p:spPr>
      </p:pic>
      <p:sp>
        <p:nvSpPr>
          <p:cNvPr id="8" name="TextBox 7"/>
          <p:cNvSpPr txBox="1"/>
          <p:nvPr/>
        </p:nvSpPr>
        <p:spPr>
          <a:xfrm>
            <a:off x="323528" y="1196752"/>
            <a:ext cx="4248471" cy="2123658"/>
          </a:xfrm>
          <a:prstGeom prst="rect">
            <a:avLst/>
          </a:prstGeom>
          <a:noFill/>
        </p:spPr>
        <p:txBody>
          <a:bodyPr wrap="square" rtlCol="0">
            <a:spAutoFit/>
          </a:bodyPr>
          <a:lstStyle/>
          <a:p>
            <a:pPr algn="ctr">
              <a:buNone/>
            </a:pPr>
            <a:r>
              <a:rPr lang="en-GB" sz="2200" b="1" i="0" dirty="0" smtClean="0">
                <a:latin typeface="Calibri" pitchFamily="34" charset="0"/>
              </a:rPr>
              <a:t>Normal</a:t>
            </a:r>
          </a:p>
          <a:p>
            <a:pPr algn="ctr">
              <a:buNone/>
            </a:pPr>
            <a:endParaRPr lang="en-GB" sz="800" dirty="0" smtClean="0">
              <a:latin typeface="Calibri" pitchFamily="34" charset="0"/>
            </a:endParaRPr>
          </a:p>
          <a:p>
            <a:pPr algn="ctr">
              <a:buNone/>
            </a:pPr>
            <a:r>
              <a:rPr lang="en-GB" sz="1800" b="1" dirty="0" smtClean="0">
                <a:latin typeface="Calibri" pitchFamily="34" charset="0"/>
              </a:rPr>
              <a:t>Small</a:t>
            </a:r>
            <a:r>
              <a:rPr lang="en-GB" sz="1800" dirty="0" smtClean="0">
                <a:latin typeface="Calibri" pitchFamily="34" charset="0"/>
              </a:rPr>
              <a:t> number of cloud condensation nuclei</a:t>
            </a:r>
          </a:p>
          <a:p>
            <a:pPr algn="ctr">
              <a:buNone/>
            </a:pPr>
            <a:endParaRPr lang="en-GB" sz="1200" dirty="0" smtClean="0">
              <a:latin typeface="Calibri" pitchFamily="34" charset="0"/>
            </a:endParaRPr>
          </a:p>
          <a:p>
            <a:pPr algn="ctr">
              <a:buNone/>
            </a:pPr>
            <a:endParaRPr lang="en-GB" sz="1200" dirty="0" smtClean="0">
              <a:latin typeface="Calibri" pitchFamily="34" charset="0"/>
            </a:endParaRPr>
          </a:p>
          <a:p>
            <a:pPr algn="ctr">
              <a:buNone/>
            </a:pPr>
            <a:r>
              <a:rPr lang="en-GB" sz="1800" b="1" dirty="0" smtClean="0">
                <a:latin typeface="Calibri" pitchFamily="34" charset="0"/>
              </a:rPr>
              <a:t>Small</a:t>
            </a:r>
            <a:r>
              <a:rPr lang="en-GB" sz="1800" dirty="0" smtClean="0">
                <a:latin typeface="Calibri" pitchFamily="34" charset="0"/>
              </a:rPr>
              <a:t> number of </a:t>
            </a:r>
            <a:r>
              <a:rPr lang="en-GB" sz="1800" b="1" dirty="0" smtClean="0">
                <a:latin typeface="Calibri" pitchFamily="34" charset="0"/>
              </a:rPr>
              <a:t>large</a:t>
            </a:r>
            <a:r>
              <a:rPr lang="en-GB" sz="1800" dirty="0" smtClean="0">
                <a:latin typeface="Calibri" pitchFamily="34" charset="0"/>
              </a:rPr>
              <a:t> cloud droplets</a:t>
            </a:r>
          </a:p>
          <a:p>
            <a:pPr algn="ctr">
              <a:buNone/>
            </a:pPr>
            <a:endParaRPr lang="en-GB" sz="1200" dirty="0" smtClean="0">
              <a:latin typeface="Calibri" pitchFamily="34" charset="0"/>
            </a:endParaRPr>
          </a:p>
          <a:p>
            <a:pPr algn="ctr">
              <a:buNone/>
            </a:pPr>
            <a:endParaRPr lang="en-GB" sz="1200" dirty="0" smtClean="0">
              <a:latin typeface="Calibri" pitchFamily="34" charset="0"/>
            </a:endParaRPr>
          </a:p>
          <a:p>
            <a:pPr algn="ctr">
              <a:buNone/>
            </a:pPr>
            <a:r>
              <a:rPr lang="en-GB" sz="1800" dirty="0" smtClean="0">
                <a:latin typeface="Calibri" pitchFamily="34" charset="0"/>
              </a:rPr>
              <a:t>Relatively </a:t>
            </a:r>
            <a:r>
              <a:rPr lang="en-GB" sz="1800" b="1" dirty="0" smtClean="0">
                <a:latin typeface="Calibri" pitchFamily="34" charset="0"/>
              </a:rPr>
              <a:t>low</a:t>
            </a:r>
            <a:r>
              <a:rPr lang="en-GB" sz="1800" dirty="0" smtClean="0">
                <a:latin typeface="Calibri" pitchFamily="34" charset="0"/>
              </a:rPr>
              <a:t> reflectivity</a:t>
            </a:r>
            <a:endParaRPr lang="en-GB" sz="1800" dirty="0">
              <a:latin typeface="Calibri" pitchFamily="34" charset="0"/>
            </a:endParaRPr>
          </a:p>
        </p:txBody>
      </p:sp>
      <p:sp>
        <p:nvSpPr>
          <p:cNvPr id="9" name="Down Arrow 8"/>
          <p:cNvSpPr/>
          <p:nvPr/>
        </p:nvSpPr>
        <p:spPr bwMode="auto">
          <a:xfrm>
            <a:off x="2303748" y="2057400"/>
            <a:ext cx="216024" cy="216024"/>
          </a:xfrm>
          <a:prstGeom prst="down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0" name="Down Arrow 9"/>
          <p:cNvSpPr/>
          <p:nvPr/>
        </p:nvSpPr>
        <p:spPr bwMode="auto">
          <a:xfrm>
            <a:off x="2303748" y="2679576"/>
            <a:ext cx="216024" cy="216024"/>
          </a:xfrm>
          <a:prstGeom prst="down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4" name="TextBox 13"/>
          <p:cNvSpPr txBox="1"/>
          <p:nvPr/>
        </p:nvSpPr>
        <p:spPr>
          <a:xfrm>
            <a:off x="4571999" y="1186528"/>
            <a:ext cx="4572000" cy="2123658"/>
          </a:xfrm>
          <a:prstGeom prst="rect">
            <a:avLst/>
          </a:prstGeom>
          <a:noFill/>
        </p:spPr>
        <p:txBody>
          <a:bodyPr wrap="square" rtlCol="0">
            <a:spAutoFit/>
          </a:bodyPr>
          <a:lstStyle/>
          <a:p>
            <a:pPr algn="ctr">
              <a:buNone/>
            </a:pPr>
            <a:r>
              <a:rPr lang="en-GB" sz="2200" b="1" i="0" dirty="0" smtClean="0">
                <a:latin typeface="Calibri" pitchFamily="34" charset="0"/>
              </a:rPr>
              <a:t>With Anthropogenic Emissions</a:t>
            </a:r>
          </a:p>
          <a:p>
            <a:pPr algn="ctr">
              <a:buNone/>
            </a:pPr>
            <a:endParaRPr lang="en-GB" sz="800" dirty="0" smtClean="0">
              <a:latin typeface="Calibri" pitchFamily="34" charset="0"/>
            </a:endParaRPr>
          </a:p>
          <a:p>
            <a:pPr algn="ctr">
              <a:buNone/>
            </a:pPr>
            <a:r>
              <a:rPr lang="en-GB" sz="1800" b="1" dirty="0" smtClean="0">
                <a:latin typeface="Calibri" pitchFamily="34" charset="0"/>
              </a:rPr>
              <a:t>Higher</a:t>
            </a:r>
            <a:r>
              <a:rPr lang="en-GB" sz="1800" dirty="0" smtClean="0">
                <a:latin typeface="Calibri" pitchFamily="34" charset="0"/>
              </a:rPr>
              <a:t> number of cloud condensation nuclei</a:t>
            </a:r>
          </a:p>
          <a:p>
            <a:pPr algn="ctr">
              <a:buNone/>
            </a:pPr>
            <a:endParaRPr lang="en-GB" sz="1200" dirty="0" smtClean="0">
              <a:latin typeface="Calibri" pitchFamily="34" charset="0"/>
            </a:endParaRPr>
          </a:p>
          <a:p>
            <a:pPr algn="ctr">
              <a:buNone/>
            </a:pPr>
            <a:endParaRPr lang="en-GB" sz="1200" dirty="0" smtClean="0">
              <a:latin typeface="Calibri" pitchFamily="34" charset="0"/>
            </a:endParaRPr>
          </a:p>
          <a:p>
            <a:pPr algn="ctr">
              <a:buNone/>
            </a:pPr>
            <a:r>
              <a:rPr lang="en-GB" sz="1800" b="1" dirty="0" smtClean="0">
                <a:latin typeface="Calibri" pitchFamily="34" charset="0"/>
              </a:rPr>
              <a:t>Higher</a:t>
            </a:r>
            <a:r>
              <a:rPr lang="en-GB" sz="1800" dirty="0" smtClean="0">
                <a:latin typeface="Calibri" pitchFamily="34" charset="0"/>
              </a:rPr>
              <a:t> number of </a:t>
            </a:r>
            <a:r>
              <a:rPr lang="en-GB" sz="1800" b="1" dirty="0" smtClean="0">
                <a:latin typeface="Calibri" pitchFamily="34" charset="0"/>
              </a:rPr>
              <a:t>small</a:t>
            </a:r>
            <a:r>
              <a:rPr lang="en-GB" sz="1800" dirty="0" smtClean="0">
                <a:latin typeface="Calibri" pitchFamily="34" charset="0"/>
              </a:rPr>
              <a:t> cloud droplets</a:t>
            </a:r>
          </a:p>
          <a:p>
            <a:pPr algn="ctr">
              <a:buNone/>
            </a:pPr>
            <a:endParaRPr lang="en-GB" sz="1200" dirty="0" smtClean="0">
              <a:latin typeface="Calibri" pitchFamily="34" charset="0"/>
            </a:endParaRPr>
          </a:p>
          <a:p>
            <a:pPr algn="ctr">
              <a:buNone/>
            </a:pPr>
            <a:endParaRPr lang="en-GB" sz="1200" dirty="0" smtClean="0">
              <a:latin typeface="Calibri" pitchFamily="34" charset="0"/>
            </a:endParaRPr>
          </a:p>
          <a:p>
            <a:pPr algn="ctr">
              <a:buNone/>
            </a:pPr>
            <a:r>
              <a:rPr lang="en-GB" sz="1800" dirty="0" smtClean="0">
                <a:latin typeface="Calibri" pitchFamily="34" charset="0"/>
              </a:rPr>
              <a:t>Relatively </a:t>
            </a:r>
            <a:r>
              <a:rPr lang="en-GB" sz="1800" b="1" dirty="0" smtClean="0">
                <a:latin typeface="Calibri" pitchFamily="34" charset="0"/>
              </a:rPr>
              <a:t>high</a:t>
            </a:r>
            <a:r>
              <a:rPr lang="en-GB" sz="1800" dirty="0" smtClean="0">
                <a:latin typeface="Calibri" pitchFamily="34" charset="0"/>
              </a:rPr>
              <a:t> reflectivity</a:t>
            </a:r>
            <a:endParaRPr lang="en-GB" sz="1800" dirty="0">
              <a:latin typeface="Calibri" pitchFamily="34" charset="0"/>
            </a:endParaRPr>
          </a:p>
        </p:txBody>
      </p:sp>
      <p:sp>
        <p:nvSpPr>
          <p:cNvPr id="15" name="Down Arrow 14"/>
          <p:cNvSpPr/>
          <p:nvPr/>
        </p:nvSpPr>
        <p:spPr bwMode="auto">
          <a:xfrm>
            <a:off x="6755241" y="2069976"/>
            <a:ext cx="216024" cy="216024"/>
          </a:xfrm>
          <a:prstGeom prst="down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6" name="Down Arrow 15"/>
          <p:cNvSpPr/>
          <p:nvPr/>
        </p:nvSpPr>
        <p:spPr bwMode="auto">
          <a:xfrm>
            <a:off x="6755241" y="2679576"/>
            <a:ext cx="216024" cy="216024"/>
          </a:xfrm>
          <a:prstGeom prst="downArrow">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buClrTx/>
              <a:buSzTx/>
              <a:buNone/>
            </a:pPr>
            <a:endParaRPr kumimoji="0" lang="en-GB" sz="2400" b="0" i="0" u="none" strike="noStrike" cap="none" normalizeH="0" baseline="0" smtClean="0">
              <a:ln>
                <a:noFill/>
              </a:ln>
              <a:solidFill>
                <a:schemeClr val="bg2"/>
              </a:solidFill>
              <a:effectLst/>
              <a:latin typeface="Times New Roman" pitchFamily="18" charset="0"/>
            </a:endParaRPr>
          </a:p>
        </p:txBody>
      </p:sp>
      <p:sp>
        <p:nvSpPr>
          <p:cNvPr id="11" name="Text Box 1"/>
          <p:cNvSpPr txBox="1">
            <a:spLocks noChangeArrowheads="1"/>
          </p:cNvSpPr>
          <p:nvPr/>
        </p:nvSpPr>
        <p:spPr bwMode="auto">
          <a:xfrm>
            <a:off x="323528" y="188640"/>
            <a:ext cx="8221663" cy="999029"/>
          </a:xfrm>
          <a:prstGeom prst="rect">
            <a:avLst/>
          </a:prstGeom>
          <a:noFill/>
          <a:ln w="9525">
            <a:noFill/>
            <a:round/>
            <a:headEnd/>
            <a:tailEnd/>
          </a:ln>
        </p:spPr>
        <p:txBody>
          <a:bodyPr lIns="0" tIns="0" rIns="0" bIns="0" anchor="ctr"/>
          <a:lstStyle/>
          <a:p>
            <a:pPr algn="l">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4000" b="1" i="0" dirty="0" smtClean="0">
                <a:latin typeface="Calibri" pitchFamily="34" charset="0"/>
              </a:rPr>
              <a:t>Indirect effect of aerosols</a:t>
            </a:r>
            <a:endParaRPr lang="en-US" sz="4000" b="1" i="0" dirty="0">
              <a:latin typeface="Calibri" pitchFamily="34" charset="0"/>
            </a:endParaRPr>
          </a:p>
        </p:txBody>
      </p:sp>
    </p:spTree>
    <p:extLst>
      <p:ext uri="{BB962C8B-B14F-4D97-AF65-F5344CB8AC3E}">
        <p14:creationId xmlns:p14="http://schemas.microsoft.com/office/powerpoint/2010/main" val="396649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fade">
                                      <p:cBhvr>
                                        <p:cTn id="7" dur="500"/>
                                        <p:tgtEl>
                                          <p:spTgt spid="2355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94643" y="332656"/>
            <a:ext cx="6841182" cy="1143000"/>
          </a:xfrm>
        </p:spPr>
        <p:txBody>
          <a:bodyPr/>
          <a:lstStyle/>
          <a:p>
            <a:pPr algn="l" eaLnBrk="1" hangingPunct="1"/>
            <a:r>
              <a:rPr lang="en-GB" b="1" dirty="0" smtClean="0"/>
              <a:t>Aims of </a:t>
            </a:r>
            <a:r>
              <a:rPr lang="en-GB" b="1" dirty="0"/>
              <a:t>T</a:t>
            </a:r>
            <a:r>
              <a:rPr lang="en-GB" b="1" dirty="0" smtClean="0"/>
              <a:t>oday’s Lecture</a:t>
            </a:r>
          </a:p>
        </p:txBody>
      </p:sp>
      <p:sp>
        <p:nvSpPr>
          <p:cNvPr id="32771" name="Rectangle 4"/>
          <p:cNvSpPr>
            <a:spLocks noChangeArrowheads="1"/>
          </p:cNvSpPr>
          <p:nvPr/>
        </p:nvSpPr>
        <p:spPr bwMode="auto">
          <a:xfrm>
            <a:off x="838200" y="1981200"/>
            <a:ext cx="7543800" cy="2159000"/>
          </a:xfrm>
          <a:prstGeom prst="rect">
            <a:avLst/>
          </a:prstGeom>
          <a:noFill/>
          <a:ln w="19050">
            <a:noFill/>
            <a:miter lim="800000"/>
            <a:headEnd/>
            <a:tailEnd/>
          </a:ln>
        </p:spPr>
        <p:txBody>
          <a:bodyPr/>
          <a:lstStyle/>
          <a:p>
            <a:pPr marL="457200" indent="-457200">
              <a:buClrTx/>
              <a:buSzPct val="100000"/>
              <a:buFont typeface="Arial" panose="020B0604020202020204" pitchFamily="34" charset="0"/>
              <a:buChar char="•"/>
            </a:pPr>
            <a:r>
              <a:rPr lang="en-GB" sz="2500" i="0" dirty="0" smtClean="0">
                <a:solidFill>
                  <a:srgbClr val="000000"/>
                </a:solidFill>
                <a:latin typeface="Calibri" panose="020F0502020204030204" pitchFamily="34" charset="0"/>
              </a:rPr>
              <a:t>Examine historical climate records to understand recent changes </a:t>
            </a:r>
            <a:r>
              <a:rPr lang="en-GB" sz="2500" i="0" dirty="0" smtClean="0">
                <a:solidFill>
                  <a:srgbClr val="000000"/>
                </a:solidFill>
                <a:latin typeface="Calibri" panose="020F0502020204030204" pitchFamily="34" charset="0"/>
              </a:rPr>
              <a:t>in </a:t>
            </a:r>
            <a:r>
              <a:rPr lang="en-GB" sz="2500" i="0" dirty="0" smtClean="0">
                <a:solidFill>
                  <a:srgbClr val="000000"/>
                </a:solidFill>
                <a:latin typeface="Calibri" panose="020F0502020204030204" pitchFamily="34" charset="0"/>
              </a:rPr>
              <a:t>the climate system</a:t>
            </a: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SzPct val="100000"/>
              <a:buFont typeface="Arial" panose="020B0604020202020204" pitchFamily="34" charset="0"/>
              <a:buChar char="•"/>
            </a:pPr>
            <a:r>
              <a:rPr lang="en-GB" sz="2500" dirty="0">
                <a:solidFill>
                  <a:srgbClr val="000000"/>
                </a:solidFill>
                <a:latin typeface="Calibri" panose="020F0502020204030204" pitchFamily="34" charset="0"/>
              </a:rPr>
              <a:t>Discuss </a:t>
            </a:r>
            <a:r>
              <a:rPr lang="en-GB" sz="2500" dirty="0" smtClean="0">
                <a:solidFill>
                  <a:srgbClr val="000000"/>
                </a:solidFill>
                <a:latin typeface="Calibri" panose="020F0502020204030204" pitchFamily="34" charset="0"/>
              </a:rPr>
              <a:t>climate </a:t>
            </a:r>
            <a:r>
              <a:rPr lang="en-GB" sz="2500" dirty="0">
                <a:solidFill>
                  <a:srgbClr val="000000"/>
                </a:solidFill>
                <a:latin typeface="Calibri" panose="020F0502020204030204" pitchFamily="34" charset="0"/>
              </a:rPr>
              <a:t>change </a:t>
            </a:r>
            <a:r>
              <a:rPr lang="en-GB" sz="2500" dirty="0" err="1">
                <a:solidFill>
                  <a:srgbClr val="000000"/>
                </a:solidFill>
                <a:latin typeface="Calibri" panose="020F0502020204030204" pitchFamily="34" charset="0"/>
              </a:rPr>
              <a:t>skepticism</a:t>
            </a: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r>
              <a:rPr lang="en-GB" sz="2500" i="0" dirty="0" smtClean="0">
                <a:solidFill>
                  <a:srgbClr val="000000"/>
                </a:solidFill>
                <a:latin typeface="Calibri" panose="020F0502020204030204" pitchFamily="34" charset="0"/>
              </a:rPr>
              <a:t>Introduce the concepts </a:t>
            </a:r>
            <a:r>
              <a:rPr lang="en-GB" sz="2500" dirty="0" smtClean="0">
                <a:solidFill>
                  <a:srgbClr val="000000"/>
                </a:solidFill>
                <a:latin typeface="Calibri" panose="020F0502020204030204" pitchFamily="34" charset="0"/>
              </a:rPr>
              <a:t>of </a:t>
            </a:r>
            <a:r>
              <a:rPr lang="en-GB" sz="2500" i="0" dirty="0" smtClean="0">
                <a:solidFill>
                  <a:srgbClr val="000000"/>
                </a:solidFill>
                <a:latin typeface="Calibri" panose="020F0502020204030204" pitchFamily="34" charset="0"/>
              </a:rPr>
              <a:t>detection and attribution</a:t>
            </a:r>
          </a:p>
          <a:p>
            <a:pPr marL="457200" indent="-457200">
              <a:buClrTx/>
              <a:buSzPct val="100000"/>
              <a:buFont typeface="Arial" panose="020B0604020202020204" pitchFamily="34" charset="0"/>
              <a:buChar char="•"/>
            </a:pPr>
            <a:endParaRPr lang="en-GB" sz="2500" dirty="0">
              <a:solidFill>
                <a:srgbClr val="000000"/>
              </a:solidFill>
              <a:latin typeface="Calibri" panose="020F0502020204030204" pitchFamily="34" charset="0"/>
            </a:endParaRPr>
          </a:p>
          <a:p>
            <a:pPr marL="457200" indent="-457200">
              <a:buClrTx/>
              <a:buSzPct val="100000"/>
              <a:buFont typeface="Arial" panose="020B0604020202020204" pitchFamily="34" charset="0"/>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smtClean="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buFontTx/>
              <a:buChar char="•"/>
            </a:pPr>
            <a:endParaRPr lang="en-GB" sz="2500" i="0" dirty="0">
              <a:solidFill>
                <a:srgbClr val="000000"/>
              </a:solidFill>
              <a:latin typeface="Calibri" panose="020F0502020204030204" pitchFamily="34" charset="0"/>
            </a:endParaRPr>
          </a:p>
          <a:p>
            <a:pPr marL="342900" indent="-342900">
              <a:spcBef>
                <a:spcPct val="20000"/>
              </a:spcBef>
            </a:pPr>
            <a:endParaRPr lang="en-GB" sz="2500" i="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59058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720</TotalTime>
  <Words>1695</Words>
  <Application>Microsoft Office PowerPoint</Application>
  <PresentationFormat>On-screen Show (4:3)</PresentationFormat>
  <Paragraphs>206</Paragraphs>
  <Slides>43</Slides>
  <Notes>16</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GEOGM1405  Climate Change: Science and Impacts</vt:lpstr>
      <vt:lpstr>PowerPoint Presentation</vt:lpstr>
      <vt:lpstr>…leftovers from week 2</vt:lpstr>
      <vt:lpstr>PowerPoint Presentation</vt:lpstr>
      <vt:lpstr>PowerPoint Presentation</vt:lpstr>
      <vt:lpstr>PowerPoint Presentation</vt:lpstr>
      <vt:lpstr>PowerPoint Presentation</vt:lpstr>
      <vt:lpstr>PowerPoint Presentation</vt:lpstr>
      <vt:lpstr>Aims of Today’s Lecture</vt:lpstr>
      <vt:lpstr>Instrumentation</vt:lpstr>
      <vt:lpstr>Coverage</vt:lpstr>
      <vt:lpstr>Coverage</vt:lpstr>
      <vt:lpstr> A Song of Our Warming Planet University of Minnesota  https://www.youtube.com/watch?v=5t08CLczdK4</vt:lpstr>
      <vt:lpstr>PowerPoint Presentation</vt:lpstr>
      <vt:lpstr>PowerPoint Presentation</vt:lpstr>
      <vt:lpstr>NASA GISS</vt:lpstr>
      <vt:lpstr>PowerPoint Presentation</vt:lpstr>
      <vt:lpstr>PowerPoint Presentation</vt:lpstr>
      <vt:lpstr>PowerPoint Presentation</vt:lpstr>
      <vt:lpstr>PowerPoint Presentation</vt:lpstr>
      <vt:lpstr>The Oceans</vt:lpstr>
      <vt:lpstr>The Oceans</vt:lpstr>
      <vt:lpstr>PowerPoint Presentation</vt:lpstr>
      <vt:lpstr>PowerPoint Presentation</vt:lpstr>
      <vt:lpstr>PowerPoint Presentation</vt:lpstr>
      <vt:lpstr>PowerPoint Presentation</vt:lpstr>
      <vt:lpstr>PowerPoint Presentation</vt:lpstr>
      <vt:lpstr>“Medieval Warm Period”</vt:lpstr>
      <vt:lpstr>“Little Ice Age”</vt:lpstr>
      <vt:lpstr>PowerPoint Presentation</vt:lpstr>
      <vt:lpstr>PowerPoint Presentation</vt:lpstr>
      <vt:lpstr>Climate change skepticism and denialism</vt:lpstr>
      <vt:lpstr>Cynics and believers</vt:lpstr>
      <vt:lpstr>PowerPoint Presentation</vt:lpstr>
      <vt:lpstr>“Cli­mate change scep­ti­cism will not be over­come by a more forceful presentation of the sci­ence.” </vt:lpstr>
      <vt:lpstr>Useful resources that address climate change skepticism</vt:lpstr>
      <vt:lpstr>Detection and Attribution</vt:lpstr>
      <vt:lpstr>Key attribution messages – IPCC AR5</vt:lpstr>
      <vt:lpstr>Key attribution messages – IPCC AR5</vt:lpstr>
      <vt:lpstr>Key attribution messages – IPCC AR5</vt:lpstr>
      <vt:lpstr>PowerPoint Presentation</vt:lpstr>
      <vt:lpstr>Summary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GEOGM1405  Climate Change: Science and Impacts</dc:title>
  <dc:creator>jdaron</dc:creator>
  <cp:lastModifiedBy>jdaron</cp:lastModifiedBy>
  <cp:revision>36</cp:revision>
  <dcterms:created xsi:type="dcterms:W3CDTF">2014-10-13T14:29:56Z</dcterms:created>
  <dcterms:modified xsi:type="dcterms:W3CDTF">2014-10-21T11:30:27Z</dcterms:modified>
</cp:coreProperties>
</file>