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60" r:id="rId2"/>
    <p:sldId id="302" r:id="rId3"/>
    <p:sldId id="272" r:id="rId4"/>
    <p:sldId id="303" r:id="rId5"/>
    <p:sldId id="304" r:id="rId6"/>
    <p:sldId id="305" r:id="rId7"/>
    <p:sldId id="324" r:id="rId8"/>
    <p:sldId id="326" r:id="rId9"/>
    <p:sldId id="350" r:id="rId10"/>
    <p:sldId id="327" r:id="rId11"/>
    <p:sldId id="329" r:id="rId12"/>
    <p:sldId id="328" r:id="rId13"/>
    <p:sldId id="331" r:id="rId14"/>
    <p:sldId id="340" r:id="rId15"/>
    <p:sldId id="337" r:id="rId16"/>
    <p:sldId id="332" r:id="rId17"/>
    <p:sldId id="338" r:id="rId18"/>
    <p:sldId id="333" r:id="rId19"/>
    <p:sldId id="351" r:id="rId20"/>
    <p:sldId id="347" r:id="rId21"/>
    <p:sldId id="307" r:id="rId22"/>
    <p:sldId id="308" r:id="rId23"/>
    <p:sldId id="309" r:id="rId24"/>
    <p:sldId id="335" r:id="rId25"/>
    <p:sldId id="341" r:id="rId26"/>
    <p:sldId id="342" r:id="rId27"/>
    <p:sldId id="343" r:id="rId28"/>
    <p:sldId id="344" r:id="rId29"/>
    <p:sldId id="345" r:id="rId30"/>
    <p:sldId id="346" r:id="rId31"/>
    <p:sldId id="311" r:id="rId32"/>
    <p:sldId id="312" r:id="rId33"/>
    <p:sldId id="339" r:id="rId34"/>
    <p:sldId id="313" r:id="rId35"/>
    <p:sldId id="314" r:id="rId36"/>
    <p:sldId id="315" r:id="rId37"/>
    <p:sldId id="316" r:id="rId38"/>
    <p:sldId id="317" r:id="rId39"/>
    <p:sldId id="310" r:id="rId40"/>
    <p:sldId id="322" r:id="rId41"/>
    <p:sldId id="323" r:id="rId42"/>
    <p:sldId id="348" r:id="rId43"/>
    <p:sldId id="352" r:id="rId44"/>
    <p:sldId id="300" r:id="rId45"/>
    <p:sldId id="262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83" autoAdjust="0"/>
  </p:normalViewPr>
  <p:slideViewPr>
    <p:cSldViewPr>
      <p:cViewPr varScale="1">
        <p:scale>
          <a:sx n="100" d="100"/>
          <a:sy n="100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845DE-AA82-4017-A11B-C9EA0EB64644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14D19-FD34-44D4-B0D3-2453F197C0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5026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81907B-9137-475D-BCE7-26566550E6F6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298568-0CDE-432F-8CED-B7EA1848BEA4}" type="slidenum">
              <a:rPr lang="en-GB" smtClean="0"/>
              <a:pPr/>
              <a:t>12</a:t>
            </a:fld>
            <a:endParaRPr lang="en-GB" smtClean="0"/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5996" y="8687297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15" tIns="46357" rIns="92715" bIns="46357" anchor="b"/>
          <a:lstStyle/>
          <a:p>
            <a:pPr algn="r" defTabSz="929077"/>
            <a:fld id="{E3F936C7-07CB-46C9-AC6B-B7F11717637B}" type="slidenum">
              <a:rPr lang="en-GB" sz="1200">
                <a:latin typeface="Times New Roman" pitchFamily="18" charset="0"/>
              </a:rPr>
              <a:pPr algn="r" defTabSz="929077"/>
              <a:t>12</a:t>
            </a:fld>
            <a:endParaRPr lang="en-GB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8B863D-95B1-48B6-AE5C-96EF1E20843A}" type="slidenum">
              <a:rPr lang="en-GB" smtClean="0"/>
              <a:pPr/>
              <a:t>13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0EBFCF-3E31-4690-B905-9C2810049A6F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0EBFCF-3E31-4690-B905-9C2810049A6F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0DAE11-63DA-4A9E-885F-68B7D7FB1C93}" type="slidenum">
              <a:rPr lang="en-GB" smtClean="0"/>
              <a:pPr/>
              <a:t>16</a:t>
            </a:fld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12C51-926D-4D8E-8A31-4EEA219F3669}" type="slidenum">
              <a:rPr lang="en-GB" smtClean="0"/>
              <a:pPr/>
              <a:t>18</a:t>
            </a:fld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AAEF23-F04C-42BE-BFBB-4159DAC0B6A2}" type="slidenum">
              <a:rPr lang="en-GB" smtClean="0"/>
              <a:pPr/>
              <a:t>19</a:t>
            </a:fld>
            <a:endParaRPr lang="en-GB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AAEF23-F04C-42BE-BFBB-4159DAC0B6A2}" type="slidenum">
              <a:rPr lang="en-GB" smtClean="0"/>
              <a:pPr/>
              <a:t>20</a:t>
            </a:fld>
            <a:endParaRPr lang="en-GB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51014-0937-4126-81E1-0179E6C16F35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51014-0937-4126-81E1-0179E6C16F35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422D91-98FC-48CF-93ED-11715F03A307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51014-0937-4126-81E1-0179E6C16F35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51014-0937-4126-81E1-0179E6C16F35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51014-0937-4126-81E1-0179E6C16F35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27</a:t>
            </a:fld>
            <a:endParaRPr lang="sv-S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5337F-9B8E-4B26-A233-7A890C3FD21E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22CAA6-9228-4280-B15F-D869E7577C58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CC0C2-521A-47FF-A2E4-0FC4B023AF04}" type="slidenum">
              <a:rPr lang="en-GB"/>
              <a:pPr/>
              <a:t>30</a:t>
            </a:fld>
            <a:endParaRPr lang="en-GB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31</a:t>
            </a:fld>
            <a:endParaRPr lang="sv-S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32</a:t>
            </a:fld>
            <a:endParaRPr lang="sv-S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34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422D91-98FC-48CF-93ED-11715F03A307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35</a:t>
            </a:fld>
            <a:endParaRPr lang="sv-S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4002F-0481-4AA8-A925-38D7F0DFF301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38</a:t>
            </a:fld>
            <a:endParaRPr lang="sv-S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39</a:t>
            </a:fld>
            <a:endParaRPr lang="sv-SE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51014-0937-4126-81E1-0179E6C16F35}" type="slidenum">
              <a:rPr lang="en-GB" smtClean="0"/>
              <a:pPr/>
              <a:t>40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90966-E69C-43B8-8E35-999A8EA6A9D4}" type="slidenum">
              <a:rPr lang="sv-SE" smtClean="0"/>
              <a:pPr/>
              <a:t>41</a:t>
            </a:fld>
            <a:endParaRPr lang="sv-SE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AAEF23-F04C-42BE-BFBB-4159DAC0B6A2}" type="slidenum">
              <a:rPr lang="en-GB" smtClean="0"/>
              <a:pPr/>
              <a:t>44</a:t>
            </a:fld>
            <a:endParaRPr lang="en-GB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AAEF23-F04C-42BE-BFBB-4159DAC0B6A2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20A2F-A5BC-4060-B6C6-D23EEA5F50EA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The development of computers has paralleled the development of NWP and climate science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744F3-EF28-4919-B568-D63DF9C181AA}" type="slidenum">
              <a:rPr lang="en-GB" smtClean="0"/>
              <a:pPr/>
              <a:t>8</a:t>
            </a:fld>
            <a:endParaRPr lang="en-GB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Different degrees of complexity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744F3-EF28-4919-B568-D63DF9C181AA}" type="slidenum">
              <a:rPr lang="en-GB" smtClean="0"/>
              <a:pPr/>
              <a:t>9</a:t>
            </a:fld>
            <a:endParaRPr lang="en-GB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Different degrees of complexity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C0748C-F208-4C53-88FD-D87C009876AE}" type="slidenum">
              <a:rPr lang="en-GB" smtClean="0"/>
              <a:pPr/>
              <a:t>10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DF2BFD-BEB5-4B53-A1FE-B2C4F11D5B90}" type="slidenum">
              <a:rPr lang="en-GB" smtClean="0"/>
              <a:pPr/>
              <a:t>11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4" descr="Bristol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53" y="6143462"/>
            <a:ext cx="1652835" cy="51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087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0901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96761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60649"/>
            <a:ext cx="8352928" cy="1152128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altLang="zh-CN" dirty="0" smtClean="0"/>
              <a:t>Click to edit Master title style</a:t>
            </a:r>
            <a:endParaRPr lang="en-US" altLang="zh-CN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67544" y="1628800"/>
            <a:ext cx="8352928" cy="4176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234036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C0B38-8C5E-4A66-933E-C91D72338A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4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C0B38-8C5E-4A66-933E-C91D72338A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47663"/>
            <a:ext cx="69342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52600" y="1773238"/>
            <a:ext cx="3390900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5900" y="1773238"/>
            <a:ext cx="3390900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23850" y="65532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Crown copyright   Met Office</a:t>
            </a:r>
            <a:endParaRPr lang="en-GB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1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304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6228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5870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2222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263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700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7473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598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830D-9BAE-490B-8B2C-7CE30A2B51FD}" type="datetimeFigureOut">
              <a:rPr lang="en-ZA" smtClean="0"/>
              <a:t>2014/11/04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28D52-095B-4B14-A545-408B76CC051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4" descr="Bristol_Logo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10853" y="6143462"/>
            <a:ext cx="1652835" cy="51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197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ag.uct.ac.za/~jdaron/GEOGM1405_FAQ.html" TargetMode="External"/><Relationship Id="rId2" Type="http://schemas.openxmlformats.org/officeDocument/2006/relationships/hyperlink" Target="https://www.ole.bris.ac.uk/bbcswebdav/courses/GEOGM1405_2014" TargetMode="Externa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wm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jpeg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le.bris.ac.uk/bbcswebdav/courses/GEOGM1405_2014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YlT6mJzNqEQ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867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Rectangle 1"/>
          <p:cNvSpPr/>
          <p:nvPr/>
        </p:nvSpPr>
        <p:spPr>
          <a:xfrm>
            <a:off x="950792" y="4495800"/>
            <a:ext cx="7363747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3500" b="1" i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Climate modeling </a:t>
            </a:r>
          </a:p>
          <a:p>
            <a:pPr algn="ctr">
              <a:buNone/>
            </a:pPr>
            <a:r>
              <a:rPr lang="en-US" sz="3500" b="1" i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and uncertainties in climate prediction</a:t>
            </a:r>
            <a:endParaRPr lang="en-US" sz="35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85435" y="5734275"/>
            <a:ext cx="8132440" cy="1008111"/>
          </a:xfrm>
        </p:spPr>
        <p:txBody>
          <a:bodyPr/>
          <a:lstStyle/>
          <a:p>
            <a:pPr algn="r" eaLnBrk="1" hangingPunct="1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GEOGM1405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Climate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Change: Science and Impacts</a:t>
            </a:r>
            <a:endParaRPr lang="en-GB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67558" y="304800"/>
            <a:ext cx="200888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4500" b="1" i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WEEK 4</a:t>
            </a:r>
            <a:endParaRPr lang="en-ZA" sz="4500" b="1" i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-18256" y="5904248"/>
            <a:ext cx="9180512" cy="0"/>
          </a:xfrm>
          <a:prstGeom prst="line">
            <a:avLst/>
          </a:prstGeom>
          <a:ln w="50800">
            <a:solidFill>
              <a:srgbClr val="A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57" y="1024889"/>
            <a:ext cx="4428211" cy="346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3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3931" y="2544762"/>
            <a:ext cx="411480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7"/>
          <p:cNvSpPr>
            <a:spLocks noGrp="1" noChangeArrowheads="1"/>
          </p:cNvSpPr>
          <p:nvPr>
            <p:ph type="title"/>
          </p:nvPr>
        </p:nvSpPr>
        <p:spPr>
          <a:xfrm>
            <a:off x="260350" y="152400"/>
            <a:ext cx="8229600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sz="3500" b="1" dirty="0" smtClean="0"/>
              <a:t>General circulation models (GCMs)</a:t>
            </a:r>
          </a:p>
        </p:txBody>
      </p:sp>
      <p:sp>
        <p:nvSpPr>
          <p:cNvPr id="40965" name="TextBox 4"/>
          <p:cNvSpPr txBox="1">
            <a:spLocks noChangeArrowheads="1"/>
          </p:cNvSpPr>
          <p:nvPr/>
        </p:nvSpPr>
        <p:spPr bwMode="auto">
          <a:xfrm flipH="1">
            <a:off x="8893175" y="3429000"/>
            <a:ext cx="44450" cy="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  <p:pic>
        <p:nvPicPr>
          <p:cNvPr id="40966" name="Picture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20150" y="3429000"/>
            <a:ext cx="2143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625" y="1371600"/>
            <a:ext cx="783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GCMs are mathematical models of the general circulation of a planetary atmosphere based on the </a:t>
            </a:r>
            <a:r>
              <a:rPr lang="en-GB" dirty="0" err="1" smtClean="0"/>
              <a:t>Navier</a:t>
            </a:r>
            <a:r>
              <a:rPr lang="en-GB" dirty="0" smtClean="0"/>
              <a:t>–Stokes equations on a rotating sphere 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30475"/>
            <a:ext cx="4191000" cy="2270125"/>
          </a:xfrm>
          <a:prstGeom prst="rect">
            <a:avLst/>
          </a:prstGeom>
          <a:ln w="38100">
            <a:noFill/>
          </a:ln>
        </p:spPr>
      </p:pic>
      <p:sp>
        <p:nvSpPr>
          <p:cNvPr id="2" name="Rectangle 1"/>
          <p:cNvSpPr/>
          <p:nvPr/>
        </p:nvSpPr>
        <p:spPr>
          <a:xfrm>
            <a:off x="8610600" y="5410200"/>
            <a:ext cx="423863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470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r="703" b="48833"/>
          <a:stretch/>
        </p:blipFill>
        <p:spPr bwMode="auto">
          <a:xfrm>
            <a:off x="655692" y="353161"/>
            <a:ext cx="4040133" cy="587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5"/>
          <p:cNvPicPr>
            <a:picLocks noChangeAspect="1" noChangeArrowheads="1"/>
          </p:cNvPicPr>
          <p:nvPr/>
        </p:nvPicPr>
        <p:blipFill rotWithShape="1">
          <a:blip r:embed="rId4" cstate="print"/>
          <a:srcRect t="48815"/>
          <a:stretch/>
        </p:blipFill>
        <p:spPr bwMode="auto">
          <a:xfrm>
            <a:off x="4876800" y="233362"/>
            <a:ext cx="3819463" cy="599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Rectangle 9"/>
          <p:cNvSpPr>
            <a:spLocks noChangeArrowheads="1"/>
          </p:cNvSpPr>
          <p:nvPr/>
        </p:nvSpPr>
        <p:spPr bwMode="auto">
          <a:xfrm>
            <a:off x="5003800" y="160279"/>
            <a:ext cx="1549400" cy="3857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TextBox 6"/>
          <p:cNvSpPr txBox="1">
            <a:spLocks noChangeArrowheads="1"/>
          </p:cNvSpPr>
          <p:nvPr/>
        </p:nvSpPr>
        <p:spPr bwMode="auto">
          <a:xfrm>
            <a:off x="2627313" y="5943600"/>
            <a:ext cx="1944687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22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248632" cy="29062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43656" y="3519100"/>
            <a:ext cx="16812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1200" dirty="0"/>
              <a:t>www2.ucar.edu/climate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657598"/>
            <a:ext cx="5410200" cy="283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9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-12958" t="6296" b="-10938"/>
          <a:stretch>
            <a:fillRect/>
          </a:stretch>
        </p:blipFill>
        <p:spPr>
          <a:xfrm>
            <a:off x="4038600" y="2682875"/>
            <a:ext cx="4995862" cy="4403725"/>
          </a:xfrm>
          <a:noFill/>
        </p:spPr>
      </p:pic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77800"/>
            <a:ext cx="7210425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sz="3500" b="1" dirty="0" smtClean="0"/>
              <a:t>Regional Climate Models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19200"/>
            <a:ext cx="8534400" cy="432911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sz="1800" dirty="0" smtClean="0">
                <a:latin typeface="Arial" charset="0"/>
                <a:cs typeface="Arial" charset="0"/>
              </a:rPr>
              <a:t>Full climate model representing the physical processes (land and atmosphere) as in a GCM </a:t>
            </a:r>
            <a:endParaRPr lang="en-GB" sz="1800" dirty="0" smtClean="0"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endParaRPr lang="en-GB" sz="18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en-GB" sz="1800" dirty="0" smtClean="0">
                <a:latin typeface="Arial" charset="0"/>
                <a:cs typeface="Arial" charset="0"/>
              </a:rPr>
              <a:t>Takes </a:t>
            </a:r>
            <a:r>
              <a:rPr lang="en-GB" sz="1800" dirty="0">
                <a:latin typeface="Arial" charset="0"/>
                <a:cs typeface="Arial" charset="0"/>
              </a:rPr>
              <a:t>account of local characteristics e.g. mountains, coasts, inland waters</a:t>
            </a:r>
          </a:p>
          <a:p>
            <a:pPr marL="0" indent="0" eaLnBrk="1" hangingPunct="1">
              <a:buNone/>
            </a:pPr>
            <a:endParaRPr lang="en-GB" sz="18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en-GB" sz="1800" dirty="0">
                <a:latin typeface="Arial" charset="0"/>
                <a:cs typeface="Arial" charset="0"/>
              </a:rPr>
              <a:t>Better regional detail and extremes in weather</a:t>
            </a:r>
          </a:p>
          <a:p>
            <a:pPr marL="0" indent="0">
              <a:buNone/>
            </a:pPr>
            <a:endParaRPr lang="en-GB" sz="18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en-GB" sz="1800" dirty="0" smtClean="0">
                <a:latin typeface="Arial" charset="0"/>
                <a:cs typeface="Arial" charset="0"/>
              </a:rPr>
              <a:t>Driven </a:t>
            </a:r>
            <a:r>
              <a:rPr lang="en-GB" sz="1800" dirty="0">
                <a:latin typeface="Arial" charset="0"/>
                <a:cs typeface="Arial" charset="0"/>
              </a:rPr>
              <a:t>at its boundaries  by output from a GCM</a:t>
            </a:r>
          </a:p>
          <a:p>
            <a:pPr marL="0" indent="0" eaLnBrk="1" hangingPunct="1">
              <a:buNone/>
            </a:pPr>
            <a:endParaRPr lang="en-GB" sz="18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en-GB" sz="1800" dirty="0">
                <a:latin typeface="Arial" charset="0"/>
                <a:cs typeface="Arial" charset="0"/>
              </a:rPr>
              <a:t>Smaller domain (typically 5000 x 5000km)</a:t>
            </a:r>
          </a:p>
          <a:p>
            <a:pPr marL="0" indent="0" eaLnBrk="1" hangingPunct="1">
              <a:buNone/>
            </a:pPr>
            <a:endParaRPr lang="en-GB" sz="1800" dirty="0" smtClean="0"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r>
              <a:rPr lang="en-GB" sz="1800" dirty="0" smtClean="0">
                <a:latin typeface="Arial" charset="0"/>
                <a:cs typeface="Arial" charset="0"/>
              </a:rPr>
              <a:t>Finer </a:t>
            </a:r>
            <a:r>
              <a:rPr lang="en-GB" sz="1800" dirty="0" smtClean="0">
                <a:latin typeface="Arial" charset="0"/>
                <a:cs typeface="Arial" charset="0"/>
              </a:rPr>
              <a:t>resolution (50-25km)</a:t>
            </a:r>
          </a:p>
          <a:p>
            <a:pPr marL="0" indent="0" eaLnBrk="1" hangingPunct="1">
              <a:buNone/>
            </a:pPr>
            <a:endParaRPr lang="en-GB" sz="1800" dirty="0" smtClean="0"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endParaRPr lang="en-GB" sz="1800" dirty="0" smtClean="0"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62475" y="2590800"/>
            <a:ext cx="2298700" cy="2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13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500" b="1" dirty="0" smtClean="0"/>
              <a:t>Model </a:t>
            </a:r>
            <a:r>
              <a:rPr lang="en-GB" sz="3500" b="1" dirty="0" smtClean="0"/>
              <a:t>Experimental </a:t>
            </a:r>
            <a:r>
              <a:rPr lang="en-GB" sz="3500" b="1" dirty="0" smtClean="0"/>
              <a:t>Design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71600"/>
            <a:ext cx="82296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/>
              <a:t>CMIP5 – Coupled Model Intercomparison Project phase 5</a:t>
            </a:r>
          </a:p>
          <a:p>
            <a:endParaRPr lang="en-US" sz="2200" dirty="0"/>
          </a:p>
          <a:p>
            <a:r>
              <a:rPr lang="en-US" sz="2200" dirty="0" smtClean="0"/>
              <a:t>CMIP5 </a:t>
            </a:r>
            <a:r>
              <a:rPr lang="en-US" sz="2200" dirty="0"/>
              <a:t>promotes a standard set of model simulations in order to</a:t>
            </a:r>
            <a:r>
              <a:rPr lang="en-US" sz="2200" dirty="0" smtClean="0"/>
              <a:t>: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evaluate </a:t>
            </a:r>
            <a:r>
              <a:rPr lang="en-US" sz="2200" dirty="0"/>
              <a:t>how realistic the models are in simulating the recent </a:t>
            </a:r>
            <a:r>
              <a:rPr lang="en-US" sz="2200" dirty="0" smtClean="0"/>
              <a:t>past,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provide projections </a:t>
            </a:r>
            <a:r>
              <a:rPr lang="en-US" sz="2200" dirty="0"/>
              <a:t>of future climate change on two time scales, near term (out </a:t>
            </a:r>
            <a:r>
              <a:rPr lang="en-US" sz="2200" dirty="0" smtClean="0"/>
              <a:t>to about </a:t>
            </a:r>
            <a:r>
              <a:rPr lang="en-US" sz="2200" dirty="0"/>
              <a:t>2035) and long term (out to 2100 and beyond), </a:t>
            </a:r>
            <a:r>
              <a:rPr lang="en-US" sz="2200" dirty="0" smtClean="0"/>
              <a:t>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understand </a:t>
            </a:r>
            <a:r>
              <a:rPr lang="en-US" sz="2200" dirty="0"/>
              <a:t>some of the factors responsible for differences in model </a:t>
            </a:r>
            <a:r>
              <a:rPr lang="en-US" sz="2200" dirty="0" smtClean="0"/>
              <a:t>projections, including </a:t>
            </a:r>
            <a:r>
              <a:rPr lang="en-US" sz="2200" dirty="0"/>
              <a:t>quantifying some key feedbacks such </a:t>
            </a:r>
            <a:r>
              <a:rPr lang="en-US" sz="2200" dirty="0" smtClean="0"/>
              <a:t>as those </a:t>
            </a:r>
            <a:r>
              <a:rPr lang="en-US" sz="2200" dirty="0"/>
              <a:t>involving clouds and </a:t>
            </a:r>
            <a:r>
              <a:rPr lang="en-US" sz="2200" dirty="0" smtClean="0"/>
              <a:t>the carbon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r>
              <a:rPr lang="en-US" sz="2200" dirty="0" smtClean="0"/>
              <a:t>CMIP5 projections are a critical component of the IPCC AR5 report.</a:t>
            </a:r>
            <a:endParaRPr lang="en-ZA" sz="2200" dirty="0"/>
          </a:p>
        </p:txBody>
      </p:sp>
    </p:spTree>
    <p:extLst>
      <p:ext uri="{BB962C8B-B14F-4D97-AF65-F5344CB8AC3E}">
        <p14:creationId xmlns:p14="http://schemas.microsoft.com/office/powerpoint/2010/main" val="187969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500" b="1" dirty="0" smtClean="0"/>
              <a:t>Model experiment Design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71600"/>
            <a:ext cx="6779260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771775" y="6248400"/>
            <a:ext cx="64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/>
              <a:t>http://cmip-pcmdi.llnl.gov/cmip5/docs/Taylor_CMIP5_design.pdf</a:t>
            </a:r>
          </a:p>
        </p:txBody>
      </p:sp>
    </p:spTree>
    <p:extLst>
      <p:ext uri="{BB962C8B-B14F-4D97-AF65-F5344CB8AC3E}">
        <p14:creationId xmlns:p14="http://schemas.microsoft.com/office/powerpoint/2010/main" val="349938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89037"/>
            <a:ext cx="8229600" cy="4525963"/>
          </a:xfrm>
        </p:spPr>
        <p:txBody>
          <a:bodyPr/>
          <a:lstStyle/>
          <a:p>
            <a:pPr eaLnBrk="1" hangingPunct="1"/>
            <a:r>
              <a:rPr lang="en-GB" sz="2000" dirty="0" smtClean="0">
                <a:cs typeface="Arial" charset="0"/>
              </a:rPr>
              <a:t>Based on physical laws/equations (</a:t>
            </a:r>
            <a:r>
              <a:rPr lang="en-GB" sz="2000" dirty="0" err="1" smtClean="0">
                <a:cs typeface="Arial" charset="0"/>
              </a:rPr>
              <a:t>Navier</a:t>
            </a:r>
            <a:r>
              <a:rPr lang="en-GB" sz="2000" dirty="0" smtClean="0">
                <a:cs typeface="Arial" charset="0"/>
              </a:rPr>
              <a:t> Stokes Equations) and dynamical cores are subject to strict tests</a:t>
            </a:r>
          </a:p>
          <a:p>
            <a:pPr eaLnBrk="1" hangingPunct="1"/>
            <a:endParaRPr lang="en-GB" sz="1000" dirty="0" smtClean="0">
              <a:cs typeface="Arial" charset="0"/>
            </a:endParaRPr>
          </a:p>
          <a:p>
            <a:pPr eaLnBrk="1" hangingPunct="1"/>
            <a:r>
              <a:rPr lang="en-GB" sz="2000" dirty="0" smtClean="0">
                <a:cs typeface="Arial" charset="0"/>
              </a:rPr>
              <a:t>Developed from weather forecast models which have proven skill in simulating atmospheric circulation</a:t>
            </a:r>
          </a:p>
          <a:p>
            <a:pPr eaLnBrk="1" hangingPunct="1"/>
            <a:endParaRPr lang="en-GB" sz="1000" dirty="0" smtClean="0">
              <a:cs typeface="Arial" charset="0"/>
            </a:endParaRPr>
          </a:p>
          <a:p>
            <a:pPr eaLnBrk="1" hangingPunct="1"/>
            <a:r>
              <a:rPr lang="en-GB" sz="2000" dirty="0" smtClean="0">
                <a:cs typeface="Arial" charset="0"/>
              </a:rPr>
              <a:t>Capable of simulating important aspects of current and past climate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0600" y="3737831"/>
            <a:ext cx="4343400" cy="291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715125" y="6045200"/>
            <a:ext cx="1092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IPCC, AR4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500" b="1" dirty="0" smtClean="0"/>
              <a:t>Strengths of climate models</a:t>
            </a:r>
            <a:endParaRPr lang="en-GB" sz="3500" b="1" dirty="0"/>
          </a:p>
        </p:txBody>
      </p:sp>
    </p:spTree>
    <p:extLst>
      <p:ext uri="{BB962C8B-B14F-4D97-AF65-F5344CB8AC3E}">
        <p14:creationId xmlns:p14="http://schemas.microsoft.com/office/powerpoint/2010/main" val="311302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500" b="1" dirty="0" smtClean="0"/>
              <a:t>Model performance</a:t>
            </a:r>
            <a:endParaRPr lang="en-GB" sz="35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676" y="1219200"/>
            <a:ext cx="5610658" cy="5267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83212" y="6501954"/>
            <a:ext cx="32845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  <a:defRPr/>
            </a:pPr>
            <a:r>
              <a:rPr lang="en-GB" sz="1200" i="0" dirty="0" err="1">
                <a:latin typeface="+mn-lt"/>
              </a:rPr>
              <a:t>Knutti</a:t>
            </a:r>
            <a:r>
              <a:rPr lang="en-GB" sz="1200" i="0" dirty="0">
                <a:latin typeface="+mn-lt"/>
              </a:rPr>
              <a:t> et al </a:t>
            </a:r>
            <a:r>
              <a:rPr lang="en-GB" sz="1200" i="0" dirty="0" smtClean="0">
                <a:latin typeface="+mn-lt"/>
              </a:rPr>
              <a:t>2013 </a:t>
            </a:r>
            <a:r>
              <a:rPr lang="en-GB" sz="1200" dirty="0" smtClean="0">
                <a:latin typeface="+mn-lt"/>
              </a:rPr>
              <a:t>GRL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79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93713" y="1295400"/>
            <a:ext cx="8229600" cy="3268663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200" dirty="0" smtClean="0">
                <a:latin typeface="+mj-lt"/>
                <a:cs typeface="Arial" charset="0"/>
              </a:rPr>
              <a:t>Significant systematic errors and deficiencies (tropical precipitation, ENSO, ice sheets)</a:t>
            </a:r>
          </a:p>
          <a:p>
            <a:pPr eaLnBrk="1" hangingPunct="1"/>
            <a:endParaRPr lang="en-GB" sz="2200" dirty="0" smtClean="0">
              <a:latin typeface="+mj-lt"/>
              <a:cs typeface="Arial" charset="0"/>
            </a:endParaRPr>
          </a:p>
          <a:p>
            <a:pPr eaLnBrk="1" hangingPunct="1"/>
            <a:r>
              <a:rPr lang="en-GB" sz="2200" dirty="0" smtClean="0">
                <a:latin typeface="+mj-lt"/>
                <a:cs typeface="Arial" charset="0"/>
              </a:rPr>
              <a:t>Important small-scale processes, such as convection, cannot be explicitly resolved on coarse resolutions</a:t>
            </a:r>
          </a:p>
          <a:p>
            <a:pPr eaLnBrk="1" hangingPunct="1"/>
            <a:endParaRPr lang="en-GB" sz="2200" dirty="0" smtClean="0">
              <a:latin typeface="+mj-lt"/>
              <a:cs typeface="Arial" charset="0"/>
            </a:endParaRPr>
          </a:p>
          <a:p>
            <a:pPr eaLnBrk="1" hangingPunct="1"/>
            <a:r>
              <a:rPr lang="en-GB" sz="2200" dirty="0" smtClean="0">
                <a:latin typeface="+mj-lt"/>
                <a:cs typeface="Arial" charset="0"/>
              </a:rPr>
              <a:t>Verification not possible: validation relies on using the observed record which is in sample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512763" y="4607004"/>
            <a:ext cx="813593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200" dirty="0"/>
              <a:t>“Nevertheless, models have consistently provided a robust and unambiguous picture of significant climate warming in response to increasing greenhouse gases” (IPCC AR4, 2007)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10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500" b="1" dirty="0" smtClean="0"/>
              <a:t>Limitations of climate models</a:t>
            </a:r>
            <a:endParaRPr lang="en-GB" sz="3500" b="1" dirty="0"/>
          </a:p>
        </p:txBody>
      </p:sp>
    </p:spTree>
    <p:extLst>
      <p:ext uri="{BB962C8B-B14F-4D97-AF65-F5344CB8AC3E}">
        <p14:creationId xmlns:p14="http://schemas.microsoft.com/office/powerpoint/2010/main" val="38270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7674056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sz="3500" b="1" dirty="0" smtClean="0"/>
              <a:t>Interpreting climate model output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0050" y="1905000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What does each graph show?</a:t>
            </a:r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What are the projected changes for Europe, and specifically the UK?</a:t>
            </a:r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How confident are you in these changes?</a:t>
            </a:r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What additional information might you need to aid the interpretation?</a:t>
            </a:r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Construct a single sentence to communicate a “climate change message” for the UK based on the model projections. Aim the message at local government planning authorities.</a:t>
            </a:r>
          </a:p>
          <a:p>
            <a:pPr marL="342900" indent="-342900">
              <a:buFont typeface="+mj-lt"/>
              <a:buAutoNum type="arabicPeriod"/>
            </a:pPr>
            <a:endParaRPr lang="en-ZA" b="1" dirty="0"/>
          </a:p>
        </p:txBody>
      </p:sp>
      <p:sp>
        <p:nvSpPr>
          <p:cNvPr id="4" name="Rectangle 3"/>
          <p:cNvSpPr/>
          <p:nvPr/>
        </p:nvSpPr>
        <p:spPr>
          <a:xfrm>
            <a:off x="2839987" y="5715000"/>
            <a:ext cx="3273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/>
              <a:t>http://www.ipcc-data.org/maps/</a:t>
            </a:r>
          </a:p>
        </p:txBody>
      </p:sp>
    </p:spTree>
    <p:extLst>
      <p:ext uri="{BB962C8B-B14F-4D97-AF65-F5344CB8AC3E}">
        <p14:creationId xmlns:p14="http://schemas.microsoft.com/office/powerpoint/2010/main" val="230579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32199" y="4583668"/>
            <a:ext cx="429720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500" b="1" i="0" dirty="0">
                <a:solidFill>
                  <a:srgbClr val="000000"/>
                </a:solidFill>
                <a:latin typeface="Calibri" panose="020F0502020204030204" pitchFamily="34" charset="0"/>
              </a:rPr>
              <a:t>email: jdaron@csag.uct.ac.za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584663"/>
            <a:ext cx="914400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300" dirty="0">
                <a:hlinkClick r:id="rId2"/>
              </a:rPr>
              <a:t>https://</a:t>
            </a:r>
            <a:r>
              <a:rPr lang="en-ZA" sz="2300" dirty="0" smtClean="0">
                <a:hlinkClick r:id="rId2"/>
              </a:rPr>
              <a:t>www.ole.bris.ac.uk/bbcswebdav/courses/GEOGM1405_2014</a:t>
            </a:r>
            <a:endParaRPr lang="en-ZA" sz="2300" dirty="0" smtClean="0"/>
          </a:p>
          <a:p>
            <a:pPr algn="ctr"/>
            <a:endParaRPr lang="en-ZA" sz="23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94643" y="441663"/>
            <a:ext cx="68411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500" b="1" dirty="0" smtClean="0"/>
              <a:t>Course Material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94643" y="2438400"/>
            <a:ext cx="68411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500" b="1" dirty="0" smtClean="0"/>
              <a:t>FAQs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3025" y="3568700"/>
            <a:ext cx="7924800" cy="13843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300" dirty="0">
                <a:solidFill>
                  <a:srgbClr val="000000"/>
                </a:solidFill>
                <a:latin typeface="+mj-lt"/>
                <a:hlinkClick r:id="rId3"/>
              </a:rPr>
              <a:t>http://</a:t>
            </a:r>
            <a:r>
              <a:rPr lang="en-GB" sz="23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hlinkClick r:id="rId3"/>
              </a:rPr>
              <a:t>www.csag.uct.ac.za/</a:t>
            </a:r>
            <a:r>
              <a:rPr lang="en-GB" sz="2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~</a:t>
            </a:r>
            <a:r>
              <a:rPr lang="en-GB" sz="23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hlinkClick r:id="rId3"/>
              </a:rPr>
              <a:t>jdaron/GEOGM1405_FAQ.html</a:t>
            </a:r>
            <a:endParaRPr lang="en-GB" sz="23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endParaRPr lang="en-GB" sz="23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endParaRPr lang="en-GB" sz="2300" i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en-GB" sz="2300" i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674056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sz="2500" dirty="0" smtClean="0"/>
              <a:t>In climate prediction, we have to deal with: </a:t>
            </a:r>
            <a:r>
              <a:rPr lang="en-GB" sz="2500" b="1" dirty="0" smtClean="0"/>
              <a:t>uncertainty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3528" y="2133599"/>
            <a:ext cx="3886200" cy="317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535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66800"/>
          </a:xfrm>
        </p:spPr>
        <p:txBody>
          <a:bodyPr/>
          <a:lstStyle/>
          <a:p>
            <a:pPr algn="l"/>
            <a:r>
              <a:rPr lang="en-GB" sz="3000" b="1" dirty="0" smtClean="0">
                <a:latin typeface="Calibri" pitchFamily="34" charset="0"/>
              </a:rPr>
              <a:t>Certainty</a:t>
            </a:r>
            <a:endParaRPr lang="en-GB" sz="3000" b="1" dirty="0">
              <a:latin typeface="Calibri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1809946" y="1052736"/>
            <a:ext cx="3798142" cy="234026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Calibri" pitchFamily="34" charset="0"/>
                <a:cs typeface="Arial" pitchFamily="34" charset="0"/>
              </a:rPr>
              <a:t>If we have: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alibri" pitchFamily="34" charset="0"/>
                <a:cs typeface="Arial" pitchFamily="34" charset="0"/>
              </a:rPr>
              <a:t>A perfect model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     </a:t>
            </a:r>
            <a:r>
              <a:rPr lang="en-GB" sz="2000" b="1" dirty="0" smtClean="0">
                <a:latin typeface="Calibri" pitchFamily="34" charset="0"/>
                <a:cs typeface="Arial" pitchFamily="34" charset="0"/>
              </a:rPr>
              <a:t>AND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alibri" pitchFamily="34" charset="0"/>
                <a:cs typeface="Arial" pitchFamily="34" charset="0"/>
              </a:rPr>
              <a:t>Perfect initial observations</a:t>
            </a:r>
          </a:p>
          <a:p>
            <a:pPr>
              <a:buNone/>
            </a:pPr>
            <a:r>
              <a:rPr lang="en-GB" sz="2000" dirty="0" smtClean="0">
                <a:latin typeface="Calibri" pitchFamily="34" charset="0"/>
                <a:cs typeface="Arial" pitchFamily="34" charset="0"/>
              </a:rPr>
              <a:t>	…then, and only then, can we make statements of certainty.</a:t>
            </a:r>
          </a:p>
          <a:p>
            <a:pPr>
              <a:buNone/>
            </a:pPr>
            <a:endParaRPr lang="en-GB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69584" y="1114592"/>
            <a:ext cx="3705248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2000" dirty="0" smtClean="0">
                <a:latin typeface="Calibri" pitchFamily="34" charset="0"/>
                <a:cs typeface="Arial" pitchFamily="34" charset="0"/>
              </a:rPr>
              <a:t>e.g.   Probability of getting a 1 = 0</a:t>
            </a:r>
          </a:p>
          <a:p>
            <a:pPr algn="r"/>
            <a:r>
              <a:rPr lang="en-GB" sz="2000" dirty="0" smtClean="0">
                <a:latin typeface="Calibri" pitchFamily="34" charset="0"/>
                <a:cs typeface="Arial" pitchFamily="34" charset="0"/>
              </a:rPr>
              <a:t>Probability of getting a 2 = </a:t>
            </a:r>
            <a:r>
              <a:rPr lang="en-GB" sz="2000" dirty="0">
                <a:latin typeface="Calibri" pitchFamily="34" charset="0"/>
                <a:cs typeface="Arial" pitchFamily="34" charset="0"/>
              </a:rPr>
              <a:t>0</a:t>
            </a:r>
            <a:endParaRPr lang="en-GB" sz="2000" dirty="0" smtClean="0">
              <a:latin typeface="Calibri" pitchFamily="34" charset="0"/>
              <a:cs typeface="Arial" pitchFamily="34" charset="0"/>
            </a:endParaRPr>
          </a:p>
          <a:p>
            <a:pPr algn="r"/>
            <a:r>
              <a:rPr lang="en-GB" sz="2000" dirty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3 = 1</a:t>
            </a: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4 = 0</a:t>
            </a: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5 = 0</a:t>
            </a: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6 = 0</a:t>
            </a:r>
            <a:endParaRPr lang="en-GB" sz="20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23528" y="3012426"/>
            <a:ext cx="8229600" cy="72008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Uncertainty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809946" y="3753146"/>
            <a:ext cx="3798142" cy="2340260"/>
          </a:xfrm>
          <a:prstGeom prst="rect">
            <a:avLst/>
          </a:prstGeom>
        </p:spPr>
        <p:txBody>
          <a:bodyPr vert="horz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If we have: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A perfect model      </a:t>
            </a:r>
            <a:r>
              <a:rPr lang="en-GB" sz="2000" b="1" kern="0" dirty="0" smtClean="0">
                <a:latin typeface="Calibri" pitchFamily="34" charset="0"/>
                <a:cs typeface="Arial" pitchFamily="34" charset="0"/>
              </a:rPr>
              <a:t>AND</a:t>
            </a:r>
          </a:p>
          <a:p>
            <a:pPr marL="457200" indent="-457200">
              <a:buClr>
                <a:schemeClr val="bg1"/>
              </a:buClr>
              <a:buFont typeface="+mj-lt"/>
              <a:buAutoNum type="arabicPeriod"/>
            </a:pP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Imperfect initial observations</a:t>
            </a:r>
          </a:p>
          <a:p>
            <a:pPr>
              <a:buFontTx/>
              <a:buNone/>
            </a:pP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	…then the best we can do is make </a:t>
            </a:r>
            <a:r>
              <a:rPr lang="en-GB" sz="2000" b="1" kern="0" dirty="0" smtClean="0">
                <a:latin typeface="Calibri" pitchFamily="34" charset="0"/>
                <a:cs typeface="Arial" pitchFamily="34" charset="0"/>
              </a:rPr>
              <a:t>probabilistic statements</a:t>
            </a: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pPr>
              <a:buFontTx/>
              <a:buNone/>
            </a:pPr>
            <a:endParaRPr lang="en-GB" kern="0" dirty="0"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75115" y="3766362"/>
            <a:ext cx="3799717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2000" dirty="0" smtClean="0">
                <a:latin typeface="Calibri" pitchFamily="34" charset="0"/>
                <a:cs typeface="Arial" pitchFamily="34" charset="0"/>
              </a:rPr>
              <a:t>e.g.  Probability of getting a 1 = 1/6</a:t>
            </a:r>
          </a:p>
          <a:p>
            <a:pPr algn="r"/>
            <a:r>
              <a:rPr lang="en-GB" sz="2000" dirty="0" smtClean="0">
                <a:latin typeface="Calibri" pitchFamily="34" charset="0"/>
                <a:cs typeface="Arial" pitchFamily="34" charset="0"/>
              </a:rPr>
              <a:t>Probability of getting a 2 = 1/6</a:t>
            </a:r>
          </a:p>
          <a:p>
            <a:pPr algn="r"/>
            <a:r>
              <a:rPr lang="en-GB" sz="2000" dirty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3 = 1/6</a:t>
            </a: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4 = 1/6</a:t>
            </a: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5 = 1/6</a:t>
            </a: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6 = 1/6</a:t>
            </a:r>
            <a:endParaRPr lang="en-GB" sz="2000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81" y="1371600"/>
            <a:ext cx="1412394" cy="13686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81" y="4238947"/>
            <a:ext cx="1412394" cy="136865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 bwMode="auto">
          <a:xfrm>
            <a:off x="183196" y="3124200"/>
            <a:ext cx="8786296" cy="27620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24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86800" y="1107012"/>
            <a:ext cx="304800" cy="18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0" name="Rectangle 29"/>
          <p:cNvSpPr/>
          <p:nvPr/>
        </p:nvSpPr>
        <p:spPr>
          <a:xfrm>
            <a:off x="8534400" y="3581400"/>
            <a:ext cx="592832" cy="2512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758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2" grpId="0" animBg="1"/>
      <p:bldP spid="3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23528" y="99483"/>
            <a:ext cx="8229600" cy="72008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Deeper uncertainty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809946" y="1088740"/>
            <a:ext cx="3798142" cy="2340260"/>
          </a:xfrm>
          <a:prstGeom prst="rect">
            <a:avLst/>
          </a:prstGeom>
        </p:spPr>
        <p:txBody>
          <a:bodyPr vert="horz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If we have: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An </a:t>
            </a:r>
            <a:r>
              <a:rPr lang="en-GB" sz="2000" kern="0" dirty="0" smtClean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im</a:t>
            </a: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perfect model      </a:t>
            </a:r>
            <a:r>
              <a:rPr lang="en-GB" sz="2000" b="1" kern="0" dirty="0" smtClean="0">
                <a:latin typeface="Calibri" pitchFamily="34" charset="0"/>
                <a:cs typeface="Arial" pitchFamily="34" charset="0"/>
              </a:rPr>
              <a:t>AND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GB" sz="2000" kern="0" dirty="0" smtClean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Im</a:t>
            </a: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perfect initial observations</a:t>
            </a:r>
          </a:p>
          <a:p>
            <a:pPr>
              <a:buFontTx/>
              <a:buNone/>
            </a:pPr>
            <a:r>
              <a:rPr lang="en-GB" sz="2000" kern="0" dirty="0" smtClean="0">
                <a:latin typeface="Calibri" pitchFamily="34" charset="0"/>
                <a:cs typeface="Arial" pitchFamily="34" charset="0"/>
              </a:rPr>
              <a:t>	…then we can say…nothing?</a:t>
            </a:r>
          </a:p>
          <a:p>
            <a:pPr>
              <a:buFontTx/>
              <a:buNone/>
            </a:pPr>
            <a:endParaRPr lang="en-GB" kern="0" dirty="0"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75115" y="1032808"/>
            <a:ext cx="3799717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2000" dirty="0" smtClean="0">
                <a:latin typeface="Calibri" pitchFamily="34" charset="0"/>
                <a:cs typeface="Arial" pitchFamily="34" charset="0"/>
              </a:rPr>
              <a:t>e.g.  Probability of getting a 1 = ?</a:t>
            </a:r>
          </a:p>
          <a:p>
            <a:pPr algn="r"/>
            <a:r>
              <a:rPr lang="en-GB" sz="2000" dirty="0" smtClean="0">
                <a:latin typeface="Calibri" pitchFamily="34" charset="0"/>
                <a:cs typeface="Arial" pitchFamily="34" charset="0"/>
              </a:rPr>
              <a:t>Probability of getting a 2 = </a:t>
            </a:r>
            <a:r>
              <a:rPr lang="en-GB" sz="2000" dirty="0">
                <a:latin typeface="Calibri" pitchFamily="34" charset="0"/>
                <a:cs typeface="Arial" pitchFamily="34" charset="0"/>
              </a:rPr>
              <a:t>?</a:t>
            </a:r>
            <a:endParaRPr lang="en-GB" sz="2000" dirty="0" smtClean="0">
              <a:latin typeface="Calibri" pitchFamily="34" charset="0"/>
              <a:cs typeface="Arial" pitchFamily="34" charset="0"/>
            </a:endParaRPr>
          </a:p>
          <a:p>
            <a:pPr algn="r"/>
            <a:r>
              <a:rPr lang="en-GB" sz="2000" dirty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3 = </a:t>
            </a:r>
            <a:r>
              <a:rPr lang="en-GB" sz="2000" dirty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?</a:t>
            </a:r>
            <a:endParaRPr lang="en-GB" sz="2000" dirty="0" smtClean="0">
              <a:solidFill>
                <a:schemeClr val="accent1"/>
              </a:solidFill>
              <a:latin typeface="Calibri" pitchFamily="34" charset="0"/>
              <a:cs typeface="Arial" pitchFamily="34" charset="0"/>
            </a:endParaRP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4 = </a:t>
            </a:r>
            <a:r>
              <a:rPr lang="en-GB" sz="2000" dirty="0">
                <a:latin typeface="Calibri" pitchFamily="34" charset="0"/>
                <a:cs typeface="Arial" pitchFamily="34" charset="0"/>
              </a:rPr>
              <a:t>?</a:t>
            </a:r>
            <a:endParaRPr lang="en-GB" sz="2000" dirty="0" smtClean="0">
              <a:latin typeface="Calibri" pitchFamily="34" charset="0"/>
              <a:cs typeface="Arial" pitchFamily="34" charset="0"/>
            </a:endParaRP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5 = </a:t>
            </a:r>
            <a:r>
              <a:rPr lang="en-GB" sz="2000" dirty="0">
                <a:latin typeface="Calibri" pitchFamily="34" charset="0"/>
                <a:cs typeface="Arial" pitchFamily="34" charset="0"/>
              </a:rPr>
              <a:t>?</a:t>
            </a:r>
            <a:endParaRPr lang="en-GB" sz="2000" dirty="0" smtClean="0">
              <a:latin typeface="Calibri" pitchFamily="34" charset="0"/>
              <a:cs typeface="Arial" pitchFamily="34" charset="0"/>
            </a:endParaRPr>
          </a:p>
          <a:p>
            <a:pPr algn="r"/>
            <a:r>
              <a:rPr lang="en-GB" sz="2000" dirty="0">
                <a:latin typeface="Calibri" pitchFamily="34" charset="0"/>
                <a:cs typeface="Arial" pitchFamily="34" charset="0"/>
              </a:rPr>
              <a:t>Probability of getting a </a:t>
            </a:r>
            <a:r>
              <a:rPr lang="en-GB" sz="2000" dirty="0" smtClean="0">
                <a:latin typeface="Calibri" pitchFamily="34" charset="0"/>
                <a:cs typeface="Arial" pitchFamily="34" charset="0"/>
              </a:rPr>
              <a:t>6 = </a:t>
            </a:r>
            <a:r>
              <a:rPr lang="en-GB" sz="2000" dirty="0">
                <a:latin typeface="Calibri" pitchFamily="34" charset="0"/>
                <a:cs typeface="Arial" pitchFamily="34" charset="0"/>
              </a:rPr>
              <a:t>?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44320" y="3581400"/>
            <a:ext cx="8530511" cy="259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latin typeface="Calibri" pitchFamily="34" charset="0"/>
              </a:rPr>
              <a:t>The best we can do is make conditional probability statements. Probabilities are conditional on the model used in the analysis. The crucial question is:</a:t>
            </a:r>
          </a:p>
          <a:p>
            <a:pPr marL="0" indent="0">
              <a:buNone/>
            </a:pPr>
            <a:endParaRPr lang="en-GB" sz="1500" dirty="0" smtClean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GB" sz="2500" b="1" dirty="0" smtClean="0">
                <a:latin typeface="Calibri" pitchFamily="34" charset="0"/>
              </a:rPr>
              <a:t>How good is our model at representing “reality”?</a:t>
            </a:r>
          </a:p>
          <a:p>
            <a:pPr marL="0" indent="0">
              <a:buNone/>
            </a:pPr>
            <a:endParaRPr lang="en-GB" sz="1500" dirty="0" smtClean="0">
              <a:latin typeface="Calibri" pitchFamily="34" charset="0"/>
            </a:endParaRPr>
          </a:p>
          <a:p>
            <a:pPr marL="914400" lvl="1" indent="-514350">
              <a:buNone/>
            </a:pPr>
            <a:endParaRPr lang="en-GB" sz="2000" dirty="0">
              <a:latin typeface="Calibri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81" y="1371600"/>
            <a:ext cx="1412394" cy="136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9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23528" y="99483"/>
            <a:ext cx="8229600" cy="72008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Deeper uncertainty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84889" y="3124200"/>
            <a:ext cx="8530511" cy="2895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000" dirty="0" smtClean="0">
                <a:latin typeface="Calibri" pitchFamily="34" charset="0"/>
              </a:rPr>
              <a:t>In weather prediction we can verify forecasts and update our models based on this information. In climate prediction, we don’t have this luxury. </a:t>
            </a:r>
          </a:p>
          <a:p>
            <a:pPr marL="0" indent="0">
              <a:buNone/>
            </a:pPr>
            <a:endParaRPr lang="en-GB" sz="2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Calibri" pitchFamily="34" charset="0"/>
              </a:rPr>
              <a:t>We have to rely on other sources of confidence, such as: </a:t>
            </a:r>
          </a:p>
          <a:p>
            <a:pPr marL="0" indent="0">
              <a:buNone/>
            </a:pPr>
            <a:endParaRPr lang="en-GB" sz="2000" dirty="0" smtClean="0">
              <a:latin typeface="Calibri" pitchFamily="34" charset="0"/>
            </a:endParaRPr>
          </a:p>
          <a:p>
            <a:r>
              <a:rPr lang="en-GB" sz="2000" dirty="0" smtClean="0">
                <a:latin typeface="Calibri" pitchFamily="34" charset="0"/>
              </a:rPr>
              <a:t>model agreement</a:t>
            </a:r>
          </a:p>
          <a:p>
            <a:r>
              <a:rPr lang="en-GB" sz="2000" dirty="0" smtClean="0">
                <a:latin typeface="Calibri" pitchFamily="34" charset="0"/>
              </a:rPr>
              <a:t>ability to represent driving (synoptic) processes </a:t>
            </a:r>
          </a:p>
          <a:p>
            <a:r>
              <a:rPr lang="en-GB" sz="2000" dirty="0" smtClean="0">
                <a:latin typeface="Calibri" pitchFamily="34" charset="0"/>
              </a:rPr>
              <a:t>appropriate propagation and representation of teleconnections</a:t>
            </a:r>
          </a:p>
          <a:p>
            <a:r>
              <a:rPr lang="en-GB" sz="2000" dirty="0" smtClean="0">
                <a:latin typeface="Calibri" pitchFamily="34" charset="0"/>
              </a:rPr>
              <a:t>ability to capture past climate behaviour</a:t>
            </a:r>
          </a:p>
          <a:p>
            <a:pPr marL="914400" lvl="1" indent="-514350">
              <a:buNone/>
            </a:pPr>
            <a:endParaRPr lang="en-GB" sz="2000" dirty="0">
              <a:latin typeface="Calibri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81" y="1371600"/>
            <a:ext cx="1412394" cy="1368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713764"/>
            <a:ext cx="706197" cy="6843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974" y="1762793"/>
            <a:ext cx="706197" cy="68432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997" y="1713764"/>
            <a:ext cx="706197" cy="68432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62795"/>
            <a:ext cx="706197" cy="68432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762794"/>
            <a:ext cx="706197" cy="68432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54" y="1762795"/>
            <a:ext cx="706197" cy="68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0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21879" y="5373216"/>
            <a:ext cx="2520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sz="2000" b="1" dirty="0">
                <a:latin typeface="Calibri" panose="020F0502020204030204" pitchFamily="34" charset="0"/>
              </a:rPr>
              <a:t>Initial Condition</a:t>
            </a:r>
            <a:br>
              <a:rPr lang="en-GB" sz="2000" b="1" dirty="0">
                <a:latin typeface="Calibri" panose="020F0502020204030204" pitchFamily="34" charset="0"/>
              </a:rPr>
            </a:br>
            <a:r>
              <a:rPr lang="en-GB" sz="2000" b="1" dirty="0" smtClean="0">
                <a:latin typeface="Calibri" panose="020F0502020204030204" pitchFamily="34" charset="0"/>
              </a:rPr>
              <a:t>Predictability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5640000" y="5388114"/>
            <a:ext cx="23178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000" b="1" dirty="0">
                <a:latin typeface="Calibri" panose="020F0502020204030204" pitchFamily="34" charset="0"/>
              </a:rPr>
              <a:t>Boundary Condition</a:t>
            </a:r>
          </a:p>
          <a:p>
            <a:pPr algn="ctr" eaLnBrk="0" hangingPunct="0">
              <a:defRPr/>
            </a:pPr>
            <a:r>
              <a:rPr lang="en-GB" sz="2000" b="1" dirty="0">
                <a:latin typeface="Calibri" panose="020F0502020204030204" pitchFamily="34" charset="0"/>
              </a:rPr>
              <a:t>Predictability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6954241" cy="417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8224" y="6081102"/>
            <a:ext cx="23272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</a:rPr>
              <a:t>From </a:t>
            </a:r>
            <a:r>
              <a:rPr lang="en-US" sz="1600" dirty="0" err="1" smtClean="0">
                <a:latin typeface="Calibri" panose="020F0502020204030204" pitchFamily="34" charset="0"/>
              </a:rPr>
              <a:t>Hewitson</a:t>
            </a:r>
            <a:r>
              <a:rPr lang="en-US" sz="1600" dirty="0" smtClean="0">
                <a:latin typeface="Calibri" panose="020F0502020204030204" pitchFamily="34" charset="0"/>
              </a:rPr>
              <a:t> et al 2013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66800"/>
          </a:xfrm>
        </p:spPr>
        <p:txBody>
          <a:bodyPr/>
          <a:lstStyle/>
          <a:p>
            <a:pPr algn="l"/>
            <a:r>
              <a:rPr lang="en-GB" sz="3000" b="1" dirty="0" smtClean="0">
                <a:latin typeface="Calibri" pitchFamily="34" charset="0"/>
              </a:rPr>
              <a:t>Predictability</a:t>
            </a:r>
            <a:endParaRPr lang="en-GB" sz="3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10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1691680" cy="168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66800"/>
          </a:xfrm>
        </p:spPr>
        <p:txBody>
          <a:bodyPr/>
          <a:lstStyle/>
          <a:p>
            <a:pPr algn="l"/>
            <a:r>
              <a:rPr lang="en-GB" sz="3000" b="1" dirty="0" smtClean="0"/>
              <a:t>Uncertainty in predicting the weather</a:t>
            </a:r>
            <a:endParaRPr lang="en-GB" sz="3000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355976" y="980728"/>
            <a:ext cx="4618856" cy="2592288"/>
          </a:xfrm>
        </p:spPr>
        <p:txBody>
          <a:bodyPr/>
          <a:lstStyle/>
          <a:p>
            <a:r>
              <a:rPr lang="en-GB" sz="2000" dirty="0" smtClean="0">
                <a:cs typeface="Arial" pitchFamily="34" charset="0"/>
              </a:rPr>
              <a:t>Imperfect initial observations</a:t>
            </a:r>
          </a:p>
          <a:p>
            <a:r>
              <a:rPr lang="en-GB" sz="2000" dirty="0" smtClean="0">
                <a:cs typeface="Arial" pitchFamily="34" charset="0"/>
              </a:rPr>
              <a:t>Perfect model scenario </a:t>
            </a:r>
          </a:p>
          <a:p>
            <a:pPr>
              <a:buNone/>
            </a:pPr>
            <a:endParaRPr lang="en-GB" sz="2000" dirty="0" smtClean="0"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cs typeface="Arial" pitchFamily="34" charset="0"/>
              </a:rPr>
              <a:t>We can make probabilistic statements.</a:t>
            </a:r>
          </a:p>
          <a:p>
            <a:pPr>
              <a:buNone/>
            </a:pPr>
            <a:r>
              <a:rPr lang="en-GB" sz="2000" dirty="0" smtClean="0">
                <a:cs typeface="Arial" pitchFamily="34" charset="0"/>
              </a:rPr>
              <a:t>“The probability of the temperature being at least 14 degrees is 0.7”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483768" y="980728"/>
            <a:ext cx="1612942" cy="193899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cs typeface="Arial" pitchFamily="34" charset="0"/>
              </a:rPr>
              <a:t>P(T=11) = 0.0</a:t>
            </a:r>
          </a:p>
          <a:p>
            <a:r>
              <a:rPr lang="en-GB" sz="2000" dirty="0" smtClean="0">
                <a:cs typeface="Arial" pitchFamily="34" charset="0"/>
              </a:rPr>
              <a:t>P(T=12) = 0.1 </a:t>
            </a:r>
          </a:p>
          <a:p>
            <a:r>
              <a:rPr lang="en-GB" sz="2000" dirty="0" smtClean="0">
                <a:cs typeface="Arial" pitchFamily="34" charset="0"/>
              </a:rPr>
              <a:t>P(T=13) = 0.2</a:t>
            </a:r>
          </a:p>
          <a:p>
            <a:r>
              <a:rPr lang="en-GB" sz="2000" dirty="0" smtClean="0">
                <a:cs typeface="Arial" pitchFamily="34" charset="0"/>
              </a:rPr>
              <a:t>P(T=14) = 0.5</a:t>
            </a:r>
          </a:p>
          <a:p>
            <a:r>
              <a:rPr lang="en-GB" sz="2000" dirty="0" smtClean="0">
                <a:cs typeface="Arial" pitchFamily="34" charset="0"/>
              </a:rPr>
              <a:t>P(T=15) = 0.2</a:t>
            </a:r>
          </a:p>
          <a:p>
            <a:r>
              <a:rPr lang="en-GB" sz="2000" dirty="0" smtClean="0">
                <a:cs typeface="Arial" pitchFamily="34" charset="0"/>
              </a:rPr>
              <a:t>P(T=16) = 0.0</a:t>
            </a:r>
            <a:endParaRPr lang="en-GB" sz="2000" dirty="0">
              <a:cs typeface="Arial" pitchFamily="34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691680" y="1772816"/>
            <a:ext cx="79208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6200000">
            <a:off x="3995936" y="836712"/>
            <a:ext cx="1728192" cy="2592288"/>
          </a:xfrm>
          <a:custGeom>
            <a:avLst/>
            <a:gdLst>
              <a:gd name="connsiteX0" fmla="*/ 0 w 1095081"/>
              <a:gd name="connsiteY0" fmla="*/ 0 h 1791093"/>
              <a:gd name="connsiteX1" fmla="*/ 32994 w 1095081"/>
              <a:gd name="connsiteY1" fmla="*/ 193249 h 1791093"/>
              <a:gd name="connsiteX2" fmla="*/ 169683 w 1095081"/>
              <a:gd name="connsiteY2" fmla="*/ 306371 h 1791093"/>
              <a:gd name="connsiteX3" fmla="*/ 824845 w 1095081"/>
              <a:gd name="connsiteY3" fmla="*/ 584462 h 1791093"/>
              <a:gd name="connsiteX4" fmla="*/ 1041662 w 1095081"/>
              <a:gd name="connsiteY4" fmla="*/ 947394 h 1791093"/>
              <a:gd name="connsiteX5" fmla="*/ 970961 w 1095081"/>
              <a:gd name="connsiteY5" fmla="*/ 1220771 h 1791093"/>
              <a:gd name="connsiteX6" fmla="*/ 296944 w 1095081"/>
              <a:gd name="connsiteY6" fmla="*/ 1470581 h 1791093"/>
              <a:gd name="connsiteX7" fmla="*/ 65988 w 1095081"/>
              <a:gd name="connsiteY7" fmla="*/ 1607270 h 1791093"/>
              <a:gd name="connsiteX8" fmla="*/ 0 w 1095081"/>
              <a:gd name="connsiteY8" fmla="*/ 1791093 h 179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081" h="1791093">
                <a:moveTo>
                  <a:pt x="0" y="0"/>
                </a:moveTo>
                <a:cubicBezTo>
                  <a:pt x="2357" y="71093"/>
                  <a:pt x="4714" y="142187"/>
                  <a:pt x="32994" y="193249"/>
                </a:cubicBezTo>
                <a:cubicBezTo>
                  <a:pt x="61274" y="244311"/>
                  <a:pt x="37708" y="241169"/>
                  <a:pt x="169683" y="306371"/>
                </a:cubicBezTo>
                <a:cubicBezTo>
                  <a:pt x="301658" y="371573"/>
                  <a:pt x="679515" y="477625"/>
                  <a:pt x="824845" y="584462"/>
                </a:cubicBezTo>
                <a:cubicBezTo>
                  <a:pt x="970175" y="691299"/>
                  <a:pt x="1017309" y="841343"/>
                  <a:pt x="1041662" y="947394"/>
                </a:cubicBezTo>
                <a:cubicBezTo>
                  <a:pt x="1066015" y="1053445"/>
                  <a:pt x="1095081" y="1133573"/>
                  <a:pt x="970961" y="1220771"/>
                </a:cubicBezTo>
                <a:cubicBezTo>
                  <a:pt x="846841" y="1307969"/>
                  <a:pt x="447773" y="1406165"/>
                  <a:pt x="296944" y="1470581"/>
                </a:cubicBezTo>
                <a:cubicBezTo>
                  <a:pt x="146115" y="1534998"/>
                  <a:pt x="115479" y="1553851"/>
                  <a:pt x="65988" y="1607270"/>
                </a:cubicBezTo>
                <a:cubicBezTo>
                  <a:pt x="16497" y="1660689"/>
                  <a:pt x="8248" y="1725891"/>
                  <a:pt x="0" y="1791093"/>
                </a:cubicBezTo>
              </a:path>
            </a:pathLst>
          </a:custGeom>
          <a:solidFill>
            <a:srgbClr val="F7CBBB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flipV="1">
            <a:off x="3563888" y="1340768"/>
            <a:ext cx="0" cy="16561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563888" y="2996952"/>
            <a:ext cx="295232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2704453" y="1930785"/>
            <a:ext cx="1230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Probability</a:t>
            </a:r>
            <a:endParaRPr lang="en-GB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3923928" y="2996952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Temperature</a:t>
            </a:r>
            <a:endParaRPr lang="en-GB" sz="1600" dirty="0"/>
          </a:p>
        </p:txBody>
      </p:sp>
      <p:sp>
        <p:nvSpPr>
          <p:cNvPr id="44" name="Freeform 43"/>
          <p:cNvSpPr/>
          <p:nvPr/>
        </p:nvSpPr>
        <p:spPr>
          <a:xfrm rot="16200000">
            <a:off x="3995936" y="836712"/>
            <a:ext cx="1728192" cy="2592288"/>
          </a:xfrm>
          <a:custGeom>
            <a:avLst/>
            <a:gdLst>
              <a:gd name="connsiteX0" fmla="*/ 0 w 1095081"/>
              <a:gd name="connsiteY0" fmla="*/ 0 h 1791093"/>
              <a:gd name="connsiteX1" fmla="*/ 32994 w 1095081"/>
              <a:gd name="connsiteY1" fmla="*/ 193249 h 1791093"/>
              <a:gd name="connsiteX2" fmla="*/ 169683 w 1095081"/>
              <a:gd name="connsiteY2" fmla="*/ 306371 h 1791093"/>
              <a:gd name="connsiteX3" fmla="*/ 824845 w 1095081"/>
              <a:gd name="connsiteY3" fmla="*/ 584462 h 1791093"/>
              <a:gd name="connsiteX4" fmla="*/ 1041662 w 1095081"/>
              <a:gd name="connsiteY4" fmla="*/ 947394 h 1791093"/>
              <a:gd name="connsiteX5" fmla="*/ 970961 w 1095081"/>
              <a:gd name="connsiteY5" fmla="*/ 1220771 h 1791093"/>
              <a:gd name="connsiteX6" fmla="*/ 296944 w 1095081"/>
              <a:gd name="connsiteY6" fmla="*/ 1470581 h 1791093"/>
              <a:gd name="connsiteX7" fmla="*/ 65988 w 1095081"/>
              <a:gd name="connsiteY7" fmla="*/ 1607270 h 1791093"/>
              <a:gd name="connsiteX8" fmla="*/ 0 w 1095081"/>
              <a:gd name="connsiteY8" fmla="*/ 1791093 h 179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081" h="1791093">
                <a:moveTo>
                  <a:pt x="0" y="0"/>
                </a:moveTo>
                <a:cubicBezTo>
                  <a:pt x="2357" y="71093"/>
                  <a:pt x="4714" y="142187"/>
                  <a:pt x="32994" y="193249"/>
                </a:cubicBezTo>
                <a:cubicBezTo>
                  <a:pt x="61274" y="244311"/>
                  <a:pt x="37708" y="241169"/>
                  <a:pt x="169683" y="306371"/>
                </a:cubicBezTo>
                <a:cubicBezTo>
                  <a:pt x="301658" y="371573"/>
                  <a:pt x="679515" y="477625"/>
                  <a:pt x="824845" y="584462"/>
                </a:cubicBezTo>
                <a:cubicBezTo>
                  <a:pt x="970175" y="691299"/>
                  <a:pt x="1017309" y="841343"/>
                  <a:pt x="1041662" y="947394"/>
                </a:cubicBezTo>
                <a:cubicBezTo>
                  <a:pt x="1066015" y="1053445"/>
                  <a:pt x="1095081" y="1133573"/>
                  <a:pt x="970961" y="1220771"/>
                </a:cubicBezTo>
                <a:cubicBezTo>
                  <a:pt x="846841" y="1307969"/>
                  <a:pt x="447773" y="1406165"/>
                  <a:pt x="296944" y="1470581"/>
                </a:cubicBezTo>
                <a:cubicBezTo>
                  <a:pt x="146115" y="1534998"/>
                  <a:pt x="115479" y="1553851"/>
                  <a:pt x="65988" y="1607270"/>
                </a:cubicBezTo>
                <a:cubicBezTo>
                  <a:pt x="16497" y="1660689"/>
                  <a:pt x="8248" y="1725891"/>
                  <a:pt x="0" y="1791093"/>
                </a:cubicBezTo>
              </a:path>
            </a:pathLst>
          </a:custGeom>
          <a:solidFill>
            <a:srgbClr val="F7CBBB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/>
          <p:cNvSpPr txBox="1"/>
          <p:nvPr/>
        </p:nvSpPr>
        <p:spPr>
          <a:xfrm>
            <a:off x="395536" y="3789040"/>
            <a:ext cx="83265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latin typeface="+mn-lt"/>
              </a:rPr>
              <a:t>In reality, we have </a:t>
            </a:r>
            <a:r>
              <a:rPr lang="en-GB" b="1" dirty="0" smtClean="0">
                <a:latin typeface="+mn-lt"/>
              </a:rPr>
              <a:t>imperfect</a:t>
            </a:r>
            <a:r>
              <a:rPr lang="en-GB" dirty="0" smtClean="0">
                <a:latin typeface="+mn-lt"/>
              </a:rPr>
              <a:t> models but we can verify our forecasts with observations of the system.</a:t>
            </a:r>
          </a:p>
          <a:p>
            <a:pPr algn="l"/>
            <a:endParaRPr lang="en-GB" dirty="0" smtClean="0">
              <a:latin typeface="+mn-lt"/>
            </a:endParaRPr>
          </a:p>
          <a:p>
            <a:pPr algn="l"/>
            <a:r>
              <a:rPr lang="en-GB" dirty="0" smtClean="0">
                <a:latin typeface="+mn-lt"/>
              </a:rPr>
              <a:t>By identifying sources of model error, we can update our models and improve predictions.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556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0444E-6 L 0.06302 0.0002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2" grpId="0"/>
      <p:bldP spid="23" grpId="0" animBg="1"/>
      <p:bldP spid="33" grpId="0"/>
      <p:bldP spid="34" grpId="0"/>
      <p:bldP spid="44" grpId="0" animBg="1"/>
      <p:bldP spid="44" grpId="1" animBg="1"/>
      <p:bldP spid="44" grpId="2" animBg="1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ontent Placeholder 2"/>
          <p:cNvSpPr txBox="1">
            <a:spLocks/>
          </p:cNvSpPr>
          <p:nvPr/>
        </p:nvSpPr>
        <p:spPr>
          <a:xfrm>
            <a:off x="0" y="620688"/>
            <a:ext cx="8892480" cy="1152128"/>
          </a:xfrm>
          <a:prstGeom prst="rect">
            <a:avLst/>
          </a:prstGeom>
        </p:spPr>
        <p:txBody>
          <a:bodyPr vert="horz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r>
              <a:rPr lang="en-GB" sz="2000" kern="0" dirty="0" smtClean="0">
                <a:ea typeface="+mn-ea"/>
                <a:cs typeface="Arial" pitchFamily="34" charset="0"/>
              </a:rPr>
              <a:t>	We have inherent </a:t>
            </a:r>
            <a:r>
              <a:rPr lang="en-GB" sz="2000" b="1" kern="0" dirty="0" smtClean="0">
                <a:ea typeface="+mn-ea"/>
                <a:cs typeface="Arial" pitchFamily="34" charset="0"/>
              </a:rPr>
              <a:t>irreducible uncertainty</a:t>
            </a:r>
            <a:r>
              <a:rPr lang="en-GB" sz="2000" kern="0" dirty="0" smtClean="0">
                <a:ea typeface="+mn-ea"/>
                <a:cs typeface="Arial" pitchFamily="34" charset="0"/>
              </a:rPr>
              <a:t>, so even armed with a perfect model, we have to consider probabilities. In the imperfect model, the probability distribution is </a:t>
            </a:r>
            <a:r>
              <a:rPr lang="en-GB" sz="2000" b="1" kern="0" dirty="0" smtClean="0">
                <a:ea typeface="+mn-ea"/>
                <a:cs typeface="Arial" pitchFamily="34" charset="0"/>
              </a:rPr>
              <a:t>conditional</a:t>
            </a:r>
            <a:r>
              <a:rPr lang="en-GB" sz="2000" kern="0" dirty="0" smtClean="0">
                <a:ea typeface="+mn-ea"/>
                <a:cs typeface="Arial" pitchFamily="34" charset="0"/>
              </a:rPr>
              <a:t> on the model assumptions. </a:t>
            </a: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lang="en-GB" sz="2000" kern="0" dirty="0" smtClean="0"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771800" y="836712"/>
            <a:ext cx="3960440" cy="936104"/>
          </a:xfrm>
          <a:prstGeom prst="rect">
            <a:avLst/>
          </a:prstGeom>
        </p:spPr>
        <p:txBody>
          <a:bodyPr vert="horz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“Climate is what you expect”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lang="en-GB" sz="2000" kern="0" dirty="0" smtClean="0"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683349" y="2209258"/>
            <a:ext cx="0" cy="16561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6200000">
            <a:off x="823914" y="2799275"/>
            <a:ext cx="1230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Probability</a:t>
            </a:r>
            <a:endParaRPr lang="en-GB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3779912" y="386104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Temperature</a:t>
            </a:r>
            <a:endParaRPr lang="en-GB" sz="1600" dirty="0"/>
          </a:p>
        </p:txBody>
      </p:sp>
      <p:sp>
        <p:nvSpPr>
          <p:cNvPr id="21" name="Freeform 20"/>
          <p:cNvSpPr/>
          <p:nvPr/>
        </p:nvSpPr>
        <p:spPr>
          <a:xfrm rot="16200000">
            <a:off x="2115397" y="1705202"/>
            <a:ext cx="1728192" cy="2592288"/>
          </a:xfrm>
          <a:custGeom>
            <a:avLst/>
            <a:gdLst>
              <a:gd name="connsiteX0" fmla="*/ 0 w 1095081"/>
              <a:gd name="connsiteY0" fmla="*/ 0 h 1791093"/>
              <a:gd name="connsiteX1" fmla="*/ 32994 w 1095081"/>
              <a:gd name="connsiteY1" fmla="*/ 193249 h 1791093"/>
              <a:gd name="connsiteX2" fmla="*/ 169683 w 1095081"/>
              <a:gd name="connsiteY2" fmla="*/ 306371 h 1791093"/>
              <a:gd name="connsiteX3" fmla="*/ 824845 w 1095081"/>
              <a:gd name="connsiteY3" fmla="*/ 584462 h 1791093"/>
              <a:gd name="connsiteX4" fmla="*/ 1041662 w 1095081"/>
              <a:gd name="connsiteY4" fmla="*/ 947394 h 1791093"/>
              <a:gd name="connsiteX5" fmla="*/ 970961 w 1095081"/>
              <a:gd name="connsiteY5" fmla="*/ 1220771 h 1791093"/>
              <a:gd name="connsiteX6" fmla="*/ 296944 w 1095081"/>
              <a:gd name="connsiteY6" fmla="*/ 1470581 h 1791093"/>
              <a:gd name="connsiteX7" fmla="*/ 65988 w 1095081"/>
              <a:gd name="connsiteY7" fmla="*/ 1607270 h 1791093"/>
              <a:gd name="connsiteX8" fmla="*/ 0 w 1095081"/>
              <a:gd name="connsiteY8" fmla="*/ 1791093 h 179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081" h="1791093">
                <a:moveTo>
                  <a:pt x="0" y="0"/>
                </a:moveTo>
                <a:cubicBezTo>
                  <a:pt x="2357" y="71093"/>
                  <a:pt x="4714" y="142187"/>
                  <a:pt x="32994" y="193249"/>
                </a:cubicBezTo>
                <a:cubicBezTo>
                  <a:pt x="61274" y="244311"/>
                  <a:pt x="37708" y="241169"/>
                  <a:pt x="169683" y="306371"/>
                </a:cubicBezTo>
                <a:cubicBezTo>
                  <a:pt x="301658" y="371573"/>
                  <a:pt x="679515" y="477625"/>
                  <a:pt x="824845" y="584462"/>
                </a:cubicBezTo>
                <a:cubicBezTo>
                  <a:pt x="970175" y="691299"/>
                  <a:pt x="1017309" y="841343"/>
                  <a:pt x="1041662" y="947394"/>
                </a:cubicBezTo>
                <a:cubicBezTo>
                  <a:pt x="1066015" y="1053445"/>
                  <a:pt x="1095081" y="1133573"/>
                  <a:pt x="970961" y="1220771"/>
                </a:cubicBezTo>
                <a:cubicBezTo>
                  <a:pt x="846841" y="1307969"/>
                  <a:pt x="447773" y="1406165"/>
                  <a:pt x="296944" y="1470581"/>
                </a:cubicBezTo>
                <a:cubicBezTo>
                  <a:pt x="146115" y="1534998"/>
                  <a:pt x="115479" y="1553851"/>
                  <a:pt x="65988" y="1607270"/>
                </a:cubicBezTo>
                <a:cubicBezTo>
                  <a:pt x="16497" y="1660689"/>
                  <a:pt x="8248" y="1725891"/>
                  <a:pt x="0" y="1791093"/>
                </a:cubicBezTo>
              </a:path>
            </a:pathLst>
          </a:custGeom>
          <a:solidFill>
            <a:srgbClr val="F7CBBB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Freeform 24"/>
          <p:cNvSpPr/>
          <p:nvPr/>
        </p:nvSpPr>
        <p:spPr bwMode="auto">
          <a:xfrm>
            <a:off x="1691680" y="2852936"/>
            <a:ext cx="5615189" cy="1010992"/>
          </a:xfrm>
          <a:custGeom>
            <a:avLst/>
            <a:gdLst>
              <a:gd name="connsiteX0" fmla="*/ 0 w 5615189"/>
              <a:gd name="connsiteY0" fmla="*/ 1010992 h 1010992"/>
              <a:gd name="connsiteX1" fmla="*/ 1378040 w 5615189"/>
              <a:gd name="connsiteY1" fmla="*/ 753414 h 1010992"/>
              <a:gd name="connsiteX2" fmla="*/ 2691685 w 5615189"/>
              <a:gd name="connsiteY2" fmla="*/ 45076 h 1010992"/>
              <a:gd name="connsiteX3" fmla="*/ 4262907 w 5615189"/>
              <a:gd name="connsiteY3" fmla="*/ 482958 h 1010992"/>
              <a:gd name="connsiteX4" fmla="*/ 4984124 w 5615189"/>
              <a:gd name="connsiteY4" fmla="*/ 869324 h 1010992"/>
              <a:gd name="connsiteX5" fmla="*/ 5615189 w 5615189"/>
              <a:gd name="connsiteY5" fmla="*/ 1010992 h 101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5189" h="1010992">
                <a:moveTo>
                  <a:pt x="0" y="1010992"/>
                </a:moveTo>
                <a:cubicBezTo>
                  <a:pt x="464713" y="962696"/>
                  <a:pt x="929426" y="914400"/>
                  <a:pt x="1378040" y="753414"/>
                </a:cubicBezTo>
                <a:cubicBezTo>
                  <a:pt x="1826654" y="592428"/>
                  <a:pt x="2210874" y="90152"/>
                  <a:pt x="2691685" y="45076"/>
                </a:cubicBezTo>
                <a:cubicBezTo>
                  <a:pt x="3172496" y="0"/>
                  <a:pt x="3880834" y="345583"/>
                  <a:pt x="4262907" y="482958"/>
                </a:cubicBezTo>
                <a:cubicBezTo>
                  <a:pt x="4644980" y="620333"/>
                  <a:pt x="4758744" y="781318"/>
                  <a:pt x="4984124" y="869324"/>
                </a:cubicBezTo>
                <a:cubicBezTo>
                  <a:pt x="5209504" y="957330"/>
                  <a:pt x="5412346" y="984161"/>
                  <a:pt x="5615189" y="1010992"/>
                </a:cubicBez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4644008" y="2924944"/>
            <a:ext cx="0" cy="9361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Rectangle 28"/>
          <p:cNvSpPr/>
          <p:nvPr/>
        </p:nvSpPr>
        <p:spPr>
          <a:xfrm>
            <a:off x="4355976" y="3140968"/>
            <a:ext cx="360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cs typeface="Arial" pitchFamily="34" charset="0"/>
              </a:rPr>
              <a:t>μ</a:t>
            </a:r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3203848" y="3573016"/>
            <a:ext cx="0" cy="2880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>
          <a:xfrm>
            <a:off x="2555776" y="3933056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cs typeface="Arial" pitchFamily="34" charset="0"/>
              </a:rPr>
              <a:t>10</a:t>
            </a:r>
            <a:r>
              <a:rPr lang="en-GB" sz="1800" baseline="30000" dirty="0" smtClean="0">
                <a:cs typeface="Arial" pitchFamily="34" charset="0"/>
              </a:rPr>
              <a:t>th</a:t>
            </a:r>
            <a:r>
              <a:rPr lang="en-GB" sz="1800" dirty="0" smtClean="0">
                <a:cs typeface="Arial" pitchFamily="34" charset="0"/>
              </a:rPr>
              <a:t> percentile</a:t>
            </a:r>
            <a:endParaRPr lang="en-GB" sz="1800" dirty="0"/>
          </a:p>
        </p:txBody>
      </p:sp>
      <p:cxnSp>
        <p:nvCxnSpPr>
          <p:cNvPr id="39" name="Straight Connector 38"/>
          <p:cNvCxnSpPr/>
          <p:nvPr/>
        </p:nvCxnSpPr>
        <p:spPr bwMode="auto">
          <a:xfrm>
            <a:off x="6156176" y="3429000"/>
            <a:ext cx="0" cy="43204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6156176" y="3897052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cs typeface="Arial" pitchFamily="34" charset="0"/>
              </a:rPr>
              <a:t>90</a:t>
            </a:r>
            <a:r>
              <a:rPr lang="en-GB" sz="1800" baseline="30000" dirty="0" smtClean="0">
                <a:cs typeface="Arial" pitchFamily="34" charset="0"/>
              </a:rPr>
              <a:t>th</a:t>
            </a:r>
            <a:r>
              <a:rPr lang="en-GB" sz="1800" dirty="0" smtClean="0">
                <a:cs typeface="Arial" pitchFamily="34" charset="0"/>
              </a:rPr>
              <a:t> percentile</a:t>
            </a:r>
            <a:endParaRPr lang="en-GB" sz="1800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5220072" y="3140968"/>
            <a:ext cx="0" cy="72008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Rectangle 45"/>
          <p:cNvSpPr/>
          <p:nvPr/>
        </p:nvSpPr>
        <p:spPr>
          <a:xfrm>
            <a:off x="4572000" y="2348880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chemeClr val="accent2"/>
                </a:solidFill>
                <a:cs typeface="Arial" pitchFamily="34" charset="0"/>
              </a:rPr>
              <a:t>μ</a:t>
            </a:r>
            <a:r>
              <a:rPr lang="en-GB" dirty="0" smtClean="0">
                <a:solidFill>
                  <a:schemeClr val="accent2"/>
                </a:solidFill>
                <a:cs typeface="Arial" pitchFamily="34" charset="0"/>
              </a:rPr>
              <a:t> future</a:t>
            </a:r>
            <a:endParaRPr lang="en-GB" dirty="0">
              <a:solidFill>
                <a:schemeClr val="accent2"/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3710335" y="4581128"/>
            <a:ext cx="1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710335" y="5661248"/>
            <a:ext cx="34563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reeform 54"/>
          <p:cNvSpPr/>
          <p:nvPr/>
        </p:nvSpPr>
        <p:spPr bwMode="auto">
          <a:xfrm>
            <a:off x="4383596" y="4824312"/>
            <a:ext cx="1919027" cy="836936"/>
          </a:xfrm>
          <a:custGeom>
            <a:avLst/>
            <a:gdLst>
              <a:gd name="connsiteX0" fmla="*/ 0 w 1803043"/>
              <a:gd name="connsiteY0" fmla="*/ 605307 h 605307"/>
              <a:gd name="connsiteX1" fmla="*/ 437882 w 1803043"/>
              <a:gd name="connsiteY1" fmla="*/ 386366 h 605307"/>
              <a:gd name="connsiteX2" fmla="*/ 850006 w 1803043"/>
              <a:gd name="connsiteY2" fmla="*/ 12879 h 605307"/>
              <a:gd name="connsiteX3" fmla="*/ 1171978 w 1803043"/>
              <a:gd name="connsiteY3" fmla="*/ 309093 h 605307"/>
              <a:gd name="connsiteX4" fmla="*/ 1481071 w 1803043"/>
              <a:gd name="connsiteY4" fmla="*/ 502276 h 605307"/>
              <a:gd name="connsiteX5" fmla="*/ 1803043 w 1803043"/>
              <a:gd name="connsiteY5" fmla="*/ 592428 h 60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3043" h="605307">
                <a:moveTo>
                  <a:pt x="0" y="605307"/>
                </a:moveTo>
                <a:cubicBezTo>
                  <a:pt x="148107" y="545205"/>
                  <a:pt x="296214" y="485104"/>
                  <a:pt x="437882" y="386366"/>
                </a:cubicBezTo>
                <a:cubicBezTo>
                  <a:pt x="579550" y="287628"/>
                  <a:pt x="727657" y="25758"/>
                  <a:pt x="850006" y="12879"/>
                </a:cubicBezTo>
                <a:cubicBezTo>
                  <a:pt x="972355" y="0"/>
                  <a:pt x="1066801" y="227527"/>
                  <a:pt x="1171978" y="309093"/>
                </a:cubicBezTo>
                <a:cubicBezTo>
                  <a:pt x="1277155" y="390659"/>
                  <a:pt x="1375894" y="455054"/>
                  <a:pt x="1481071" y="502276"/>
                </a:cubicBezTo>
                <a:cubicBezTo>
                  <a:pt x="1586249" y="549499"/>
                  <a:pt x="1694646" y="570963"/>
                  <a:pt x="1803043" y="592428"/>
                </a:cubicBezTo>
              </a:path>
            </a:pathLst>
          </a:custGeom>
          <a:ln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02423" y="5733256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cs typeface="Arial" pitchFamily="34" charset="0"/>
              </a:rPr>
              <a:t>μ</a:t>
            </a:r>
            <a:r>
              <a:rPr lang="en-GB" sz="1600" dirty="0" smtClean="0">
                <a:cs typeface="Arial" pitchFamily="34" charset="0"/>
              </a:rPr>
              <a:t> change</a:t>
            </a:r>
            <a:endParaRPr lang="en-GB" sz="1600" dirty="0"/>
          </a:p>
        </p:txBody>
      </p:sp>
      <p:sp>
        <p:nvSpPr>
          <p:cNvPr id="57" name="TextBox 56"/>
          <p:cNvSpPr txBox="1"/>
          <p:nvPr/>
        </p:nvSpPr>
        <p:spPr>
          <a:xfrm rot="16200000">
            <a:off x="2547464" y="4879903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cs typeface="Arial" pitchFamily="34" charset="0"/>
              </a:rPr>
              <a:t>probability</a:t>
            </a:r>
            <a:endParaRPr lang="en-GB" sz="1600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683349" y="3861048"/>
            <a:ext cx="6633067" cy="43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9"/>
          <p:cNvSpPr/>
          <p:nvPr/>
        </p:nvSpPr>
        <p:spPr bwMode="auto">
          <a:xfrm>
            <a:off x="4535996" y="5085184"/>
            <a:ext cx="2342691" cy="548904"/>
          </a:xfrm>
          <a:custGeom>
            <a:avLst/>
            <a:gdLst>
              <a:gd name="connsiteX0" fmla="*/ 0 w 1803043"/>
              <a:gd name="connsiteY0" fmla="*/ 605307 h 605307"/>
              <a:gd name="connsiteX1" fmla="*/ 437882 w 1803043"/>
              <a:gd name="connsiteY1" fmla="*/ 386366 h 605307"/>
              <a:gd name="connsiteX2" fmla="*/ 850006 w 1803043"/>
              <a:gd name="connsiteY2" fmla="*/ 12879 h 605307"/>
              <a:gd name="connsiteX3" fmla="*/ 1171978 w 1803043"/>
              <a:gd name="connsiteY3" fmla="*/ 309093 h 605307"/>
              <a:gd name="connsiteX4" fmla="*/ 1481071 w 1803043"/>
              <a:gd name="connsiteY4" fmla="*/ 502276 h 605307"/>
              <a:gd name="connsiteX5" fmla="*/ 1803043 w 1803043"/>
              <a:gd name="connsiteY5" fmla="*/ 592428 h 60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3043" h="605307">
                <a:moveTo>
                  <a:pt x="0" y="605307"/>
                </a:moveTo>
                <a:cubicBezTo>
                  <a:pt x="148107" y="545205"/>
                  <a:pt x="296214" y="485104"/>
                  <a:pt x="437882" y="386366"/>
                </a:cubicBezTo>
                <a:cubicBezTo>
                  <a:pt x="579550" y="287628"/>
                  <a:pt x="727657" y="25758"/>
                  <a:pt x="850006" y="12879"/>
                </a:cubicBezTo>
                <a:cubicBezTo>
                  <a:pt x="972355" y="0"/>
                  <a:pt x="1066801" y="227527"/>
                  <a:pt x="1171978" y="309093"/>
                </a:cubicBezTo>
                <a:cubicBezTo>
                  <a:pt x="1277155" y="390659"/>
                  <a:pt x="1375894" y="455054"/>
                  <a:pt x="1481071" y="502276"/>
                </a:cubicBezTo>
                <a:cubicBezTo>
                  <a:pt x="1586249" y="549499"/>
                  <a:pt x="1694646" y="570963"/>
                  <a:pt x="1803043" y="592428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3" name="Freeform 32"/>
          <p:cNvSpPr/>
          <p:nvPr/>
        </p:nvSpPr>
        <p:spPr bwMode="auto">
          <a:xfrm>
            <a:off x="4358408" y="4509120"/>
            <a:ext cx="864096" cy="1152128"/>
          </a:xfrm>
          <a:custGeom>
            <a:avLst/>
            <a:gdLst>
              <a:gd name="connsiteX0" fmla="*/ 0 w 1803043"/>
              <a:gd name="connsiteY0" fmla="*/ 605307 h 605307"/>
              <a:gd name="connsiteX1" fmla="*/ 437882 w 1803043"/>
              <a:gd name="connsiteY1" fmla="*/ 386366 h 605307"/>
              <a:gd name="connsiteX2" fmla="*/ 850006 w 1803043"/>
              <a:gd name="connsiteY2" fmla="*/ 12879 h 605307"/>
              <a:gd name="connsiteX3" fmla="*/ 1171978 w 1803043"/>
              <a:gd name="connsiteY3" fmla="*/ 309093 h 605307"/>
              <a:gd name="connsiteX4" fmla="*/ 1481071 w 1803043"/>
              <a:gd name="connsiteY4" fmla="*/ 502276 h 605307"/>
              <a:gd name="connsiteX5" fmla="*/ 1803043 w 1803043"/>
              <a:gd name="connsiteY5" fmla="*/ 592428 h 60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3043" h="605307">
                <a:moveTo>
                  <a:pt x="0" y="605307"/>
                </a:moveTo>
                <a:cubicBezTo>
                  <a:pt x="148107" y="545205"/>
                  <a:pt x="296214" y="485104"/>
                  <a:pt x="437882" y="386366"/>
                </a:cubicBezTo>
                <a:cubicBezTo>
                  <a:pt x="579550" y="287628"/>
                  <a:pt x="727657" y="25758"/>
                  <a:pt x="850006" y="12879"/>
                </a:cubicBezTo>
                <a:cubicBezTo>
                  <a:pt x="972355" y="0"/>
                  <a:pt x="1066801" y="227527"/>
                  <a:pt x="1171978" y="309093"/>
                </a:cubicBezTo>
                <a:cubicBezTo>
                  <a:pt x="1277155" y="390659"/>
                  <a:pt x="1375894" y="455054"/>
                  <a:pt x="1481071" y="502276"/>
                </a:cubicBezTo>
                <a:cubicBezTo>
                  <a:pt x="1586249" y="549499"/>
                  <a:pt x="1694646" y="570963"/>
                  <a:pt x="1803043" y="592428"/>
                </a:cubicBezTo>
              </a:path>
            </a:pathLst>
          </a:cu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6573" y="40770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 rot="19174524">
            <a:off x="2403243" y="2582014"/>
            <a:ext cx="1053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w</a:t>
            </a:r>
            <a:r>
              <a:rPr lang="en-GB" sz="2000" dirty="0" smtClean="0"/>
              <a:t>eather</a:t>
            </a:r>
          </a:p>
          <a:p>
            <a:r>
              <a:rPr lang="en-GB" sz="2000" dirty="0" smtClean="0"/>
              <a:t>forecast</a:t>
            </a:r>
            <a:endParaRPr lang="en-GB" sz="2000" dirty="0"/>
          </a:p>
        </p:txBody>
      </p:sp>
      <p:sp>
        <p:nvSpPr>
          <p:cNvPr id="35" name="Rectangle 34"/>
          <p:cNvSpPr/>
          <p:nvPr/>
        </p:nvSpPr>
        <p:spPr>
          <a:xfrm rot="19281568">
            <a:off x="3351010" y="3192550"/>
            <a:ext cx="9505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climate</a:t>
            </a:r>
            <a:endParaRPr lang="en-GB" sz="2000" dirty="0"/>
          </a:p>
        </p:txBody>
      </p:sp>
      <p:sp>
        <p:nvSpPr>
          <p:cNvPr id="36" name="Rectangle 35"/>
          <p:cNvSpPr/>
          <p:nvPr/>
        </p:nvSpPr>
        <p:spPr>
          <a:xfrm>
            <a:off x="6012160" y="2852936"/>
            <a:ext cx="25678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possible future climate</a:t>
            </a:r>
            <a:endParaRPr lang="en-GB" sz="2000" dirty="0"/>
          </a:p>
        </p:txBody>
      </p:sp>
      <p:sp>
        <p:nvSpPr>
          <p:cNvPr id="37" name="Down Arrow 36"/>
          <p:cNvSpPr/>
          <p:nvPr/>
        </p:nvSpPr>
        <p:spPr bwMode="auto">
          <a:xfrm rot="1988703">
            <a:off x="7063690" y="3198770"/>
            <a:ext cx="182332" cy="344777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3" name="Freeform 42"/>
          <p:cNvSpPr/>
          <p:nvPr/>
        </p:nvSpPr>
        <p:spPr bwMode="auto">
          <a:xfrm>
            <a:off x="1763688" y="3068960"/>
            <a:ext cx="6408711" cy="792088"/>
          </a:xfrm>
          <a:custGeom>
            <a:avLst/>
            <a:gdLst>
              <a:gd name="connsiteX0" fmla="*/ 0 w 5615189"/>
              <a:gd name="connsiteY0" fmla="*/ 1010992 h 1010992"/>
              <a:gd name="connsiteX1" fmla="*/ 1378040 w 5615189"/>
              <a:gd name="connsiteY1" fmla="*/ 753414 h 1010992"/>
              <a:gd name="connsiteX2" fmla="*/ 2691685 w 5615189"/>
              <a:gd name="connsiteY2" fmla="*/ 45076 h 1010992"/>
              <a:gd name="connsiteX3" fmla="*/ 4262907 w 5615189"/>
              <a:gd name="connsiteY3" fmla="*/ 482958 h 1010992"/>
              <a:gd name="connsiteX4" fmla="*/ 4984124 w 5615189"/>
              <a:gd name="connsiteY4" fmla="*/ 869324 h 1010992"/>
              <a:gd name="connsiteX5" fmla="*/ 5615189 w 5615189"/>
              <a:gd name="connsiteY5" fmla="*/ 1010992 h 101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5189" h="1010992">
                <a:moveTo>
                  <a:pt x="0" y="1010992"/>
                </a:moveTo>
                <a:cubicBezTo>
                  <a:pt x="464713" y="962696"/>
                  <a:pt x="929426" y="914400"/>
                  <a:pt x="1378040" y="753414"/>
                </a:cubicBezTo>
                <a:cubicBezTo>
                  <a:pt x="1826654" y="592428"/>
                  <a:pt x="2210874" y="90152"/>
                  <a:pt x="2691685" y="45076"/>
                </a:cubicBezTo>
                <a:cubicBezTo>
                  <a:pt x="3172496" y="0"/>
                  <a:pt x="3880834" y="345583"/>
                  <a:pt x="4262907" y="482958"/>
                </a:cubicBezTo>
                <a:cubicBezTo>
                  <a:pt x="4644980" y="620333"/>
                  <a:pt x="4758744" y="781318"/>
                  <a:pt x="4984124" y="869324"/>
                </a:cubicBezTo>
                <a:cubicBezTo>
                  <a:pt x="5209504" y="957330"/>
                  <a:pt x="5412346" y="984161"/>
                  <a:pt x="5615189" y="1010992"/>
                </a:cubicBezTo>
              </a:path>
            </a:pathLst>
          </a:custGeom>
          <a:solidFill>
            <a:schemeClr val="accent1">
              <a:lumMod val="60000"/>
              <a:lumOff val="40000"/>
              <a:alpha val="4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20182" y="4617132"/>
            <a:ext cx="2907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accent2"/>
                </a:solidFill>
              </a:rPr>
              <a:t>Natural internal variability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3895" y="5301208"/>
            <a:ext cx="2115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M</a:t>
            </a:r>
            <a:r>
              <a:rPr lang="en-GB" sz="2000" dirty="0" smtClean="0">
                <a:solidFill>
                  <a:srgbClr val="00B050"/>
                </a:solidFill>
              </a:rPr>
              <a:t>o</a:t>
            </a:r>
            <a:r>
              <a:rPr lang="en-GB" sz="2000" dirty="0" smtClean="0">
                <a:solidFill>
                  <a:srgbClr val="FF9900"/>
                </a:solidFill>
              </a:rPr>
              <a:t>d</a:t>
            </a:r>
            <a:r>
              <a:rPr lang="en-GB" sz="2000" dirty="0" smtClean="0">
                <a:solidFill>
                  <a:schemeClr val="accent2"/>
                </a:solidFill>
              </a:rPr>
              <a:t>e</a:t>
            </a:r>
            <a:r>
              <a:rPr lang="en-GB" sz="2000" dirty="0" smtClean="0">
                <a:solidFill>
                  <a:srgbClr val="7030A0"/>
                </a:solidFill>
              </a:rPr>
              <a:t>l</a:t>
            </a:r>
            <a:r>
              <a:rPr lang="en-GB" sz="2000" dirty="0" smtClean="0"/>
              <a:t> </a:t>
            </a:r>
            <a:r>
              <a:rPr lang="en-GB" sz="2000" dirty="0" smtClean="0">
                <a:solidFill>
                  <a:srgbClr val="FF6699"/>
                </a:solidFill>
              </a:rPr>
              <a:t>u</a:t>
            </a:r>
            <a:r>
              <a:rPr lang="en-GB" sz="2000" dirty="0" smtClean="0">
                <a:solidFill>
                  <a:srgbClr val="7030A0"/>
                </a:solidFill>
              </a:rPr>
              <a:t>n</a:t>
            </a:r>
            <a:r>
              <a:rPr lang="en-GB" sz="2000" dirty="0" smtClean="0">
                <a:solidFill>
                  <a:srgbClr val="FF0000"/>
                </a:solidFill>
              </a:rPr>
              <a:t>c</a:t>
            </a:r>
            <a:r>
              <a:rPr lang="en-GB" sz="2000" dirty="0" smtClean="0">
                <a:solidFill>
                  <a:srgbClr val="00B0F0"/>
                </a:solidFill>
              </a:rPr>
              <a:t>e</a:t>
            </a:r>
            <a:r>
              <a:rPr lang="en-GB" sz="2000" dirty="0" smtClean="0">
                <a:solidFill>
                  <a:srgbClr val="FF6699"/>
                </a:solidFill>
              </a:rPr>
              <a:t>r</a:t>
            </a:r>
            <a:r>
              <a:rPr lang="en-GB" sz="2000" dirty="0" smtClean="0">
                <a:solidFill>
                  <a:srgbClr val="00B050"/>
                </a:solidFill>
              </a:rPr>
              <a:t>t</a:t>
            </a:r>
            <a:r>
              <a:rPr lang="en-GB" sz="2000" dirty="0" smtClean="0">
                <a:solidFill>
                  <a:srgbClr val="FFC000"/>
                </a:solidFill>
              </a:rPr>
              <a:t>a</a:t>
            </a:r>
            <a:r>
              <a:rPr lang="en-GB" sz="2000" dirty="0" smtClean="0">
                <a:solidFill>
                  <a:srgbClr val="FF0000"/>
                </a:solidFill>
              </a:rPr>
              <a:t>i</a:t>
            </a:r>
            <a:r>
              <a:rPr lang="en-GB" sz="2000" dirty="0" smtClean="0">
                <a:solidFill>
                  <a:schemeClr val="accent2"/>
                </a:solidFill>
              </a:rPr>
              <a:t>n</a:t>
            </a:r>
            <a:r>
              <a:rPr lang="en-GB" sz="2000" dirty="0" smtClean="0">
                <a:solidFill>
                  <a:srgbClr val="7030A0"/>
                </a:solidFill>
              </a:rPr>
              <a:t>t</a:t>
            </a:r>
            <a:r>
              <a:rPr lang="en-GB" sz="2000" dirty="0" smtClean="0">
                <a:solidFill>
                  <a:srgbClr val="00B050"/>
                </a:solidFill>
              </a:rPr>
              <a:t>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331640" y="49411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+</a:t>
            </a:r>
            <a:endParaRPr lang="en-GB" b="1" dirty="0"/>
          </a:p>
        </p:txBody>
      </p:sp>
      <p:cxnSp>
        <p:nvCxnSpPr>
          <p:cNvPr id="53" name="Straight Connector 52"/>
          <p:cNvCxnSpPr/>
          <p:nvPr/>
        </p:nvCxnSpPr>
        <p:spPr bwMode="auto">
          <a:xfrm>
            <a:off x="6732240" y="3501008"/>
            <a:ext cx="0" cy="3600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Arrow Connector 59"/>
          <p:cNvCxnSpPr/>
          <p:nvPr/>
        </p:nvCxnSpPr>
        <p:spPr>
          <a:xfrm flipV="1">
            <a:off x="5148064" y="4581129"/>
            <a:ext cx="1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148064" y="5661249"/>
            <a:ext cx="34563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 bwMode="auto">
          <a:xfrm>
            <a:off x="5821325" y="4824313"/>
            <a:ext cx="1919027" cy="836936"/>
          </a:xfrm>
          <a:custGeom>
            <a:avLst/>
            <a:gdLst>
              <a:gd name="connsiteX0" fmla="*/ 0 w 1803043"/>
              <a:gd name="connsiteY0" fmla="*/ 605307 h 605307"/>
              <a:gd name="connsiteX1" fmla="*/ 437882 w 1803043"/>
              <a:gd name="connsiteY1" fmla="*/ 386366 h 605307"/>
              <a:gd name="connsiteX2" fmla="*/ 850006 w 1803043"/>
              <a:gd name="connsiteY2" fmla="*/ 12879 h 605307"/>
              <a:gd name="connsiteX3" fmla="*/ 1171978 w 1803043"/>
              <a:gd name="connsiteY3" fmla="*/ 309093 h 605307"/>
              <a:gd name="connsiteX4" fmla="*/ 1481071 w 1803043"/>
              <a:gd name="connsiteY4" fmla="*/ 502276 h 605307"/>
              <a:gd name="connsiteX5" fmla="*/ 1803043 w 1803043"/>
              <a:gd name="connsiteY5" fmla="*/ 592428 h 60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3043" h="605307">
                <a:moveTo>
                  <a:pt x="0" y="605307"/>
                </a:moveTo>
                <a:cubicBezTo>
                  <a:pt x="148107" y="545205"/>
                  <a:pt x="296214" y="485104"/>
                  <a:pt x="437882" y="386366"/>
                </a:cubicBezTo>
                <a:cubicBezTo>
                  <a:pt x="579550" y="287628"/>
                  <a:pt x="727657" y="25758"/>
                  <a:pt x="850006" y="12879"/>
                </a:cubicBezTo>
                <a:cubicBezTo>
                  <a:pt x="972355" y="0"/>
                  <a:pt x="1066801" y="227527"/>
                  <a:pt x="1171978" y="309093"/>
                </a:cubicBezTo>
                <a:cubicBezTo>
                  <a:pt x="1277155" y="390659"/>
                  <a:pt x="1375894" y="455054"/>
                  <a:pt x="1481071" y="502276"/>
                </a:cubicBezTo>
                <a:cubicBezTo>
                  <a:pt x="1586249" y="549499"/>
                  <a:pt x="1694646" y="570963"/>
                  <a:pt x="1803043" y="592428"/>
                </a:cubicBezTo>
              </a:path>
            </a:pathLst>
          </a:custGeom>
          <a:ln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616116" y="5697252"/>
            <a:ext cx="234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cs typeface="Arial" pitchFamily="34" charset="0"/>
              </a:rPr>
              <a:t>90</a:t>
            </a:r>
            <a:r>
              <a:rPr lang="en-GB" sz="1600" baseline="30000" dirty="0" smtClean="0">
                <a:cs typeface="Arial" pitchFamily="34" charset="0"/>
              </a:rPr>
              <a:t>th</a:t>
            </a:r>
            <a:r>
              <a:rPr lang="en-GB" sz="1600" dirty="0" smtClean="0">
                <a:cs typeface="Arial" pitchFamily="34" charset="0"/>
              </a:rPr>
              <a:t> percentile change</a:t>
            </a:r>
            <a:endParaRPr lang="en-GB" sz="1600" dirty="0"/>
          </a:p>
        </p:txBody>
      </p:sp>
      <p:sp>
        <p:nvSpPr>
          <p:cNvPr id="64" name="TextBox 63"/>
          <p:cNvSpPr txBox="1"/>
          <p:nvPr/>
        </p:nvSpPr>
        <p:spPr>
          <a:xfrm rot="16200000">
            <a:off x="3985193" y="487990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cs typeface="Arial" pitchFamily="34" charset="0"/>
              </a:rPr>
              <a:t>probability</a:t>
            </a:r>
            <a:endParaRPr lang="en-GB" sz="1600" dirty="0"/>
          </a:p>
        </p:txBody>
      </p:sp>
      <p:sp>
        <p:nvSpPr>
          <p:cNvPr id="65" name="Freeform 64"/>
          <p:cNvSpPr/>
          <p:nvPr/>
        </p:nvSpPr>
        <p:spPr bwMode="auto">
          <a:xfrm>
            <a:off x="5973725" y="5085185"/>
            <a:ext cx="2342691" cy="548904"/>
          </a:xfrm>
          <a:custGeom>
            <a:avLst/>
            <a:gdLst>
              <a:gd name="connsiteX0" fmla="*/ 0 w 1803043"/>
              <a:gd name="connsiteY0" fmla="*/ 605307 h 605307"/>
              <a:gd name="connsiteX1" fmla="*/ 437882 w 1803043"/>
              <a:gd name="connsiteY1" fmla="*/ 386366 h 605307"/>
              <a:gd name="connsiteX2" fmla="*/ 850006 w 1803043"/>
              <a:gd name="connsiteY2" fmla="*/ 12879 h 605307"/>
              <a:gd name="connsiteX3" fmla="*/ 1171978 w 1803043"/>
              <a:gd name="connsiteY3" fmla="*/ 309093 h 605307"/>
              <a:gd name="connsiteX4" fmla="*/ 1481071 w 1803043"/>
              <a:gd name="connsiteY4" fmla="*/ 502276 h 605307"/>
              <a:gd name="connsiteX5" fmla="*/ 1803043 w 1803043"/>
              <a:gd name="connsiteY5" fmla="*/ 592428 h 60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3043" h="605307">
                <a:moveTo>
                  <a:pt x="0" y="605307"/>
                </a:moveTo>
                <a:cubicBezTo>
                  <a:pt x="148107" y="545205"/>
                  <a:pt x="296214" y="485104"/>
                  <a:pt x="437882" y="386366"/>
                </a:cubicBezTo>
                <a:cubicBezTo>
                  <a:pt x="579550" y="287628"/>
                  <a:pt x="727657" y="25758"/>
                  <a:pt x="850006" y="12879"/>
                </a:cubicBezTo>
                <a:cubicBezTo>
                  <a:pt x="972355" y="0"/>
                  <a:pt x="1066801" y="227527"/>
                  <a:pt x="1171978" y="309093"/>
                </a:cubicBezTo>
                <a:cubicBezTo>
                  <a:pt x="1277155" y="390659"/>
                  <a:pt x="1375894" y="455054"/>
                  <a:pt x="1481071" y="502276"/>
                </a:cubicBezTo>
                <a:cubicBezTo>
                  <a:pt x="1586249" y="549499"/>
                  <a:pt x="1694646" y="570963"/>
                  <a:pt x="1803043" y="592428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6" name="Freeform 65"/>
          <p:cNvSpPr/>
          <p:nvPr/>
        </p:nvSpPr>
        <p:spPr bwMode="auto">
          <a:xfrm>
            <a:off x="5796137" y="4509121"/>
            <a:ext cx="864096" cy="1152128"/>
          </a:xfrm>
          <a:custGeom>
            <a:avLst/>
            <a:gdLst>
              <a:gd name="connsiteX0" fmla="*/ 0 w 1803043"/>
              <a:gd name="connsiteY0" fmla="*/ 605307 h 605307"/>
              <a:gd name="connsiteX1" fmla="*/ 437882 w 1803043"/>
              <a:gd name="connsiteY1" fmla="*/ 386366 h 605307"/>
              <a:gd name="connsiteX2" fmla="*/ 850006 w 1803043"/>
              <a:gd name="connsiteY2" fmla="*/ 12879 h 605307"/>
              <a:gd name="connsiteX3" fmla="*/ 1171978 w 1803043"/>
              <a:gd name="connsiteY3" fmla="*/ 309093 h 605307"/>
              <a:gd name="connsiteX4" fmla="*/ 1481071 w 1803043"/>
              <a:gd name="connsiteY4" fmla="*/ 502276 h 605307"/>
              <a:gd name="connsiteX5" fmla="*/ 1803043 w 1803043"/>
              <a:gd name="connsiteY5" fmla="*/ 592428 h 60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3043" h="605307">
                <a:moveTo>
                  <a:pt x="0" y="605307"/>
                </a:moveTo>
                <a:cubicBezTo>
                  <a:pt x="148107" y="545205"/>
                  <a:pt x="296214" y="485104"/>
                  <a:pt x="437882" y="386366"/>
                </a:cubicBezTo>
                <a:cubicBezTo>
                  <a:pt x="579550" y="287628"/>
                  <a:pt x="727657" y="25758"/>
                  <a:pt x="850006" y="12879"/>
                </a:cubicBezTo>
                <a:cubicBezTo>
                  <a:pt x="972355" y="0"/>
                  <a:pt x="1066801" y="227527"/>
                  <a:pt x="1171978" y="309093"/>
                </a:cubicBezTo>
                <a:cubicBezTo>
                  <a:pt x="1277155" y="390659"/>
                  <a:pt x="1375894" y="455054"/>
                  <a:pt x="1481071" y="502276"/>
                </a:cubicBezTo>
                <a:cubicBezTo>
                  <a:pt x="1586249" y="549499"/>
                  <a:pt x="1694646" y="570963"/>
                  <a:pt x="1803043" y="592428"/>
                </a:cubicBezTo>
              </a:path>
            </a:pathLst>
          </a:cu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7" name="Content Placeholder 2"/>
          <p:cNvSpPr txBox="1">
            <a:spLocks/>
          </p:cNvSpPr>
          <p:nvPr/>
        </p:nvSpPr>
        <p:spPr>
          <a:xfrm>
            <a:off x="683568" y="872716"/>
            <a:ext cx="7992888" cy="936104"/>
          </a:xfrm>
          <a:prstGeom prst="rect">
            <a:avLst/>
          </a:prstGeom>
        </p:spPr>
        <p:txBody>
          <a:bodyPr vert="horz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“Given</a:t>
            </a:r>
            <a:r>
              <a:rPr kumimoji="0" lang="en-GB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 a perfect model, f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uture climate is what </a:t>
            </a:r>
            <a:r>
              <a:rPr lang="en-GB" sz="2000" kern="0" dirty="0" smtClean="0">
                <a:ea typeface="+mn-ea"/>
                <a:cs typeface="Arial" pitchFamily="34" charset="0"/>
              </a:rPr>
              <a:t>you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itchFamily="34" charset="0"/>
              </a:rPr>
              <a:t> expect to expect”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lang="en-GB" sz="2000" kern="0" dirty="0" smtClean="0"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 bwMode="auto">
          <a:xfrm>
            <a:off x="395536" y="116632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Climate uncertainty...is different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405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15" grpId="0"/>
      <p:bldP spid="18" grpId="0"/>
      <p:bldP spid="20" grpId="0"/>
      <p:bldP spid="21" grpId="0" animBg="1"/>
      <p:bldP spid="21" grpId="1" animBg="1"/>
      <p:bldP spid="25" grpId="0" animBg="1"/>
      <p:bldP spid="25" grpId="1" animBg="1"/>
      <p:bldP spid="29" grpId="0"/>
      <p:bldP spid="29" grpId="1"/>
      <p:bldP spid="32" grpId="0"/>
      <p:bldP spid="32" grpId="1"/>
      <p:bldP spid="41" grpId="0"/>
      <p:bldP spid="41" grpId="1"/>
      <p:bldP spid="41" grpId="2"/>
      <p:bldP spid="46" grpId="0"/>
      <p:bldP spid="55" grpId="0" animBg="1"/>
      <p:bldP spid="55" grpId="1" animBg="1"/>
      <p:bldP spid="56" grpId="0"/>
      <p:bldP spid="56" grpId="1"/>
      <p:bldP spid="57" grpId="0"/>
      <p:bldP spid="57" grpId="1"/>
      <p:bldP spid="30" grpId="0" animBg="1"/>
      <p:bldP spid="30" grpId="1" animBg="1"/>
      <p:bldP spid="33" grpId="0" animBg="1"/>
      <p:bldP spid="33" grpId="1" animBg="1"/>
      <p:bldP spid="34" grpId="0"/>
      <p:bldP spid="34" grpId="1"/>
      <p:bldP spid="35" grpId="0"/>
      <p:bldP spid="35" grpId="1"/>
      <p:bldP spid="35" grpId="2"/>
      <p:bldP spid="36" grpId="0"/>
      <p:bldP spid="37" grpId="0" animBg="1"/>
      <p:bldP spid="43" grpId="0" animBg="1"/>
      <p:bldP spid="38" grpId="0"/>
      <p:bldP spid="44" grpId="0"/>
      <p:bldP spid="49" grpId="0"/>
      <p:bldP spid="62" grpId="0" animBg="1"/>
      <p:bldP spid="63" grpId="0"/>
      <p:bldP spid="64" grpId="0"/>
      <p:bldP spid="65" grpId="0" animBg="1"/>
      <p:bldP spid="66" grpId="0" animBg="1"/>
      <p:bldP spid="67" grpId="0"/>
      <p:bldP spid="6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08820"/>
            <a:ext cx="14668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9772" y="1916832"/>
            <a:ext cx="60247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latin typeface="Calibri" pitchFamily="34" charset="0"/>
              </a:rPr>
              <a:t>“Climate is what you expect, or better yet what you ought to expect, when you are not in the position to make a </a:t>
            </a:r>
            <a:r>
              <a:rPr lang="en-GB" dirty="0" err="1" smtClean="0">
                <a:latin typeface="Calibri" pitchFamily="34" charset="0"/>
              </a:rPr>
              <a:t>skillful</a:t>
            </a:r>
            <a:r>
              <a:rPr lang="en-GB" dirty="0" smtClean="0">
                <a:latin typeface="Calibri" pitchFamily="34" charset="0"/>
              </a:rPr>
              <a:t> weather forecast” </a:t>
            </a:r>
          </a:p>
          <a:p>
            <a:pPr algn="l"/>
            <a:endParaRPr lang="en-GB" dirty="0" smtClean="0">
              <a:latin typeface="Calibri" pitchFamily="34" charset="0"/>
            </a:endParaRPr>
          </a:p>
          <a:p>
            <a:pPr algn="r"/>
            <a:r>
              <a:rPr lang="en-GB" sz="2000" dirty="0" smtClean="0">
                <a:latin typeface="Calibri" pitchFamily="34" charset="0"/>
              </a:rPr>
              <a:t>(Lorenz, 1995)</a:t>
            </a:r>
            <a:endParaRPr lang="en-GB" sz="2000" dirty="0">
              <a:latin typeface="Calibr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95536" y="116632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Climate uncertainty...is different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5796" y="3320988"/>
            <a:ext cx="3870186" cy="264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4268" y="4293096"/>
            <a:ext cx="991555" cy="94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583668" y="1052736"/>
            <a:ext cx="5868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latin typeface="Calibri" pitchFamily="34" charset="0"/>
              </a:rPr>
              <a:t>“Climate is a distribution.” 	</a:t>
            </a:r>
            <a:r>
              <a:rPr lang="en-GB" sz="2000" dirty="0" err="1" smtClean="0">
                <a:latin typeface="Calibri" pitchFamily="34" charset="0"/>
              </a:rPr>
              <a:t>Stainforth</a:t>
            </a:r>
            <a:r>
              <a:rPr lang="en-GB" sz="2000" dirty="0" smtClean="0">
                <a:latin typeface="Calibri" pitchFamily="34" charset="0"/>
              </a:rPr>
              <a:t> et al. (2007)</a:t>
            </a:r>
            <a:endParaRPr lang="en-GB" sz="2000" dirty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9612" y="4905164"/>
            <a:ext cx="1825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Calibri" pitchFamily="34" charset="0"/>
              </a:rPr>
              <a:t>Lorenz ‘63 attractor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4128" y="4292587"/>
            <a:ext cx="27443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 smtClean="0">
                <a:latin typeface="Calibri" pitchFamily="34" charset="0"/>
              </a:rPr>
              <a:t>Z</a:t>
            </a:r>
            <a:endParaRPr lang="en-GB" sz="1500" dirty="0"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42311" y="5481228"/>
            <a:ext cx="2840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 smtClean="0">
                <a:latin typeface="Calibri" pitchFamily="34" charset="0"/>
              </a:rPr>
              <a:t>X</a:t>
            </a:r>
            <a:endParaRPr lang="en-GB" sz="1500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53729" y="5445224"/>
            <a:ext cx="2776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 smtClean="0">
                <a:latin typeface="Calibri" pitchFamily="34" charset="0"/>
              </a:rPr>
              <a:t>Y</a:t>
            </a:r>
            <a:endParaRPr lang="en-GB" sz="1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4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63_X2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908720"/>
            <a:ext cx="7200000" cy="50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Arrow Connector 2"/>
          <p:cNvCxnSpPr/>
          <p:nvPr/>
        </p:nvCxnSpPr>
        <p:spPr>
          <a:xfrm rot="5400000">
            <a:off x="7128284" y="2240868"/>
            <a:ext cx="194421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rot="5400000">
            <a:off x="7129078" y="4400314"/>
            <a:ext cx="194421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172400" y="2060848"/>
            <a:ext cx="755576" cy="36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C00000"/>
                </a:solidFill>
                <a:latin typeface="Sylfaen" pitchFamily="18" charset="0"/>
              </a:rPr>
              <a:t>50%</a:t>
            </a:r>
            <a:endParaRPr lang="en-GB" sz="2000" dirty="0">
              <a:solidFill>
                <a:srgbClr val="C00000"/>
              </a:solidFill>
              <a:latin typeface="Sylfae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72400" y="4221088"/>
            <a:ext cx="755576" cy="36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C00000"/>
                </a:solidFill>
                <a:latin typeface="Sylfaen" pitchFamily="18" charset="0"/>
              </a:rPr>
              <a:t>50%</a:t>
            </a:r>
            <a:endParaRPr lang="en-GB" sz="2000" dirty="0">
              <a:solidFill>
                <a:srgbClr val="C00000"/>
              </a:solidFill>
              <a:latin typeface="Sylfae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6237312"/>
            <a:ext cx="11953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Fig_25_X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 rot="5400000">
            <a:off x="5381836" y="1971095"/>
            <a:ext cx="5184575" cy="233975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395536" y="116632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Climate uncertainty...is different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573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Picture 4" descr="lordemo_tr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39044"/>
            <a:ext cx="9144000" cy="50045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1609" y="188640"/>
            <a:ext cx="80808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dirty="0" smtClean="0">
                <a:solidFill>
                  <a:schemeClr val="bg1"/>
                </a:solidFill>
                <a:latin typeface="Calibri" pitchFamily="34" charset="0"/>
              </a:rPr>
              <a:t>Ensemble weather prediction in a constant climate</a:t>
            </a:r>
            <a:endParaRPr lang="en-GB" sz="3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0" y="602568"/>
            <a:ext cx="381000" cy="90033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18256" y="5943600"/>
            <a:ext cx="9180512" cy="0"/>
          </a:xfrm>
          <a:prstGeom prst="line">
            <a:avLst/>
          </a:prstGeom>
          <a:ln w="50800">
            <a:solidFill>
              <a:srgbClr val="A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47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352800"/>
            <a:ext cx="6841182" cy="1143000"/>
          </a:xfrm>
        </p:spPr>
        <p:txBody>
          <a:bodyPr>
            <a:normAutofit/>
          </a:bodyPr>
          <a:lstStyle/>
          <a:p>
            <a:r>
              <a:rPr lang="en-GB" sz="3500" b="1" dirty="0" smtClean="0"/>
              <a:t>9am to 11am</a:t>
            </a:r>
            <a:r>
              <a:rPr lang="en-GB" sz="3500" b="1" dirty="0"/>
              <a:t> </a:t>
            </a:r>
            <a:r>
              <a:rPr lang="en-GB" sz="3500" b="1" dirty="0" smtClean="0"/>
              <a:t>in the </a:t>
            </a:r>
            <a:r>
              <a:rPr lang="en-GB" sz="3500" b="1" dirty="0" err="1" smtClean="0"/>
              <a:t>Haggett</a:t>
            </a:r>
            <a:r>
              <a:rPr lang="en-GB" sz="3500" b="1" dirty="0" smtClean="0"/>
              <a:t> </a:t>
            </a:r>
            <a:r>
              <a:rPr lang="en-GB" sz="3500" b="1" dirty="0"/>
              <a:t>L</a:t>
            </a:r>
            <a:r>
              <a:rPr lang="en-GB" sz="3500" b="1" dirty="0" smtClean="0"/>
              <a:t>ab</a:t>
            </a:r>
            <a:endParaRPr lang="en-GB" sz="3500" b="1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1099009"/>
            <a:ext cx="9144000" cy="95976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 smtClean="0">
                <a:latin typeface="Calibri" pitchFamily="34" charset="0"/>
                <a:ea typeface="+mj-ea"/>
                <a:cs typeface="+mj-cs"/>
              </a:rPr>
              <a:t>Next week’s session: </a:t>
            </a:r>
            <a:endParaRPr lang="en-GB" sz="4000" b="1" kern="0" dirty="0" smtClean="0">
              <a:latin typeface="Calibri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4000" b="1" kern="0" dirty="0" smtClean="0">
              <a:latin typeface="Calibri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500" b="1" kern="0" dirty="0" smtClean="0">
                <a:latin typeface="Calibri" pitchFamily="34" charset="0"/>
                <a:ea typeface="+mj-ea"/>
                <a:cs typeface="+mj-cs"/>
              </a:rPr>
              <a:t>Assignment 1 – Climate </a:t>
            </a:r>
            <a:r>
              <a:rPr lang="en-GB" sz="3500" b="1" kern="0" dirty="0" err="1" smtClean="0">
                <a:latin typeface="Calibri" pitchFamily="34" charset="0"/>
                <a:ea typeface="+mj-ea"/>
                <a:cs typeface="+mj-cs"/>
              </a:rPr>
              <a:t>Modeling</a:t>
            </a:r>
            <a:r>
              <a:rPr lang="en-GB" sz="3500" b="1" kern="0" dirty="0" smtClean="0">
                <a:latin typeface="Calibri" pitchFamily="34" charset="0"/>
                <a:ea typeface="+mj-ea"/>
                <a:cs typeface="+mj-cs"/>
              </a:rPr>
              <a:t> Practical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329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2" name="Picture 4" descr="Lorenz_attractor_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68560" y="908720"/>
            <a:ext cx="10514013" cy="6875462"/>
          </a:xfrm>
          <a:prstGeom prst="rect">
            <a:avLst/>
          </a:prstGeom>
          <a:noFill/>
        </p:spPr>
      </p:pic>
      <p:sp>
        <p:nvSpPr>
          <p:cNvPr id="37893" name="Rectangle 5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6665937" cy="194496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Evolving </a:t>
            </a:r>
            <a:r>
              <a:rPr lang="en-GB" dirty="0" smtClean="0">
                <a:solidFill>
                  <a:schemeClr val="bg1"/>
                </a:solidFill>
                <a:latin typeface="Calibri" pitchFamily="34" charset="0"/>
              </a:rPr>
              <a:t>Climate (Attractor)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Down Arrow 7"/>
          <p:cNvSpPr/>
          <p:nvPr/>
        </p:nvSpPr>
        <p:spPr bwMode="auto">
          <a:xfrm rot="10800000">
            <a:off x="580753" y="6022032"/>
            <a:ext cx="412624" cy="618368"/>
          </a:xfrm>
          <a:prstGeom prst="down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115616" y="5445224"/>
            <a:ext cx="6665937" cy="194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</a:t>
            </a:r>
            <a:r>
              <a:rPr kumimoji="0" lang="en-GB" sz="3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ncrease</a:t>
            </a:r>
            <a:r>
              <a:rPr kumimoji="0" lang="en-GB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system forcing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797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702639" cy="923097"/>
          </a:xfrm>
        </p:spPr>
        <p:txBody>
          <a:bodyPr>
            <a:normAutofit/>
          </a:bodyPr>
          <a:lstStyle/>
          <a:p>
            <a:pPr algn="l"/>
            <a:r>
              <a:rPr lang="en-GB" sz="3000" b="1" dirty="0" smtClean="0">
                <a:latin typeface="Calibri" pitchFamily="34" charset="0"/>
              </a:rPr>
              <a:t>Sources of climate projection uncertainty</a:t>
            </a:r>
            <a:endParaRPr lang="en-GB" sz="3000" b="1" dirty="0">
              <a:latin typeface="Calibri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000" b="1" dirty="0" smtClean="0">
                <a:latin typeface="Calibri" pitchFamily="34" charset="0"/>
              </a:rPr>
              <a:t>Initial Condition </a:t>
            </a:r>
            <a:r>
              <a:rPr lang="en-GB" sz="2000" dirty="0" smtClean="0">
                <a:latin typeface="Calibri" pitchFamily="34" charset="0"/>
              </a:rPr>
              <a:t>(IC) uncertainty 		</a:t>
            </a:r>
            <a:r>
              <a:rPr lang="en-GB" sz="2000" b="1" dirty="0" smtClean="0">
                <a:latin typeface="Calibri" pitchFamily="34" charset="0"/>
              </a:rPr>
              <a:t>partially reducible</a:t>
            </a:r>
            <a:r>
              <a:rPr lang="en-GB" sz="2000" dirty="0" smtClean="0">
                <a:latin typeface="Calibri" pitchFamily="34" charset="0"/>
              </a:rPr>
              <a:t> 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Sparse/incomplete observations in time and space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Erroneous and uncertain observations</a:t>
            </a:r>
          </a:p>
          <a:p>
            <a:endParaRPr lang="en-GB" sz="2000" dirty="0" smtClean="0">
              <a:latin typeface="Calibri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GB" sz="2000" b="1" dirty="0" smtClean="0">
                <a:latin typeface="Calibri" pitchFamily="34" charset="0"/>
              </a:rPr>
              <a:t>Model</a:t>
            </a:r>
            <a:r>
              <a:rPr lang="en-GB" sz="2000" dirty="0" smtClean="0">
                <a:latin typeface="Calibri" pitchFamily="34" charset="0"/>
              </a:rPr>
              <a:t> uncertainty 				</a:t>
            </a:r>
            <a:r>
              <a:rPr lang="en-GB" sz="2000" b="1" dirty="0" smtClean="0">
                <a:latin typeface="Calibri" pitchFamily="34" charset="0"/>
              </a:rPr>
              <a:t>largely reducible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Model inadequacy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Parameter uncertainty</a:t>
            </a:r>
          </a:p>
          <a:p>
            <a:endParaRPr lang="en-GB" sz="2000" dirty="0" smtClean="0">
              <a:latin typeface="Calibri" pitchFamily="34" charset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n-GB" sz="2000" b="1" dirty="0" smtClean="0">
                <a:latin typeface="Calibri" pitchFamily="34" charset="0"/>
              </a:rPr>
              <a:t>Scenario</a:t>
            </a:r>
            <a:r>
              <a:rPr lang="en-GB" sz="2000" dirty="0" smtClean="0">
                <a:latin typeface="Calibri" pitchFamily="34" charset="0"/>
              </a:rPr>
              <a:t> uncertainty 				</a:t>
            </a:r>
            <a:r>
              <a:rPr lang="en-GB" sz="2000" b="1" dirty="0" smtClean="0">
                <a:latin typeface="Calibri" pitchFamily="34" charset="0"/>
              </a:rPr>
              <a:t>largely irreducible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Human and natural emissions of greenhouse gases</a:t>
            </a:r>
          </a:p>
          <a:p>
            <a:pPr lvl="1"/>
            <a:r>
              <a:rPr lang="en-GB" sz="1600" dirty="0" smtClean="0">
                <a:latin typeface="Calibri" pitchFamily="34" charset="0"/>
              </a:rPr>
              <a:t>Translating emissions into concentrations of greenhouse gases and  their effect on system radiative forcings</a:t>
            </a:r>
          </a:p>
          <a:p>
            <a:endParaRPr lang="en-GB" dirty="0" smtClean="0"/>
          </a:p>
          <a:p>
            <a:pPr marL="914400" lvl="1" indent="-51435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45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Scenario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62" y="1300714"/>
            <a:ext cx="6403950" cy="440552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34200" y="5552349"/>
            <a:ext cx="17831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ZA" sz="1400" b="1" i="0" dirty="0">
                <a:solidFill>
                  <a:srgbClr val="000000"/>
                </a:solidFill>
                <a:latin typeface="Calibri" panose="020F0502020204030204" pitchFamily="34" charset="0"/>
              </a:rPr>
              <a:t>Fuss et al. 2014</a:t>
            </a:r>
          </a:p>
        </p:txBody>
      </p:sp>
    </p:spTree>
    <p:extLst>
      <p:ext uri="{BB962C8B-B14F-4D97-AF65-F5344CB8AC3E}">
        <p14:creationId xmlns:p14="http://schemas.microsoft.com/office/powerpoint/2010/main" val="64413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0519" y="5867400"/>
            <a:ext cx="2558038" cy="609600"/>
          </a:xfrm>
        </p:spPr>
        <p:txBody>
          <a:bodyPr>
            <a:normAutofit fontScale="90000"/>
          </a:bodyPr>
          <a:lstStyle/>
          <a:p>
            <a:pPr algn="r"/>
            <a:r>
              <a:rPr lang="en-GB" sz="2000" dirty="0" smtClean="0"/>
              <a:t>Climate</a:t>
            </a:r>
            <a:r>
              <a:rPr lang="en-GB" sz="2000" i="1" dirty="0" smtClean="0"/>
              <a:t>prediction</a:t>
            </a:r>
            <a:r>
              <a:rPr lang="en-GB" sz="2000" dirty="0" smtClean="0"/>
              <a:t>.net</a:t>
            </a:r>
            <a:r>
              <a:rPr lang="en-GB" sz="2000" i="1" dirty="0" smtClean="0"/>
              <a:t> </a:t>
            </a:r>
            <a:r>
              <a:rPr lang="en-GB" sz="2000" dirty="0"/>
              <a:t/>
            </a:r>
            <a:br>
              <a:rPr lang="en-GB" sz="2000" dirty="0"/>
            </a:b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2585152"/>
            <a:ext cx="40671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1184" y="2704214"/>
            <a:ext cx="4913708" cy="2798454"/>
            <a:chOff x="0" y="2619375"/>
            <a:chExt cx="4913708" cy="279845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619375"/>
              <a:ext cx="4913708" cy="178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207" y="4378391"/>
              <a:ext cx="4588226" cy="103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94" y="5400675"/>
            <a:ext cx="17907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381000"/>
            <a:ext cx="6665937" cy="11314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500" b="1" dirty="0" smtClean="0">
                <a:latin typeface="Calibri" pitchFamily="34" charset="0"/>
              </a:rPr>
              <a:t>Model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0559" y="335758"/>
            <a:ext cx="2771569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" y="1362078"/>
            <a:ext cx="38913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Calibri" pitchFamily="34" charset="0"/>
              </a:rPr>
              <a:t>Sampling parameter uncertainties and </a:t>
            </a:r>
          </a:p>
          <a:p>
            <a:r>
              <a:rPr lang="en-GB" b="1" dirty="0" smtClean="0">
                <a:latin typeface="Calibri" pitchFamily="34" charset="0"/>
              </a:rPr>
              <a:t>sub-grid scale processes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4980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limate1716-f1.jpg"/>
          <p:cNvPicPr>
            <a:picLocks noChangeAspect="1"/>
          </p:cNvPicPr>
          <p:nvPr/>
        </p:nvPicPr>
        <p:blipFill rotWithShape="1">
          <a:blip r:embed="rId3" cstate="print"/>
          <a:srcRect l="40316"/>
          <a:stretch/>
        </p:blipFill>
        <p:spPr>
          <a:xfrm>
            <a:off x="1752600" y="1524000"/>
            <a:ext cx="5261994" cy="3737183"/>
          </a:xfrm>
          <a:prstGeom prst="rect">
            <a:avLst/>
          </a:prstGeom>
          <a:effectLst/>
        </p:spPr>
      </p:pic>
      <p:sp>
        <p:nvSpPr>
          <p:cNvPr id="7" name="TextBox 6"/>
          <p:cNvSpPr txBox="1"/>
          <p:nvPr/>
        </p:nvSpPr>
        <p:spPr>
          <a:xfrm>
            <a:off x="5867400" y="5381625"/>
            <a:ext cx="8931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 smtClean="0">
                <a:latin typeface="Calibri" pitchFamily="34" charset="0"/>
              </a:rPr>
              <a:t>IPCC AR5</a:t>
            </a:r>
            <a:endParaRPr lang="en-GB" sz="1500" dirty="0">
              <a:latin typeface="Calibri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Scenario and model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3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-2123" b="31557"/>
          <a:stretch/>
        </p:blipFill>
        <p:spPr bwMode="auto">
          <a:xfrm>
            <a:off x="685800" y="1447800"/>
            <a:ext cx="8015287" cy="405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852487" y="4166691"/>
            <a:ext cx="7848600" cy="162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549987"/>
            <a:ext cx="3671075" cy="3528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36339" y="5164188"/>
            <a:ext cx="3105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Grigory</a:t>
            </a:r>
            <a:r>
              <a:rPr lang="en-US" dirty="0" smtClean="0"/>
              <a:t> </a:t>
            </a:r>
            <a:r>
              <a:rPr lang="en-US" dirty="0" err="1" smtClean="0"/>
              <a:t>Nikulin</a:t>
            </a:r>
            <a:r>
              <a:rPr lang="en-US" dirty="0" smtClean="0"/>
              <a:t> (</a:t>
            </a:r>
            <a:r>
              <a:rPr lang="en-US" dirty="0" err="1" smtClean="0"/>
              <a:t>Rossby</a:t>
            </a:r>
            <a:r>
              <a:rPr lang="en-US" dirty="0" smtClean="0"/>
              <a:t> Centre)</a:t>
            </a:r>
            <a:endParaRPr lang="en-ZA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Initial condition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57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63857" y="5086846"/>
            <a:ext cx="15695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Calibri" pitchFamily="34" charset="0"/>
              </a:rPr>
              <a:t>Hawkins and </a:t>
            </a:r>
          </a:p>
          <a:p>
            <a:r>
              <a:rPr lang="en-GB" sz="2000" dirty="0" smtClean="0">
                <a:latin typeface="Calibri" pitchFamily="34" charset="0"/>
              </a:rPr>
              <a:t>Sutton, 2009</a:t>
            </a:r>
            <a:endParaRPr lang="en-GB" sz="2000" dirty="0">
              <a:latin typeface="Calibri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97672"/>
            <a:ext cx="5688759" cy="4525963"/>
          </a:xfr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665937" cy="1131407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latin typeface="Calibri" pitchFamily="34" charset="0"/>
              </a:rPr>
              <a:t>Contributions to overall uncertainty</a:t>
            </a:r>
            <a:r>
              <a:rPr lang="en-GB" sz="3500" dirty="0" smtClean="0">
                <a:latin typeface="Calibri" pitchFamily="34" charset="0"/>
              </a:rPr>
              <a:t/>
            </a:r>
            <a:br>
              <a:rPr lang="en-GB" sz="3500" dirty="0" smtClean="0">
                <a:latin typeface="Calibri" pitchFamily="34" charset="0"/>
              </a:rPr>
            </a:br>
            <a:endParaRPr lang="en-GB" sz="3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1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-2" y="0"/>
            <a:ext cx="9144000" cy="590424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276262"/>
            <a:ext cx="9144788" cy="56279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7924" y="4876970"/>
            <a:ext cx="60883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err="1">
                <a:solidFill>
                  <a:schemeClr val="bg1"/>
                </a:solidFill>
                <a:latin typeface="Calibri" pitchFamily="34" charset="0"/>
              </a:rPr>
              <a:t>Wilby</a:t>
            </a: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 and </a:t>
            </a:r>
            <a:r>
              <a:rPr lang="en-GB" sz="1400" dirty="0" err="1">
                <a:solidFill>
                  <a:schemeClr val="bg1"/>
                </a:solidFill>
                <a:latin typeface="Calibri" pitchFamily="34" charset="0"/>
              </a:rPr>
              <a:t>Dessai</a:t>
            </a:r>
            <a:r>
              <a:rPr lang="en-GB" sz="1400" dirty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GB" sz="1400" dirty="0" smtClean="0">
                <a:solidFill>
                  <a:schemeClr val="bg1"/>
                </a:solidFill>
                <a:latin typeface="Calibri" pitchFamily="34" charset="0"/>
              </a:rPr>
              <a:t>2010 Robust Adaptation to Climate Change</a:t>
            </a:r>
            <a:endParaRPr lang="en-GB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04" y="1572809"/>
            <a:ext cx="4080658" cy="283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 bwMode="auto">
          <a:xfrm>
            <a:off x="3883843" y="4506012"/>
            <a:ext cx="35821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1055803" y="4506012"/>
            <a:ext cx="4336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ectangle 29"/>
          <p:cNvSpPr/>
          <p:nvPr/>
        </p:nvSpPr>
        <p:spPr>
          <a:xfrm>
            <a:off x="1604005" y="4343400"/>
            <a:ext cx="31965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alibri" pitchFamily="34" charset="0"/>
              </a:rPr>
              <a:t>The envelope of uncertainty</a:t>
            </a:r>
            <a:endParaRPr lang="en-GB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27924" y="1572810"/>
            <a:ext cx="4080658" cy="285717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3573" y="457200"/>
            <a:ext cx="7580540" cy="835193"/>
          </a:xfrm>
        </p:spPr>
        <p:txBody>
          <a:bodyPr>
            <a:normAutofit fontScale="90000"/>
          </a:bodyPr>
          <a:lstStyle/>
          <a:p>
            <a:pPr algn="l"/>
            <a:r>
              <a:rPr lang="en-GB" sz="3500" b="1" dirty="0" smtClean="0">
                <a:solidFill>
                  <a:schemeClr val="bg1"/>
                </a:solidFill>
                <a:latin typeface="Calibri" pitchFamily="34" charset="0"/>
              </a:rPr>
              <a:t>The Cascade of Uncertainty</a:t>
            </a:r>
            <a:br>
              <a:rPr lang="en-GB" sz="3500" b="1" dirty="0" smtClean="0">
                <a:solidFill>
                  <a:schemeClr val="bg1"/>
                </a:solidFill>
                <a:latin typeface="Calibri" pitchFamily="34" charset="0"/>
              </a:rPr>
            </a:br>
            <a:endParaRPr lang="en-GB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-18256" y="5904248"/>
            <a:ext cx="9180512" cy="0"/>
          </a:xfrm>
          <a:prstGeom prst="line">
            <a:avLst/>
          </a:prstGeom>
          <a:ln w="50800">
            <a:solidFill>
              <a:srgbClr val="A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95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295400"/>
            <a:ext cx="8352928" cy="48006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GB" sz="2800" b="1" dirty="0" smtClean="0">
                <a:latin typeface="Calibri" pitchFamily="34" charset="0"/>
              </a:rPr>
              <a:t>Climate Scientist perspective</a:t>
            </a:r>
          </a:p>
          <a:p>
            <a:pPr algn="ctr">
              <a:buNone/>
            </a:pPr>
            <a:endParaRPr lang="en-GB" sz="1200" b="1" dirty="0" smtClean="0">
              <a:latin typeface="Calibri" pitchFamily="34" charset="0"/>
            </a:endParaRPr>
          </a:p>
          <a:p>
            <a:r>
              <a:rPr lang="en-GB" sz="2800" dirty="0" smtClean="0">
                <a:latin typeface="Calibri" pitchFamily="34" charset="0"/>
              </a:rPr>
              <a:t>Can we quantify the full extent of climate-related uncertainties? </a:t>
            </a:r>
          </a:p>
          <a:p>
            <a:r>
              <a:rPr lang="en-GB" sz="2800" dirty="0" smtClean="0">
                <a:latin typeface="Calibri" pitchFamily="34" charset="0"/>
              </a:rPr>
              <a:t>How far can we theoretically reduce uncertainties?</a:t>
            </a:r>
          </a:p>
          <a:p>
            <a:r>
              <a:rPr lang="en-GB" sz="2800" dirty="0" smtClean="0">
                <a:latin typeface="Calibri" pitchFamily="34" charset="0"/>
              </a:rPr>
              <a:t>How far can we realistically reduce uncertainties?</a:t>
            </a:r>
          </a:p>
          <a:p>
            <a:pPr algn="ctr">
              <a:buNone/>
            </a:pPr>
            <a:endParaRPr lang="en-GB" sz="2500" dirty="0" smtClean="0">
              <a:latin typeface="Calibri" pitchFamily="34" charset="0"/>
            </a:endParaRPr>
          </a:p>
          <a:p>
            <a:pPr algn="ctr">
              <a:buNone/>
            </a:pPr>
            <a:r>
              <a:rPr lang="en-GB" sz="2800" b="1" dirty="0" smtClean="0">
                <a:latin typeface="Calibri" pitchFamily="34" charset="0"/>
              </a:rPr>
              <a:t>“User” perspective</a:t>
            </a:r>
          </a:p>
          <a:p>
            <a:pPr algn="ctr">
              <a:buNone/>
            </a:pPr>
            <a:endParaRPr lang="en-GB" sz="1200" b="1" dirty="0" smtClean="0">
              <a:latin typeface="Calibri" pitchFamily="34" charset="0"/>
            </a:endParaRPr>
          </a:p>
          <a:p>
            <a:r>
              <a:rPr lang="en-GB" sz="2800" dirty="0" smtClean="0">
                <a:latin typeface="Calibri" pitchFamily="34" charset="0"/>
              </a:rPr>
              <a:t>Do we need reduced uncertainty to determine meaningful output from impacts models?</a:t>
            </a:r>
          </a:p>
          <a:p>
            <a:r>
              <a:rPr lang="en-GB" sz="2800" dirty="0" smtClean="0">
                <a:latin typeface="Calibri" pitchFamily="34" charset="0"/>
              </a:rPr>
              <a:t>Do we need reduced uncertainty to make informed decisions?</a:t>
            </a:r>
          </a:p>
          <a:p>
            <a:r>
              <a:rPr lang="en-GB" sz="2800" dirty="0" smtClean="0">
                <a:latin typeface="Calibri" pitchFamily="34" charset="0"/>
              </a:rPr>
              <a:t>What level of uncertainty can we tolerate?</a:t>
            </a:r>
          </a:p>
          <a:p>
            <a:endParaRPr lang="en-GB" sz="2500" dirty="0" smtClean="0">
              <a:latin typeface="Calibri" pitchFamily="34" charset="0"/>
            </a:endParaRPr>
          </a:p>
          <a:p>
            <a:endParaRPr lang="en-GB" sz="2500" dirty="0" smtClean="0">
              <a:latin typeface="Calibri" pitchFamily="34" charset="0"/>
            </a:endParaRPr>
          </a:p>
          <a:p>
            <a:endParaRPr lang="en-GB" sz="2500" dirty="0"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285750"/>
            <a:ext cx="533697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500" b="1" dirty="0" smtClean="0">
                <a:latin typeface="Calibri" pitchFamily="34" charset="0"/>
              </a:rPr>
              <a:t>Perspectives on </a:t>
            </a:r>
            <a:r>
              <a:rPr lang="en-GB" sz="3500" b="1" dirty="0">
                <a:latin typeface="Calibri" pitchFamily="34" charset="0"/>
              </a:rPr>
              <a:t>uncertainty</a:t>
            </a:r>
            <a:endParaRPr 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340376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5784" y="1"/>
            <a:ext cx="9168039" cy="5904247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57200"/>
            <a:ext cx="8269837" cy="781342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smtClean="0">
                <a:solidFill>
                  <a:schemeClr val="bg1"/>
                </a:solidFill>
                <a:latin typeface="Calibri" pitchFamily="34" charset="0"/>
              </a:rPr>
              <a:t>Dealing with multiple imperfect models</a:t>
            </a:r>
            <a:endParaRPr lang="en-GB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533" y="1862706"/>
            <a:ext cx="1511985" cy="159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97530" y="1544891"/>
            <a:ext cx="1511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HadCM3, UK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0350" y="1544891"/>
            <a:ext cx="20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ECHAM-5, Germany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1049" y="1554319"/>
            <a:ext cx="20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GFDL-CM2, USA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53667" y="1544891"/>
            <a:ext cx="267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CSIRO-Mk3, Australia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2831" y="3501741"/>
            <a:ext cx="267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Planet Earth</a:t>
            </a:r>
            <a:endParaRPr lang="en-ZA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24" y="1946013"/>
            <a:ext cx="1521575" cy="14666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11" y="1860783"/>
            <a:ext cx="1871319" cy="1538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60" y="3779525"/>
            <a:ext cx="1710514" cy="17140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629320" y="5404098"/>
            <a:ext cx="2092750" cy="16025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27" y="1909547"/>
            <a:ext cx="1498967" cy="1465377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-18256" y="5904248"/>
            <a:ext cx="9180512" cy="0"/>
          </a:xfrm>
          <a:prstGeom prst="line">
            <a:avLst/>
          </a:prstGeom>
          <a:ln w="50800">
            <a:solidFill>
              <a:srgbClr val="A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01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343275"/>
            <a:ext cx="5257800" cy="32018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2071"/>
            <a:ext cx="7772400" cy="298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3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43757" y="1104350"/>
            <a:ext cx="8066844" cy="49916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Calibri" pitchFamily="34" charset="0"/>
              </a:rPr>
              <a:t>More information leads to a more robust decision… </a:t>
            </a: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alibri" pitchFamily="34" charset="0"/>
              </a:rPr>
              <a:t>…provided you don’t just average it! </a:t>
            </a:r>
          </a:p>
          <a:p>
            <a:pPr marL="0" indent="0">
              <a:buNone/>
            </a:pPr>
            <a:endParaRPr lang="en-GB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Calibri" pitchFamily="34" charset="0"/>
              </a:rPr>
              <a:t>The use of multi-model ensemble averages can be highly misleading.</a:t>
            </a:r>
          </a:p>
          <a:p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  <a:p>
            <a:pPr>
              <a:buNone/>
            </a:pPr>
            <a:endParaRPr lang="en-GB" dirty="0" smtClean="0">
              <a:latin typeface="Calibri" pitchFamily="34" charset="0"/>
            </a:endParaRPr>
          </a:p>
          <a:p>
            <a:endParaRPr lang="en-GB" dirty="0" smtClean="0">
              <a:latin typeface="Calibri" pitchFamily="34" charset="0"/>
            </a:endParaRPr>
          </a:p>
        </p:txBody>
      </p:sp>
      <p:sp>
        <p:nvSpPr>
          <p:cNvPr id="46084" name="Freeform 46083"/>
          <p:cNvSpPr/>
          <p:nvPr/>
        </p:nvSpPr>
        <p:spPr>
          <a:xfrm>
            <a:off x="3032513" y="1640576"/>
            <a:ext cx="3176833" cy="904974"/>
          </a:xfrm>
          <a:custGeom>
            <a:avLst/>
            <a:gdLst>
              <a:gd name="connsiteX0" fmla="*/ 0 w 3176833"/>
              <a:gd name="connsiteY0" fmla="*/ 47134 h 904974"/>
              <a:gd name="connsiteX1" fmla="*/ 65987 w 3176833"/>
              <a:gd name="connsiteY1" fmla="*/ 56561 h 904974"/>
              <a:gd name="connsiteX2" fmla="*/ 141402 w 3176833"/>
              <a:gd name="connsiteY2" fmla="*/ 65988 h 904974"/>
              <a:gd name="connsiteX3" fmla="*/ 197963 w 3176833"/>
              <a:gd name="connsiteY3" fmla="*/ 94268 h 904974"/>
              <a:gd name="connsiteX4" fmla="*/ 226243 w 3176833"/>
              <a:gd name="connsiteY4" fmla="*/ 103695 h 904974"/>
              <a:gd name="connsiteX5" fmla="*/ 245097 w 3176833"/>
              <a:gd name="connsiteY5" fmla="*/ 131976 h 904974"/>
              <a:gd name="connsiteX6" fmla="*/ 273377 w 3176833"/>
              <a:gd name="connsiteY6" fmla="*/ 141402 h 904974"/>
              <a:gd name="connsiteX7" fmla="*/ 311084 w 3176833"/>
              <a:gd name="connsiteY7" fmla="*/ 197963 h 904974"/>
              <a:gd name="connsiteX8" fmla="*/ 329938 w 3176833"/>
              <a:gd name="connsiteY8" fmla="*/ 226244 h 904974"/>
              <a:gd name="connsiteX9" fmla="*/ 348791 w 3176833"/>
              <a:gd name="connsiteY9" fmla="*/ 282805 h 904974"/>
              <a:gd name="connsiteX10" fmla="*/ 358218 w 3176833"/>
              <a:gd name="connsiteY10" fmla="*/ 311085 h 904974"/>
              <a:gd name="connsiteX11" fmla="*/ 367645 w 3176833"/>
              <a:gd name="connsiteY11" fmla="*/ 377073 h 904974"/>
              <a:gd name="connsiteX12" fmla="*/ 386499 w 3176833"/>
              <a:gd name="connsiteY12" fmla="*/ 433633 h 904974"/>
              <a:gd name="connsiteX13" fmla="*/ 424206 w 3176833"/>
              <a:gd name="connsiteY13" fmla="*/ 546755 h 904974"/>
              <a:gd name="connsiteX14" fmla="*/ 433633 w 3176833"/>
              <a:gd name="connsiteY14" fmla="*/ 584462 h 904974"/>
              <a:gd name="connsiteX15" fmla="*/ 443060 w 3176833"/>
              <a:gd name="connsiteY15" fmla="*/ 612743 h 904974"/>
              <a:gd name="connsiteX16" fmla="*/ 452486 w 3176833"/>
              <a:gd name="connsiteY16" fmla="*/ 650450 h 904974"/>
              <a:gd name="connsiteX17" fmla="*/ 509047 w 3176833"/>
              <a:gd name="connsiteY17" fmla="*/ 763572 h 904974"/>
              <a:gd name="connsiteX18" fmla="*/ 527901 w 3176833"/>
              <a:gd name="connsiteY18" fmla="*/ 791852 h 904974"/>
              <a:gd name="connsiteX19" fmla="*/ 556181 w 3176833"/>
              <a:gd name="connsiteY19" fmla="*/ 810706 h 904974"/>
              <a:gd name="connsiteX20" fmla="*/ 584462 w 3176833"/>
              <a:gd name="connsiteY20" fmla="*/ 838986 h 904974"/>
              <a:gd name="connsiteX21" fmla="*/ 622169 w 3176833"/>
              <a:gd name="connsiteY21" fmla="*/ 857840 h 904974"/>
              <a:gd name="connsiteX22" fmla="*/ 659876 w 3176833"/>
              <a:gd name="connsiteY22" fmla="*/ 886120 h 904974"/>
              <a:gd name="connsiteX23" fmla="*/ 716437 w 3176833"/>
              <a:gd name="connsiteY23" fmla="*/ 904974 h 904974"/>
              <a:gd name="connsiteX24" fmla="*/ 801278 w 3176833"/>
              <a:gd name="connsiteY24" fmla="*/ 867266 h 904974"/>
              <a:gd name="connsiteX25" fmla="*/ 848412 w 3176833"/>
              <a:gd name="connsiteY25" fmla="*/ 820132 h 904974"/>
              <a:gd name="connsiteX26" fmla="*/ 895546 w 3176833"/>
              <a:gd name="connsiteY26" fmla="*/ 772998 h 904974"/>
              <a:gd name="connsiteX27" fmla="*/ 923827 w 3176833"/>
              <a:gd name="connsiteY27" fmla="*/ 716437 h 904974"/>
              <a:gd name="connsiteX28" fmla="*/ 942680 w 3176833"/>
              <a:gd name="connsiteY28" fmla="*/ 688157 h 904974"/>
              <a:gd name="connsiteX29" fmla="*/ 970961 w 3176833"/>
              <a:gd name="connsiteY29" fmla="*/ 631596 h 904974"/>
              <a:gd name="connsiteX30" fmla="*/ 989814 w 3176833"/>
              <a:gd name="connsiteY30" fmla="*/ 575035 h 904974"/>
              <a:gd name="connsiteX31" fmla="*/ 1008668 w 3176833"/>
              <a:gd name="connsiteY31" fmla="*/ 546755 h 904974"/>
              <a:gd name="connsiteX32" fmla="*/ 1027521 w 3176833"/>
              <a:gd name="connsiteY32" fmla="*/ 490194 h 904974"/>
              <a:gd name="connsiteX33" fmla="*/ 1036948 w 3176833"/>
              <a:gd name="connsiteY33" fmla="*/ 461914 h 904974"/>
              <a:gd name="connsiteX34" fmla="*/ 1065229 w 3176833"/>
              <a:gd name="connsiteY34" fmla="*/ 405353 h 904974"/>
              <a:gd name="connsiteX35" fmla="*/ 1084082 w 3176833"/>
              <a:gd name="connsiteY35" fmla="*/ 377073 h 904974"/>
              <a:gd name="connsiteX36" fmla="*/ 1112363 w 3176833"/>
              <a:gd name="connsiteY36" fmla="*/ 292231 h 904974"/>
              <a:gd name="connsiteX37" fmla="*/ 1131216 w 3176833"/>
              <a:gd name="connsiteY37" fmla="*/ 263951 h 904974"/>
              <a:gd name="connsiteX38" fmla="*/ 1178350 w 3176833"/>
              <a:gd name="connsiteY38" fmla="*/ 179110 h 904974"/>
              <a:gd name="connsiteX39" fmla="*/ 1206631 w 3176833"/>
              <a:gd name="connsiteY39" fmla="*/ 169683 h 904974"/>
              <a:gd name="connsiteX40" fmla="*/ 1234911 w 3176833"/>
              <a:gd name="connsiteY40" fmla="*/ 150829 h 904974"/>
              <a:gd name="connsiteX41" fmla="*/ 1348033 w 3176833"/>
              <a:gd name="connsiteY41" fmla="*/ 150829 h 904974"/>
              <a:gd name="connsiteX42" fmla="*/ 1508288 w 3176833"/>
              <a:gd name="connsiteY42" fmla="*/ 169683 h 904974"/>
              <a:gd name="connsiteX43" fmla="*/ 1583703 w 3176833"/>
              <a:gd name="connsiteY43" fmla="*/ 160256 h 904974"/>
              <a:gd name="connsiteX44" fmla="*/ 1913641 w 3176833"/>
              <a:gd name="connsiteY44" fmla="*/ 141402 h 904974"/>
              <a:gd name="connsiteX45" fmla="*/ 1970202 w 3176833"/>
              <a:gd name="connsiteY45" fmla="*/ 122549 h 904974"/>
              <a:gd name="connsiteX46" fmla="*/ 2026763 w 3176833"/>
              <a:gd name="connsiteY46" fmla="*/ 113122 h 904974"/>
              <a:gd name="connsiteX47" fmla="*/ 2582944 w 3176833"/>
              <a:gd name="connsiteY47" fmla="*/ 131976 h 904974"/>
              <a:gd name="connsiteX48" fmla="*/ 2752627 w 3176833"/>
              <a:gd name="connsiteY48" fmla="*/ 122549 h 904974"/>
              <a:gd name="connsiteX49" fmla="*/ 2818614 w 3176833"/>
              <a:gd name="connsiteY49" fmla="*/ 113122 h 904974"/>
              <a:gd name="connsiteX50" fmla="*/ 2846895 w 3176833"/>
              <a:gd name="connsiteY50" fmla="*/ 94268 h 904974"/>
              <a:gd name="connsiteX51" fmla="*/ 2903455 w 3176833"/>
              <a:gd name="connsiteY51" fmla="*/ 75415 h 904974"/>
              <a:gd name="connsiteX52" fmla="*/ 2931736 w 3176833"/>
              <a:gd name="connsiteY52" fmla="*/ 65988 h 904974"/>
              <a:gd name="connsiteX53" fmla="*/ 2969443 w 3176833"/>
              <a:gd name="connsiteY53" fmla="*/ 56561 h 904974"/>
              <a:gd name="connsiteX54" fmla="*/ 3026004 w 3176833"/>
              <a:gd name="connsiteY54" fmla="*/ 37708 h 904974"/>
              <a:gd name="connsiteX55" fmla="*/ 3120272 w 3176833"/>
              <a:gd name="connsiteY55" fmla="*/ 28281 h 904974"/>
              <a:gd name="connsiteX56" fmla="*/ 3148552 w 3176833"/>
              <a:gd name="connsiteY56" fmla="*/ 18854 h 904974"/>
              <a:gd name="connsiteX57" fmla="*/ 3176833 w 3176833"/>
              <a:gd name="connsiteY57" fmla="*/ 0 h 9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176833" h="904974">
                <a:moveTo>
                  <a:pt x="0" y="47134"/>
                </a:moveTo>
                <a:lnTo>
                  <a:pt x="65987" y="56561"/>
                </a:lnTo>
                <a:cubicBezTo>
                  <a:pt x="91099" y="59909"/>
                  <a:pt x="116477" y="61456"/>
                  <a:pt x="141402" y="65988"/>
                </a:cubicBezTo>
                <a:cubicBezTo>
                  <a:pt x="178632" y="72757"/>
                  <a:pt x="163464" y="77019"/>
                  <a:pt x="197963" y="94268"/>
                </a:cubicBezTo>
                <a:cubicBezTo>
                  <a:pt x="206851" y="98712"/>
                  <a:pt x="216816" y="100553"/>
                  <a:pt x="226243" y="103695"/>
                </a:cubicBezTo>
                <a:cubicBezTo>
                  <a:pt x="232528" y="113122"/>
                  <a:pt x="236250" y="124898"/>
                  <a:pt x="245097" y="131976"/>
                </a:cubicBezTo>
                <a:cubicBezTo>
                  <a:pt x="252856" y="138183"/>
                  <a:pt x="266351" y="134376"/>
                  <a:pt x="273377" y="141402"/>
                </a:cubicBezTo>
                <a:cubicBezTo>
                  <a:pt x="289399" y="157424"/>
                  <a:pt x="298515" y="179109"/>
                  <a:pt x="311084" y="197963"/>
                </a:cubicBezTo>
                <a:lnTo>
                  <a:pt x="329938" y="226244"/>
                </a:lnTo>
                <a:cubicBezTo>
                  <a:pt x="340962" y="242780"/>
                  <a:pt x="342507" y="263951"/>
                  <a:pt x="348791" y="282805"/>
                </a:cubicBezTo>
                <a:lnTo>
                  <a:pt x="358218" y="311085"/>
                </a:lnTo>
                <a:cubicBezTo>
                  <a:pt x="361360" y="333081"/>
                  <a:pt x="362649" y="355423"/>
                  <a:pt x="367645" y="377073"/>
                </a:cubicBezTo>
                <a:cubicBezTo>
                  <a:pt x="372114" y="396437"/>
                  <a:pt x="380214" y="414780"/>
                  <a:pt x="386499" y="433633"/>
                </a:cubicBezTo>
                <a:lnTo>
                  <a:pt x="424206" y="546755"/>
                </a:lnTo>
                <a:cubicBezTo>
                  <a:pt x="428303" y="559046"/>
                  <a:pt x="430074" y="572005"/>
                  <a:pt x="433633" y="584462"/>
                </a:cubicBezTo>
                <a:cubicBezTo>
                  <a:pt x="436363" y="594017"/>
                  <a:pt x="440330" y="603188"/>
                  <a:pt x="443060" y="612743"/>
                </a:cubicBezTo>
                <a:cubicBezTo>
                  <a:pt x="446619" y="625200"/>
                  <a:pt x="448763" y="638041"/>
                  <a:pt x="452486" y="650450"/>
                </a:cubicBezTo>
                <a:cubicBezTo>
                  <a:pt x="473773" y="721408"/>
                  <a:pt x="465712" y="698570"/>
                  <a:pt x="509047" y="763572"/>
                </a:cubicBezTo>
                <a:cubicBezTo>
                  <a:pt x="515332" y="772999"/>
                  <a:pt x="518474" y="785567"/>
                  <a:pt x="527901" y="791852"/>
                </a:cubicBezTo>
                <a:cubicBezTo>
                  <a:pt x="537328" y="798137"/>
                  <a:pt x="547477" y="803453"/>
                  <a:pt x="556181" y="810706"/>
                </a:cubicBezTo>
                <a:cubicBezTo>
                  <a:pt x="566423" y="819241"/>
                  <a:pt x="573614" y="831237"/>
                  <a:pt x="584462" y="838986"/>
                </a:cubicBezTo>
                <a:cubicBezTo>
                  <a:pt x="595897" y="847154"/>
                  <a:pt x="610252" y="850392"/>
                  <a:pt x="622169" y="857840"/>
                </a:cubicBezTo>
                <a:cubicBezTo>
                  <a:pt x="635492" y="866167"/>
                  <a:pt x="645823" y="879094"/>
                  <a:pt x="659876" y="886120"/>
                </a:cubicBezTo>
                <a:cubicBezTo>
                  <a:pt x="677651" y="895008"/>
                  <a:pt x="716437" y="904974"/>
                  <a:pt x="716437" y="904974"/>
                </a:cubicBezTo>
                <a:cubicBezTo>
                  <a:pt x="783746" y="882537"/>
                  <a:pt x="756462" y="897144"/>
                  <a:pt x="801278" y="867266"/>
                </a:cubicBezTo>
                <a:cubicBezTo>
                  <a:pt x="851555" y="791853"/>
                  <a:pt x="785567" y="882977"/>
                  <a:pt x="848412" y="820132"/>
                </a:cubicBezTo>
                <a:cubicBezTo>
                  <a:pt x="911257" y="757287"/>
                  <a:pt x="820133" y="823275"/>
                  <a:pt x="895546" y="772998"/>
                </a:cubicBezTo>
                <a:cubicBezTo>
                  <a:pt x="949572" y="691962"/>
                  <a:pt x="884803" y="794486"/>
                  <a:pt x="923827" y="716437"/>
                </a:cubicBezTo>
                <a:cubicBezTo>
                  <a:pt x="928894" y="706304"/>
                  <a:pt x="937613" y="698290"/>
                  <a:pt x="942680" y="688157"/>
                </a:cubicBezTo>
                <a:cubicBezTo>
                  <a:pt x="981707" y="610103"/>
                  <a:pt x="916930" y="712642"/>
                  <a:pt x="970961" y="631596"/>
                </a:cubicBezTo>
                <a:cubicBezTo>
                  <a:pt x="977245" y="612742"/>
                  <a:pt x="978790" y="591571"/>
                  <a:pt x="989814" y="575035"/>
                </a:cubicBezTo>
                <a:cubicBezTo>
                  <a:pt x="996099" y="565608"/>
                  <a:pt x="1004067" y="557108"/>
                  <a:pt x="1008668" y="546755"/>
                </a:cubicBezTo>
                <a:cubicBezTo>
                  <a:pt x="1016739" y="528594"/>
                  <a:pt x="1021237" y="509048"/>
                  <a:pt x="1027521" y="490194"/>
                </a:cubicBezTo>
                <a:cubicBezTo>
                  <a:pt x="1030663" y="480767"/>
                  <a:pt x="1031436" y="470182"/>
                  <a:pt x="1036948" y="461914"/>
                </a:cubicBezTo>
                <a:cubicBezTo>
                  <a:pt x="1090979" y="380868"/>
                  <a:pt x="1026202" y="483407"/>
                  <a:pt x="1065229" y="405353"/>
                </a:cubicBezTo>
                <a:cubicBezTo>
                  <a:pt x="1070296" y="395220"/>
                  <a:pt x="1079481" y="387426"/>
                  <a:pt x="1084082" y="377073"/>
                </a:cubicBezTo>
                <a:cubicBezTo>
                  <a:pt x="1084084" y="377069"/>
                  <a:pt x="1107649" y="306373"/>
                  <a:pt x="1112363" y="292231"/>
                </a:cubicBezTo>
                <a:cubicBezTo>
                  <a:pt x="1115946" y="281483"/>
                  <a:pt x="1126149" y="274084"/>
                  <a:pt x="1131216" y="263951"/>
                </a:cubicBezTo>
                <a:cubicBezTo>
                  <a:pt x="1144496" y="237390"/>
                  <a:pt x="1142683" y="190999"/>
                  <a:pt x="1178350" y="179110"/>
                </a:cubicBezTo>
                <a:lnTo>
                  <a:pt x="1206631" y="169683"/>
                </a:lnTo>
                <a:cubicBezTo>
                  <a:pt x="1216058" y="163398"/>
                  <a:pt x="1224778" y="155896"/>
                  <a:pt x="1234911" y="150829"/>
                </a:cubicBezTo>
                <a:cubicBezTo>
                  <a:pt x="1275111" y="130729"/>
                  <a:pt x="1296484" y="145101"/>
                  <a:pt x="1348033" y="150829"/>
                </a:cubicBezTo>
                <a:cubicBezTo>
                  <a:pt x="1412306" y="166898"/>
                  <a:pt x="1414504" y="169683"/>
                  <a:pt x="1508288" y="169683"/>
                </a:cubicBezTo>
                <a:cubicBezTo>
                  <a:pt x="1533622" y="169683"/>
                  <a:pt x="1558565" y="163398"/>
                  <a:pt x="1583703" y="160256"/>
                </a:cubicBezTo>
                <a:cubicBezTo>
                  <a:pt x="1713192" y="117092"/>
                  <a:pt x="1543633" y="170613"/>
                  <a:pt x="1913641" y="141402"/>
                </a:cubicBezTo>
                <a:cubicBezTo>
                  <a:pt x="1933453" y="139838"/>
                  <a:pt x="1950599" y="125816"/>
                  <a:pt x="1970202" y="122549"/>
                </a:cubicBezTo>
                <a:lnTo>
                  <a:pt x="2026763" y="113122"/>
                </a:lnTo>
                <a:cubicBezTo>
                  <a:pt x="2239602" y="124947"/>
                  <a:pt x="2334358" y="131976"/>
                  <a:pt x="2582944" y="131976"/>
                </a:cubicBezTo>
                <a:cubicBezTo>
                  <a:pt x="2639592" y="131976"/>
                  <a:pt x="2696066" y="125691"/>
                  <a:pt x="2752627" y="122549"/>
                </a:cubicBezTo>
                <a:cubicBezTo>
                  <a:pt x="2774623" y="119407"/>
                  <a:pt x="2797332" y="119507"/>
                  <a:pt x="2818614" y="113122"/>
                </a:cubicBezTo>
                <a:cubicBezTo>
                  <a:pt x="2829466" y="109866"/>
                  <a:pt x="2836542" y="98869"/>
                  <a:pt x="2846895" y="94268"/>
                </a:cubicBezTo>
                <a:cubicBezTo>
                  <a:pt x="2865055" y="86197"/>
                  <a:pt x="2884602" y="81699"/>
                  <a:pt x="2903455" y="75415"/>
                </a:cubicBezTo>
                <a:lnTo>
                  <a:pt x="2931736" y="65988"/>
                </a:lnTo>
                <a:cubicBezTo>
                  <a:pt x="2944027" y="61891"/>
                  <a:pt x="2957034" y="60284"/>
                  <a:pt x="2969443" y="56561"/>
                </a:cubicBezTo>
                <a:cubicBezTo>
                  <a:pt x="2988478" y="50850"/>
                  <a:pt x="3006229" y="39686"/>
                  <a:pt x="3026004" y="37708"/>
                </a:cubicBezTo>
                <a:lnTo>
                  <a:pt x="3120272" y="28281"/>
                </a:lnTo>
                <a:cubicBezTo>
                  <a:pt x="3129699" y="25139"/>
                  <a:pt x="3139664" y="23298"/>
                  <a:pt x="3148552" y="18854"/>
                </a:cubicBezTo>
                <a:cubicBezTo>
                  <a:pt x="3158686" y="13787"/>
                  <a:pt x="3176833" y="0"/>
                  <a:pt x="3176833" y="0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085" name="Freeform 46084"/>
          <p:cNvSpPr/>
          <p:nvPr/>
        </p:nvSpPr>
        <p:spPr>
          <a:xfrm>
            <a:off x="3079647" y="2762366"/>
            <a:ext cx="3196024" cy="923827"/>
          </a:xfrm>
          <a:custGeom>
            <a:avLst/>
            <a:gdLst>
              <a:gd name="connsiteX0" fmla="*/ 0 w 3196024"/>
              <a:gd name="connsiteY0" fmla="*/ 56561 h 923827"/>
              <a:gd name="connsiteX1" fmla="*/ 179109 w 3196024"/>
              <a:gd name="connsiteY1" fmla="*/ 47134 h 923827"/>
              <a:gd name="connsiteX2" fmla="*/ 282804 w 3196024"/>
              <a:gd name="connsiteY2" fmla="*/ 75415 h 923827"/>
              <a:gd name="connsiteX3" fmla="*/ 358218 w 3196024"/>
              <a:gd name="connsiteY3" fmla="*/ 94268 h 923827"/>
              <a:gd name="connsiteX4" fmla="*/ 386499 w 3196024"/>
              <a:gd name="connsiteY4" fmla="*/ 103695 h 923827"/>
              <a:gd name="connsiteX5" fmla="*/ 443060 w 3196024"/>
              <a:gd name="connsiteY5" fmla="*/ 113122 h 923827"/>
              <a:gd name="connsiteX6" fmla="*/ 471340 w 3196024"/>
              <a:gd name="connsiteY6" fmla="*/ 122549 h 923827"/>
              <a:gd name="connsiteX7" fmla="*/ 603315 w 3196024"/>
              <a:gd name="connsiteY7" fmla="*/ 141402 h 923827"/>
              <a:gd name="connsiteX8" fmla="*/ 678730 w 3196024"/>
              <a:gd name="connsiteY8" fmla="*/ 160256 h 923827"/>
              <a:gd name="connsiteX9" fmla="*/ 772998 w 3196024"/>
              <a:gd name="connsiteY9" fmla="*/ 150829 h 923827"/>
              <a:gd name="connsiteX10" fmla="*/ 829559 w 3196024"/>
              <a:gd name="connsiteY10" fmla="*/ 141402 h 923827"/>
              <a:gd name="connsiteX11" fmla="*/ 933253 w 3196024"/>
              <a:gd name="connsiteY11" fmla="*/ 160256 h 923827"/>
              <a:gd name="connsiteX12" fmla="*/ 961534 w 3196024"/>
              <a:gd name="connsiteY12" fmla="*/ 169683 h 923827"/>
              <a:gd name="connsiteX13" fmla="*/ 1018095 w 3196024"/>
              <a:gd name="connsiteY13" fmla="*/ 216817 h 923827"/>
              <a:gd name="connsiteX14" fmla="*/ 1046375 w 3196024"/>
              <a:gd name="connsiteY14" fmla="*/ 226243 h 923827"/>
              <a:gd name="connsiteX15" fmla="*/ 1112363 w 3196024"/>
              <a:gd name="connsiteY15" fmla="*/ 320511 h 923827"/>
              <a:gd name="connsiteX16" fmla="*/ 1140643 w 3196024"/>
              <a:gd name="connsiteY16" fmla="*/ 339365 h 923827"/>
              <a:gd name="connsiteX17" fmla="*/ 1159497 w 3196024"/>
              <a:gd name="connsiteY17" fmla="*/ 367645 h 923827"/>
              <a:gd name="connsiteX18" fmla="*/ 1178350 w 3196024"/>
              <a:gd name="connsiteY18" fmla="*/ 424206 h 923827"/>
              <a:gd name="connsiteX19" fmla="*/ 1187777 w 3196024"/>
              <a:gd name="connsiteY19" fmla="*/ 452487 h 923827"/>
              <a:gd name="connsiteX20" fmla="*/ 1206631 w 3196024"/>
              <a:gd name="connsiteY20" fmla="*/ 480767 h 923827"/>
              <a:gd name="connsiteX21" fmla="*/ 1234911 w 3196024"/>
              <a:gd name="connsiteY21" fmla="*/ 546755 h 923827"/>
              <a:gd name="connsiteX22" fmla="*/ 1244338 w 3196024"/>
              <a:gd name="connsiteY22" fmla="*/ 575035 h 923827"/>
              <a:gd name="connsiteX23" fmla="*/ 1282045 w 3196024"/>
              <a:gd name="connsiteY23" fmla="*/ 631596 h 923827"/>
              <a:gd name="connsiteX24" fmla="*/ 1300899 w 3196024"/>
              <a:gd name="connsiteY24" fmla="*/ 659876 h 923827"/>
              <a:gd name="connsiteX25" fmla="*/ 1329179 w 3196024"/>
              <a:gd name="connsiteY25" fmla="*/ 716437 h 923827"/>
              <a:gd name="connsiteX26" fmla="*/ 1357460 w 3196024"/>
              <a:gd name="connsiteY26" fmla="*/ 735291 h 923827"/>
              <a:gd name="connsiteX27" fmla="*/ 1376313 w 3196024"/>
              <a:gd name="connsiteY27" fmla="*/ 763571 h 923827"/>
              <a:gd name="connsiteX28" fmla="*/ 1395167 w 3196024"/>
              <a:gd name="connsiteY28" fmla="*/ 820132 h 923827"/>
              <a:gd name="connsiteX29" fmla="*/ 1432874 w 3196024"/>
              <a:gd name="connsiteY29" fmla="*/ 876693 h 923827"/>
              <a:gd name="connsiteX30" fmla="*/ 1489435 w 3196024"/>
              <a:gd name="connsiteY30" fmla="*/ 914400 h 923827"/>
              <a:gd name="connsiteX31" fmla="*/ 1734532 w 3196024"/>
              <a:gd name="connsiteY31" fmla="*/ 923827 h 923827"/>
              <a:gd name="connsiteX32" fmla="*/ 1791093 w 3196024"/>
              <a:gd name="connsiteY32" fmla="*/ 895546 h 923827"/>
              <a:gd name="connsiteX33" fmla="*/ 1828800 w 3196024"/>
              <a:gd name="connsiteY33" fmla="*/ 838986 h 923827"/>
              <a:gd name="connsiteX34" fmla="*/ 1875934 w 3196024"/>
              <a:gd name="connsiteY34" fmla="*/ 697584 h 923827"/>
              <a:gd name="connsiteX35" fmla="*/ 1894787 w 3196024"/>
              <a:gd name="connsiteY35" fmla="*/ 641023 h 923827"/>
              <a:gd name="connsiteX36" fmla="*/ 1904214 w 3196024"/>
              <a:gd name="connsiteY36" fmla="*/ 603316 h 923827"/>
              <a:gd name="connsiteX37" fmla="*/ 1923068 w 3196024"/>
              <a:gd name="connsiteY37" fmla="*/ 546755 h 923827"/>
              <a:gd name="connsiteX38" fmla="*/ 1932495 w 3196024"/>
              <a:gd name="connsiteY38" fmla="*/ 518474 h 923827"/>
              <a:gd name="connsiteX39" fmla="*/ 1951348 w 3196024"/>
              <a:gd name="connsiteY39" fmla="*/ 490194 h 923827"/>
              <a:gd name="connsiteX40" fmla="*/ 1970202 w 3196024"/>
              <a:gd name="connsiteY40" fmla="*/ 424206 h 923827"/>
              <a:gd name="connsiteX41" fmla="*/ 1979629 w 3196024"/>
              <a:gd name="connsiteY41" fmla="*/ 386499 h 923827"/>
              <a:gd name="connsiteX42" fmla="*/ 1989055 w 3196024"/>
              <a:gd name="connsiteY42" fmla="*/ 339365 h 923827"/>
              <a:gd name="connsiteX43" fmla="*/ 2007909 w 3196024"/>
              <a:gd name="connsiteY43" fmla="*/ 282804 h 923827"/>
              <a:gd name="connsiteX44" fmla="*/ 2064470 w 3196024"/>
              <a:gd name="connsiteY44" fmla="*/ 254524 h 923827"/>
              <a:gd name="connsiteX45" fmla="*/ 2149311 w 3196024"/>
              <a:gd name="connsiteY45" fmla="*/ 197963 h 923827"/>
              <a:gd name="connsiteX46" fmla="*/ 2177592 w 3196024"/>
              <a:gd name="connsiteY46" fmla="*/ 179109 h 923827"/>
              <a:gd name="connsiteX47" fmla="*/ 2337847 w 3196024"/>
              <a:gd name="connsiteY47" fmla="*/ 197963 h 923827"/>
              <a:gd name="connsiteX48" fmla="*/ 2384981 w 3196024"/>
              <a:gd name="connsiteY48" fmla="*/ 207390 h 923827"/>
              <a:gd name="connsiteX49" fmla="*/ 2488676 w 3196024"/>
              <a:gd name="connsiteY49" fmla="*/ 197963 h 923827"/>
              <a:gd name="connsiteX50" fmla="*/ 2535810 w 3196024"/>
              <a:gd name="connsiteY50" fmla="*/ 188536 h 923827"/>
              <a:gd name="connsiteX51" fmla="*/ 2592371 w 3196024"/>
              <a:gd name="connsiteY51" fmla="*/ 179109 h 923827"/>
              <a:gd name="connsiteX52" fmla="*/ 2686639 w 3196024"/>
              <a:gd name="connsiteY52" fmla="*/ 160256 h 923827"/>
              <a:gd name="connsiteX53" fmla="*/ 2714919 w 3196024"/>
              <a:gd name="connsiteY53" fmla="*/ 150829 h 923827"/>
              <a:gd name="connsiteX54" fmla="*/ 2865748 w 3196024"/>
              <a:gd name="connsiteY54" fmla="*/ 141402 h 923827"/>
              <a:gd name="connsiteX55" fmla="*/ 2912882 w 3196024"/>
              <a:gd name="connsiteY55" fmla="*/ 131975 h 923827"/>
              <a:gd name="connsiteX56" fmla="*/ 2969443 w 3196024"/>
              <a:gd name="connsiteY56" fmla="*/ 113122 h 923827"/>
              <a:gd name="connsiteX57" fmla="*/ 2997723 w 3196024"/>
              <a:gd name="connsiteY57" fmla="*/ 103695 h 923827"/>
              <a:gd name="connsiteX58" fmla="*/ 3063711 w 3196024"/>
              <a:gd name="connsiteY58" fmla="*/ 84841 h 923827"/>
              <a:gd name="connsiteX59" fmla="*/ 3167406 w 3196024"/>
              <a:gd name="connsiteY59" fmla="*/ 65988 h 923827"/>
              <a:gd name="connsiteX60" fmla="*/ 3195686 w 3196024"/>
              <a:gd name="connsiteY60" fmla="*/ 9427 h 923827"/>
              <a:gd name="connsiteX61" fmla="*/ 3195686 w 3196024"/>
              <a:gd name="connsiteY61" fmla="*/ 0 h 92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196024" h="923827">
                <a:moveTo>
                  <a:pt x="0" y="56561"/>
                </a:moveTo>
                <a:cubicBezTo>
                  <a:pt x="59703" y="53419"/>
                  <a:pt x="119364" y="44921"/>
                  <a:pt x="179109" y="47134"/>
                </a:cubicBezTo>
                <a:cubicBezTo>
                  <a:pt x="222756" y="48751"/>
                  <a:pt x="245820" y="65329"/>
                  <a:pt x="282804" y="75415"/>
                </a:cubicBezTo>
                <a:cubicBezTo>
                  <a:pt x="307803" y="82233"/>
                  <a:pt x="333080" y="87984"/>
                  <a:pt x="358218" y="94268"/>
                </a:cubicBezTo>
                <a:cubicBezTo>
                  <a:pt x="367858" y="96678"/>
                  <a:pt x="376799" y="101539"/>
                  <a:pt x="386499" y="103695"/>
                </a:cubicBezTo>
                <a:cubicBezTo>
                  <a:pt x="405158" y="107841"/>
                  <a:pt x="424206" y="109980"/>
                  <a:pt x="443060" y="113122"/>
                </a:cubicBezTo>
                <a:cubicBezTo>
                  <a:pt x="452487" y="116264"/>
                  <a:pt x="461640" y="120394"/>
                  <a:pt x="471340" y="122549"/>
                </a:cubicBezTo>
                <a:cubicBezTo>
                  <a:pt x="516657" y="132619"/>
                  <a:pt x="556959" y="134270"/>
                  <a:pt x="603315" y="141402"/>
                </a:cubicBezTo>
                <a:cubicBezTo>
                  <a:pt x="645567" y="147902"/>
                  <a:pt x="644320" y="148786"/>
                  <a:pt x="678730" y="160256"/>
                </a:cubicBezTo>
                <a:cubicBezTo>
                  <a:pt x="710153" y="157114"/>
                  <a:pt x="741662" y="154746"/>
                  <a:pt x="772998" y="150829"/>
                </a:cubicBezTo>
                <a:cubicBezTo>
                  <a:pt x="791964" y="148458"/>
                  <a:pt x="810445" y="141402"/>
                  <a:pt x="829559" y="141402"/>
                </a:cubicBezTo>
                <a:cubicBezTo>
                  <a:pt x="856261" y="141402"/>
                  <a:pt x="904376" y="152005"/>
                  <a:pt x="933253" y="160256"/>
                </a:cubicBezTo>
                <a:cubicBezTo>
                  <a:pt x="942808" y="162986"/>
                  <a:pt x="952646" y="165239"/>
                  <a:pt x="961534" y="169683"/>
                </a:cubicBezTo>
                <a:cubicBezTo>
                  <a:pt x="1023218" y="200524"/>
                  <a:pt x="955549" y="175120"/>
                  <a:pt x="1018095" y="216817"/>
                </a:cubicBezTo>
                <a:cubicBezTo>
                  <a:pt x="1026363" y="222329"/>
                  <a:pt x="1036948" y="223101"/>
                  <a:pt x="1046375" y="226243"/>
                </a:cubicBezTo>
                <a:cubicBezTo>
                  <a:pt x="1052539" y="235489"/>
                  <a:pt x="1098400" y="306548"/>
                  <a:pt x="1112363" y="320511"/>
                </a:cubicBezTo>
                <a:cubicBezTo>
                  <a:pt x="1120374" y="328522"/>
                  <a:pt x="1131216" y="333080"/>
                  <a:pt x="1140643" y="339365"/>
                </a:cubicBezTo>
                <a:cubicBezTo>
                  <a:pt x="1146928" y="348792"/>
                  <a:pt x="1154896" y="357292"/>
                  <a:pt x="1159497" y="367645"/>
                </a:cubicBezTo>
                <a:cubicBezTo>
                  <a:pt x="1167568" y="385806"/>
                  <a:pt x="1172066" y="405352"/>
                  <a:pt x="1178350" y="424206"/>
                </a:cubicBezTo>
                <a:cubicBezTo>
                  <a:pt x="1181492" y="433633"/>
                  <a:pt x="1182265" y="444219"/>
                  <a:pt x="1187777" y="452487"/>
                </a:cubicBezTo>
                <a:lnTo>
                  <a:pt x="1206631" y="480767"/>
                </a:lnTo>
                <a:cubicBezTo>
                  <a:pt x="1226247" y="559238"/>
                  <a:pt x="1202362" y="481658"/>
                  <a:pt x="1234911" y="546755"/>
                </a:cubicBezTo>
                <a:cubicBezTo>
                  <a:pt x="1239355" y="555643"/>
                  <a:pt x="1239512" y="566349"/>
                  <a:pt x="1244338" y="575035"/>
                </a:cubicBezTo>
                <a:cubicBezTo>
                  <a:pt x="1255342" y="594843"/>
                  <a:pt x="1269476" y="612742"/>
                  <a:pt x="1282045" y="631596"/>
                </a:cubicBezTo>
                <a:lnTo>
                  <a:pt x="1300899" y="659876"/>
                </a:lnTo>
                <a:cubicBezTo>
                  <a:pt x="1308566" y="682876"/>
                  <a:pt x="1310906" y="698164"/>
                  <a:pt x="1329179" y="716437"/>
                </a:cubicBezTo>
                <a:cubicBezTo>
                  <a:pt x="1337190" y="724448"/>
                  <a:pt x="1348033" y="729006"/>
                  <a:pt x="1357460" y="735291"/>
                </a:cubicBezTo>
                <a:cubicBezTo>
                  <a:pt x="1363744" y="744718"/>
                  <a:pt x="1371712" y="753218"/>
                  <a:pt x="1376313" y="763571"/>
                </a:cubicBezTo>
                <a:cubicBezTo>
                  <a:pt x="1384384" y="781732"/>
                  <a:pt x="1384143" y="803596"/>
                  <a:pt x="1395167" y="820132"/>
                </a:cubicBezTo>
                <a:lnTo>
                  <a:pt x="1432874" y="876693"/>
                </a:lnTo>
                <a:cubicBezTo>
                  <a:pt x="1445443" y="895547"/>
                  <a:pt x="1466793" y="913529"/>
                  <a:pt x="1489435" y="914400"/>
                </a:cubicBezTo>
                <a:lnTo>
                  <a:pt x="1734532" y="923827"/>
                </a:lnTo>
                <a:cubicBezTo>
                  <a:pt x="1754705" y="917102"/>
                  <a:pt x="1776044" y="912745"/>
                  <a:pt x="1791093" y="895546"/>
                </a:cubicBezTo>
                <a:cubicBezTo>
                  <a:pt x="1806014" y="878493"/>
                  <a:pt x="1828800" y="838986"/>
                  <a:pt x="1828800" y="838986"/>
                </a:cubicBezTo>
                <a:lnTo>
                  <a:pt x="1875934" y="697584"/>
                </a:lnTo>
                <a:cubicBezTo>
                  <a:pt x="1875937" y="697574"/>
                  <a:pt x="1894784" y="641034"/>
                  <a:pt x="1894787" y="641023"/>
                </a:cubicBezTo>
                <a:cubicBezTo>
                  <a:pt x="1897929" y="628454"/>
                  <a:pt x="1900491" y="615725"/>
                  <a:pt x="1904214" y="603316"/>
                </a:cubicBezTo>
                <a:cubicBezTo>
                  <a:pt x="1909925" y="584281"/>
                  <a:pt x="1916783" y="565609"/>
                  <a:pt x="1923068" y="546755"/>
                </a:cubicBezTo>
                <a:lnTo>
                  <a:pt x="1932495" y="518474"/>
                </a:lnTo>
                <a:cubicBezTo>
                  <a:pt x="1936078" y="507726"/>
                  <a:pt x="1945064" y="499621"/>
                  <a:pt x="1951348" y="490194"/>
                </a:cubicBezTo>
                <a:cubicBezTo>
                  <a:pt x="1980818" y="372318"/>
                  <a:pt x="1943154" y="518873"/>
                  <a:pt x="1970202" y="424206"/>
                </a:cubicBezTo>
                <a:cubicBezTo>
                  <a:pt x="1973761" y="411749"/>
                  <a:pt x="1976819" y="399146"/>
                  <a:pt x="1979629" y="386499"/>
                </a:cubicBezTo>
                <a:cubicBezTo>
                  <a:pt x="1983105" y="370858"/>
                  <a:pt x="1984839" y="354823"/>
                  <a:pt x="1989055" y="339365"/>
                </a:cubicBezTo>
                <a:cubicBezTo>
                  <a:pt x="1994284" y="320192"/>
                  <a:pt x="2001624" y="301658"/>
                  <a:pt x="2007909" y="282804"/>
                </a:cubicBezTo>
                <a:cubicBezTo>
                  <a:pt x="2012477" y="269099"/>
                  <a:pt x="2053490" y="258184"/>
                  <a:pt x="2064470" y="254524"/>
                </a:cubicBezTo>
                <a:lnTo>
                  <a:pt x="2149311" y="197963"/>
                </a:lnTo>
                <a:lnTo>
                  <a:pt x="2177592" y="179109"/>
                </a:lnTo>
                <a:lnTo>
                  <a:pt x="2337847" y="197963"/>
                </a:lnTo>
                <a:cubicBezTo>
                  <a:pt x="2353683" y="200399"/>
                  <a:pt x="2369270" y="204248"/>
                  <a:pt x="2384981" y="207390"/>
                </a:cubicBezTo>
                <a:cubicBezTo>
                  <a:pt x="2419546" y="204248"/>
                  <a:pt x="2454236" y="202268"/>
                  <a:pt x="2488676" y="197963"/>
                </a:cubicBezTo>
                <a:cubicBezTo>
                  <a:pt x="2504575" y="195976"/>
                  <a:pt x="2520046" y="191402"/>
                  <a:pt x="2535810" y="188536"/>
                </a:cubicBezTo>
                <a:cubicBezTo>
                  <a:pt x="2554615" y="185117"/>
                  <a:pt x="2573585" y="182631"/>
                  <a:pt x="2592371" y="179109"/>
                </a:cubicBezTo>
                <a:cubicBezTo>
                  <a:pt x="2623867" y="173204"/>
                  <a:pt x="2655216" y="166540"/>
                  <a:pt x="2686639" y="160256"/>
                </a:cubicBezTo>
                <a:cubicBezTo>
                  <a:pt x="2696383" y="158307"/>
                  <a:pt x="2705037" y="151869"/>
                  <a:pt x="2714919" y="150829"/>
                </a:cubicBezTo>
                <a:cubicBezTo>
                  <a:pt x="2765017" y="145555"/>
                  <a:pt x="2815472" y="144544"/>
                  <a:pt x="2865748" y="141402"/>
                </a:cubicBezTo>
                <a:cubicBezTo>
                  <a:pt x="2881459" y="138260"/>
                  <a:pt x="2897424" y="136191"/>
                  <a:pt x="2912882" y="131975"/>
                </a:cubicBezTo>
                <a:cubicBezTo>
                  <a:pt x="2932055" y="126746"/>
                  <a:pt x="2950589" y="119406"/>
                  <a:pt x="2969443" y="113122"/>
                </a:cubicBezTo>
                <a:cubicBezTo>
                  <a:pt x="2978870" y="109980"/>
                  <a:pt x="2988083" y="106105"/>
                  <a:pt x="2997723" y="103695"/>
                </a:cubicBezTo>
                <a:cubicBezTo>
                  <a:pt x="3115644" y="74215"/>
                  <a:pt x="2969014" y="111897"/>
                  <a:pt x="3063711" y="84841"/>
                </a:cubicBezTo>
                <a:cubicBezTo>
                  <a:pt x="3108152" y="72144"/>
                  <a:pt x="3114013" y="73616"/>
                  <a:pt x="3167406" y="65988"/>
                </a:cubicBezTo>
                <a:cubicBezTo>
                  <a:pt x="3185839" y="38339"/>
                  <a:pt x="3187881" y="40651"/>
                  <a:pt x="3195686" y="9427"/>
                </a:cubicBezTo>
                <a:cubicBezTo>
                  <a:pt x="3196448" y="6378"/>
                  <a:pt x="3195686" y="3142"/>
                  <a:pt x="3195686" y="0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086" name="Freeform 46085"/>
          <p:cNvSpPr/>
          <p:nvPr/>
        </p:nvSpPr>
        <p:spPr>
          <a:xfrm>
            <a:off x="3126781" y="3903009"/>
            <a:ext cx="3337088" cy="838986"/>
          </a:xfrm>
          <a:custGeom>
            <a:avLst/>
            <a:gdLst>
              <a:gd name="connsiteX0" fmla="*/ 0 w 3337088"/>
              <a:gd name="connsiteY0" fmla="*/ 0 h 838986"/>
              <a:gd name="connsiteX1" fmla="*/ 103695 w 3337088"/>
              <a:gd name="connsiteY1" fmla="*/ 28281 h 838986"/>
              <a:gd name="connsiteX2" fmla="*/ 131975 w 3337088"/>
              <a:gd name="connsiteY2" fmla="*/ 37708 h 838986"/>
              <a:gd name="connsiteX3" fmla="*/ 160255 w 3337088"/>
              <a:gd name="connsiteY3" fmla="*/ 47134 h 838986"/>
              <a:gd name="connsiteX4" fmla="*/ 235670 w 3337088"/>
              <a:gd name="connsiteY4" fmla="*/ 37708 h 838986"/>
              <a:gd name="connsiteX5" fmla="*/ 273377 w 3337088"/>
              <a:gd name="connsiteY5" fmla="*/ 28281 h 838986"/>
              <a:gd name="connsiteX6" fmla="*/ 339365 w 3337088"/>
              <a:gd name="connsiteY6" fmla="*/ 18854 h 838986"/>
              <a:gd name="connsiteX7" fmla="*/ 424206 w 3337088"/>
              <a:gd name="connsiteY7" fmla="*/ 28281 h 838986"/>
              <a:gd name="connsiteX8" fmla="*/ 593888 w 3337088"/>
              <a:gd name="connsiteY8" fmla="*/ 37708 h 838986"/>
              <a:gd name="connsiteX9" fmla="*/ 622169 w 3337088"/>
              <a:gd name="connsiteY9" fmla="*/ 47134 h 838986"/>
              <a:gd name="connsiteX10" fmla="*/ 669303 w 3337088"/>
              <a:gd name="connsiteY10" fmla="*/ 56561 h 838986"/>
              <a:gd name="connsiteX11" fmla="*/ 735291 w 3337088"/>
              <a:gd name="connsiteY11" fmla="*/ 65988 h 838986"/>
              <a:gd name="connsiteX12" fmla="*/ 895546 w 3337088"/>
              <a:gd name="connsiteY12" fmla="*/ 94268 h 838986"/>
              <a:gd name="connsiteX13" fmla="*/ 1187777 w 3337088"/>
              <a:gd name="connsiteY13" fmla="*/ 113122 h 838986"/>
              <a:gd name="connsiteX14" fmla="*/ 1253765 w 3337088"/>
              <a:gd name="connsiteY14" fmla="*/ 122549 h 838986"/>
              <a:gd name="connsiteX15" fmla="*/ 1357460 w 3337088"/>
              <a:gd name="connsiteY15" fmla="*/ 141402 h 838986"/>
              <a:gd name="connsiteX16" fmla="*/ 1414020 w 3337088"/>
              <a:gd name="connsiteY16" fmla="*/ 169683 h 838986"/>
              <a:gd name="connsiteX17" fmla="*/ 1442301 w 3337088"/>
              <a:gd name="connsiteY17" fmla="*/ 179110 h 838986"/>
              <a:gd name="connsiteX18" fmla="*/ 1498862 w 3337088"/>
              <a:gd name="connsiteY18" fmla="*/ 235670 h 838986"/>
              <a:gd name="connsiteX19" fmla="*/ 1555422 w 3337088"/>
              <a:gd name="connsiteY19" fmla="*/ 254524 h 838986"/>
              <a:gd name="connsiteX20" fmla="*/ 1583703 w 3337088"/>
              <a:gd name="connsiteY20" fmla="*/ 263951 h 838986"/>
              <a:gd name="connsiteX21" fmla="*/ 1677971 w 3337088"/>
              <a:gd name="connsiteY21" fmla="*/ 245097 h 838986"/>
              <a:gd name="connsiteX22" fmla="*/ 1706251 w 3337088"/>
              <a:gd name="connsiteY22" fmla="*/ 226244 h 838986"/>
              <a:gd name="connsiteX23" fmla="*/ 1762812 w 3337088"/>
              <a:gd name="connsiteY23" fmla="*/ 207390 h 838986"/>
              <a:gd name="connsiteX24" fmla="*/ 1791093 w 3337088"/>
              <a:gd name="connsiteY24" fmla="*/ 197963 h 838986"/>
              <a:gd name="connsiteX25" fmla="*/ 1875934 w 3337088"/>
              <a:gd name="connsiteY25" fmla="*/ 188536 h 838986"/>
              <a:gd name="connsiteX26" fmla="*/ 2102177 w 3337088"/>
              <a:gd name="connsiteY26" fmla="*/ 197963 h 838986"/>
              <a:gd name="connsiteX27" fmla="*/ 2139884 w 3337088"/>
              <a:gd name="connsiteY27" fmla="*/ 245097 h 838986"/>
              <a:gd name="connsiteX28" fmla="*/ 2177592 w 3337088"/>
              <a:gd name="connsiteY28" fmla="*/ 311085 h 838986"/>
              <a:gd name="connsiteX29" fmla="*/ 2196445 w 3337088"/>
              <a:gd name="connsiteY29" fmla="*/ 367646 h 838986"/>
              <a:gd name="connsiteX30" fmla="*/ 2215299 w 3337088"/>
              <a:gd name="connsiteY30" fmla="*/ 443060 h 838986"/>
              <a:gd name="connsiteX31" fmla="*/ 2253006 w 3337088"/>
              <a:gd name="connsiteY31" fmla="*/ 499621 h 838986"/>
              <a:gd name="connsiteX32" fmla="*/ 2262433 w 3337088"/>
              <a:gd name="connsiteY32" fmla="*/ 527901 h 838986"/>
              <a:gd name="connsiteX33" fmla="*/ 2300140 w 3337088"/>
              <a:gd name="connsiteY33" fmla="*/ 584462 h 838986"/>
              <a:gd name="connsiteX34" fmla="*/ 2318994 w 3337088"/>
              <a:gd name="connsiteY34" fmla="*/ 612743 h 838986"/>
              <a:gd name="connsiteX35" fmla="*/ 2347274 w 3337088"/>
              <a:gd name="connsiteY35" fmla="*/ 697584 h 838986"/>
              <a:gd name="connsiteX36" fmla="*/ 2366128 w 3337088"/>
              <a:gd name="connsiteY36" fmla="*/ 725864 h 838986"/>
              <a:gd name="connsiteX37" fmla="*/ 2375554 w 3337088"/>
              <a:gd name="connsiteY37" fmla="*/ 754145 h 838986"/>
              <a:gd name="connsiteX38" fmla="*/ 2432115 w 3337088"/>
              <a:gd name="connsiteY38" fmla="*/ 820132 h 838986"/>
              <a:gd name="connsiteX39" fmla="*/ 2460396 w 3337088"/>
              <a:gd name="connsiteY39" fmla="*/ 838986 h 838986"/>
              <a:gd name="connsiteX40" fmla="*/ 2573517 w 3337088"/>
              <a:gd name="connsiteY40" fmla="*/ 829559 h 838986"/>
              <a:gd name="connsiteX41" fmla="*/ 2630078 w 3337088"/>
              <a:gd name="connsiteY41" fmla="*/ 772998 h 838986"/>
              <a:gd name="connsiteX42" fmla="*/ 2658359 w 3337088"/>
              <a:gd name="connsiteY42" fmla="*/ 744718 h 838986"/>
              <a:gd name="connsiteX43" fmla="*/ 2667785 w 3337088"/>
              <a:gd name="connsiteY43" fmla="*/ 716437 h 838986"/>
              <a:gd name="connsiteX44" fmla="*/ 2714919 w 3337088"/>
              <a:gd name="connsiteY44" fmla="*/ 659877 h 838986"/>
              <a:gd name="connsiteX45" fmla="*/ 2724346 w 3337088"/>
              <a:gd name="connsiteY45" fmla="*/ 631596 h 838986"/>
              <a:gd name="connsiteX46" fmla="*/ 2743200 w 3337088"/>
              <a:gd name="connsiteY46" fmla="*/ 556182 h 838986"/>
              <a:gd name="connsiteX47" fmla="*/ 2771480 w 3337088"/>
              <a:gd name="connsiteY47" fmla="*/ 499621 h 838986"/>
              <a:gd name="connsiteX48" fmla="*/ 2780907 w 3337088"/>
              <a:gd name="connsiteY48" fmla="*/ 471341 h 838986"/>
              <a:gd name="connsiteX49" fmla="*/ 2865748 w 3337088"/>
              <a:gd name="connsiteY49" fmla="*/ 414780 h 838986"/>
              <a:gd name="connsiteX50" fmla="*/ 2894029 w 3337088"/>
              <a:gd name="connsiteY50" fmla="*/ 395926 h 838986"/>
              <a:gd name="connsiteX51" fmla="*/ 2903455 w 3337088"/>
              <a:gd name="connsiteY51" fmla="*/ 367646 h 838986"/>
              <a:gd name="connsiteX52" fmla="*/ 2941163 w 3337088"/>
              <a:gd name="connsiteY52" fmla="*/ 311085 h 838986"/>
              <a:gd name="connsiteX53" fmla="*/ 2988297 w 3337088"/>
              <a:gd name="connsiteY53" fmla="*/ 235670 h 838986"/>
              <a:gd name="connsiteX54" fmla="*/ 3016577 w 3337088"/>
              <a:gd name="connsiteY54" fmla="*/ 226244 h 838986"/>
              <a:gd name="connsiteX55" fmla="*/ 3129699 w 3337088"/>
              <a:gd name="connsiteY55" fmla="*/ 150829 h 838986"/>
              <a:gd name="connsiteX56" fmla="*/ 3186260 w 3337088"/>
              <a:gd name="connsiteY56" fmla="*/ 131976 h 838986"/>
              <a:gd name="connsiteX57" fmla="*/ 3261674 w 3337088"/>
              <a:gd name="connsiteY57" fmla="*/ 113122 h 838986"/>
              <a:gd name="connsiteX58" fmla="*/ 3299381 w 3337088"/>
              <a:gd name="connsiteY58" fmla="*/ 65988 h 838986"/>
              <a:gd name="connsiteX59" fmla="*/ 3337088 w 3337088"/>
              <a:gd name="connsiteY59" fmla="*/ 28281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337088" h="838986">
                <a:moveTo>
                  <a:pt x="0" y="0"/>
                </a:moveTo>
                <a:cubicBezTo>
                  <a:pt x="66621" y="13324"/>
                  <a:pt x="31935" y="4360"/>
                  <a:pt x="103695" y="28281"/>
                </a:cubicBezTo>
                <a:lnTo>
                  <a:pt x="131975" y="37708"/>
                </a:lnTo>
                <a:lnTo>
                  <a:pt x="160255" y="47134"/>
                </a:lnTo>
                <a:cubicBezTo>
                  <a:pt x="185393" y="43992"/>
                  <a:pt x="210681" y="41873"/>
                  <a:pt x="235670" y="37708"/>
                </a:cubicBezTo>
                <a:cubicBezTo>
                  <a:pt x="248450" y="35578"/>
                  <a:pt x="260630" y="30599"/>
                  <a:pt x="273377" y="28281"/>
                </a:cubicBezTo>
                <a:cubicBezTo>
                  <a:pt x="295238" y="24306"/>
                  <a:pt x="317369" y="21996"/>
                  <a:pt x="339365" y="18854"/>
                </a:cubicBezTo>
                <a:cubicBezTo>
                  <a:pt x="367645" y="21996"/>
                  <a:pt x="395829" y="26179"/>
                  <a:pt x="424206" y="28281"/>
                </a:cubicBezTo>
                <a:cubicBezTo>
                  <a:pt x="480699" y="32466"/>
                  <a:pt x="537495" y="32337"/>
                  <a:pt x="593888" y="37708"/>
                </a:cubicBezTo>
                <a:cubicBezTo>
                  <a:pt x="603780" y="38650"/>
                  <a:pt x="612529" y="44724"/>
                  <a:pt x="622169" y="47134"/>
                </a:cubicBezTo>
                <a:cubicBezTo>
                  <a:pt x="637713" y="51020"/>
                  <a:pt x="653499" y="53927"/>
                  <a:pt x="669303" y="56561"/>
                </a:cubicBezTo>
                <a:cubicBezTo>
                  <a:pt x="691220" y="60214"/>
                  <a:pt x="713503" y="61630"/>
                  <a:pt x="735291" y="65988"/>
                </a:cubicBezTo>
                <a:cubicBezTo>
                  <a:pt x="852192" y="89369"/>
                  <a:pt x="769707" y="84588"/>
                  <a:pt x="895546" y="94268"/>
                </a:cubicBezTo>
                <a:cubicBezTo>
                  <a:pt x="1009338" y="103021"/>
                  <a:pt x="1077011" y="102573"/>
                  <a:pt x="1187777" y="113122"/>
                </a:cubicBezTo>
                <a:cubicBezTo>
                  <a:pt x="1209896" y="115229"/>
                  <a:pt x="1231804" y="119170"/>
                  <a:pt x="1253765" y="122549"/>
                </a:cubicBezTo>
                <a:cubicBezTo>
                  <a:pt x="1275603" y="125909"/>
                  <a:pt x="1333939" y="135522"/>
                  <a:pt x="1357460" y="141402"/>
                </a:cubicBezTo>
                <a:cubicBezTo>
                  <a:pt x="1404847" y="153248"/>
                  <a:pt x="1367942" y="146644"/>
                  <a:pt x="1414020" y="169683"/>
                </a:cubicBezTo>
                <a:cubicBezTo>
                  <a:pt x="1422908" y="174127"/>
                  <a:pt x="1432874" y="175968"/>
                  <a:pt x="1442301" y="179110"/>
                </a:cubicBezTo>
                <a:cubicBezTo>
                  <a:pt x="1461155" y="197963"/>
                  <a:pt x="1473567" y="227238"/>
                  <a:pt x="1498862" y="235670"/>
                </a:cubicBezTo>
                <a:lnTo>
                  <a:pt x="1555422" y="254524"/>
                </a:lnTo>
                <a:lnTo>
                  <a:pt x="1583703" y="263951"/>
                </a:lnTo>
                <a:cubicBezTo>
                  <a:pt x="1596464" y="261824"/>
                  <a:pt x="1660072" y="252768"/>
                  <a:pt x="1677971" y="245097"/>
                </a:cubicBezTo>
                <a:cubicBezTo>
                  <a:pt x="1688384" y="240634"/>
                  <a:pt x="1695898" y="230845"/>
                  <a:pt x="1706251" y="226244"/>
                </a:cubicBezTo>
                <a:cubicBezTo>
                  <a:pt x="1724412" y="218173"/>
                  <a:pt x="1743958" y="213675"/>
                  <a:pt x="1762812" y="207390"/>
                </a:cubicBezTo>
                <a:cubicBezTo>
                  <a:pt x="1772239" y="204248"/>
                  <a:pt x="1781217" y="199060"/>
                  <a:pt x="1791093" y="197963"/>
                </a:cubicBezTo>
                <a:lnTo>
                  <a:pt x="1875934" y="188536"/>
                </a:lnTo>
                <a:cubicBezTo>
                  <a:pt x="1951348" y="191678"/>
                  <a:pt x="2027159" y="189627"/>
                  <a:pt x="2102177" y="197963"/>
                </a:cubicBezTo>
                <a:cubicBezTo>
                  <a:pt x="2134040" y="201503"/>
                  <a:pt x="2130985" y="224333"/>
                  <a:pt x="2139884" y="245097"/>
                </a:cubicBezTo>
                <a:cubicBezTo>
                  <a:pt x="2154235" y="278582"/>
                  <a:pt x="2158659" y="282685"/>
                  <a:pt x="2177592" y="311085"/>
                </a:cubicBezTo>
                <a:cubicBezTo>
                  <a:pt x="2183876" y="329939"/>
                  <a:pt x="2192547" y="348159"/>
                  <a:pt x="2196445" y="367646"/>
                </a:cubicBezTo>
                <a:cubicBezTo>
                  <a:pt x="2199057" y="380706"/>
                  <a:pt x="2206240" y="426754"/>
                  <a:pt x="2215299" y="443060"/>
                </a:cubicBezTo>
                <a:cubicBezTo>
                  <a:pt x="2226303" y="462868"/>
                  <a:pt x="2245840" y="478125"/>
                  <a:pt x="2253006" y="499621"/>
                </a:cubicBezTo>
                <a:cubicBezTo>
                  <a:pt x="2256148" y="509048"/>
                  <a:pt x="2257607" y="519215"/>
                  <a:pt x="2262433" y="527901"/>
                </a:cubicBezTo>
                <a:cubicBezTo>
                  <a:pt x="2273437" y="547709"/>
                  <a:pt x="2287571" y="565608"/>
                  <a:pt x="2300140" y="584462"/>
                </a:cubicBezTo>
                <a:lnTo>
                  <a:pt x="2318994" y="612743"/>
                </a:lnTo>
                <a:lnTo>
                  <a:pt x="2347274" y="697584"/>
                </a:lnTo>
                <a:cubicBezTo>
                  <a:pt x="2350857" y="708332"/>
                  <a:pt x="2359843" y="716437"/>
                  <a:pt x="2366128" y="725864"/>
                </a:cubicBezTo>
                <a:cubicBezTo>
                  <a:pt x="2369270" y="735291"/>
                  <a:pt x="2370624" y="745517"/>
                  <a:pt x="2375554" y="754145"/>
                </a:cubicBezTo>
                <a:cubicBezTo>
                  <a:pt x="2386901" y="774002"/>
                  <a:pt x="2413881" y="804937"/>
                  <a:pt x="2432115" y="820132"/>
                </a:cubicBezTo>
                <a:cubicBezTo>
                  <a:pt x="2440819" y="827385"/>
                  <a:pt x="2450969" y="832701"/>
                  <a:pt x="2460396" y="838986"/>
                </a:cubicBezTo>
                <a:cubicBezTo>
                  <a:pt x="2498103" y="835844"/>
                  <a:pt x="2538252" y="843273"/>
                  <a:pt x="2573517" y="829559"/>
                </a:cubicBezTo>
                <a:cubicBezTo>
                  <a:pt x="2598367" y="819895"/>
                  <a:pt x="2611224" y="791852"/>
                  <a:pt x="2630078" y="772998"/>
                </a:cubicBezTo>
                <a:lnTo>
                  <a:pt x="2658359" y="744718"/>
                </a:lnTo>
                <a:cubicBezTo>
                  <a:pt x="2661501" y="735291"/>
                  <a:pt x="2662273" y="724705"/>
                  <a:pt x="2667785" y="716437"/>
                </a:cubicBezTo>
                <a:cubicBezTo>
                  <a:pt x="2709486" y="653886"/>
                  <a:pt x="2684075" y="721566"/>
                  <a:pt x="2714919" y="659877"/>
                </a:cubicBezTo>
                <a:cubicBezTo>
                  <a:pt x="2719363" y="650989"/>
                  <a:pt x="2721731" y="641183"/>
                  <a:pt x="2724346" y="631596"/>
                </a:cubicBezTo>
                <a:cubicBezTo>
                  <a:pt x="2731164" y="606597"/>
                  <a:pt x="2736915" y="581320"/>
                  <a:pt x="2743200" y="556182"/>
                </a:cubicBezTo>
                <a:cubicBezTo>
                  <a:pt x="2755048" y="508792"/>
                  <a:pt x="2748440" y="545701"/>
                  <a:pt x="2771480" y="499621"/>
                </a:cubicBezTo>
                <a:cubicBezTo>
                  <a:pt x="2775924" y="490733"/>
                  <a:pt x="2773881" y="478367"/>
                  <a:pt x="2780907" y="471341"/>
                </a:cubicBezTo>
                <a:cubicBezTo>
                  <a:pt x="2780912" y="471336"/>
                  <a:pt x="2851604" y="424209"/>
                  <a:pt x="2865748" y="414780"/>
                </a:cubicBezTo>
                <a:lnTo>
                  <a:pt x="2894029" y="395926"/>
                </a:lnTo>
                <a:cubicBezTo>
                  <a:pt x="2897171" y="386499"/>
                  <a:pt x="2898629" y="376332"/>
                  <a:pt x="2903455" y="367646"/>
                </a:cubicBezTo>
                <a:cubicBezTo>
                  <a:pt x="2914459" y="347838"/>
                  <a:pt x="2941163" y="311085"/>
                  <a:pt x="2941163" y="311085"/>
                </a:cubicBezTo>
                <a:cubicBezTo>
                  <a:pt x="2958358" y="259499"/>
                  <a:pt x="2946468" y="256584"/>
                  <a:pt x="2988297" y="235670"/>
                </a:cubicBezTo>
                <a:cubicBezTo>
                  <a:pt x="2997185" y="231226"/>
                  <a:pt x="3007150" y="229386"/>
                  <a:pt x="3016577" y="226244"/>
                </a:cubicBezTo>
                <a:lnTo>
                  <a:pt x="3129699" y="150829"/>
                </a:lnTo>
                <a:cubicBezTo>
                  <a:pt x="3146235" y="139805"/>
                  <a:pt x="3166980" y="136796"/>
                  <a:pt x="3186260" y="131976"/>
                </a:cubicBezTo>
                <a:lnTo>
                  <a:pt x="3261674" y="113122"/>
                </a:lnTo>
                <a:cubicBezTo>
                  <a:pt x="3342724" y="59087"/>
                  <a:pt x="3247340" y="131038"/>
                  <a:pt x="3299381" y="65988"/>
                </a:cubicBezTo>
                <a:cubicBezTo>
                  <a:pt x="3360045" y="-9841"/>
                  <a:pt x="3306139" y="90183"/>
                  <a:pt x="3337088" y="28281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087" name="Freeform 46086"/>
          <p:cNvSpPr/>
          <p:nvPr/>
        </p:nvSpPr>
        <p:spPr>
          <a:xfrm>
            <a:off x="2798103" y="2286000"/>
            <a:ext cx="3751922" cy="377072"/>
          </a:xfrm>
          <a:custGeom>
            <a:avLst/>
            <a:gdLst>
              <a:gd name="connsiteX0" fmla="*/ 0 w 3751922"/>
              <a:gd name="connsiteY0" fmla="*/ 0 h 377072"/>
              <a:gd name="connsiteX1" fmla="*/ 245097 w 3751922"/>
              <a:gd name="connsiteY1" fmla="*/ 28280 h 377072"/>
              <a:gd name="connsiteX2" fmla="*/ 311085 w 3751922"/>
              <a:gd name="connsiteY2" fmla="*/ 47134 h 377072"/>
              <a:gd name="connsiteX3" fmla="*/ 329938 w 3751922"/>
              <a:gd name="connsiteY3" fmla="*/ 75414 h 377072"/>
              <a:gd name="connsiteX4" fmla="*/ 358219 w 3751922"/>
              <a:gd name="connsiteY4" fmla="*/ 94268 h 377072"/>
              <a:gd name="connsiteX5" fmla="*/ 395926 w 3751922"/>
              <a:gd name="connsiteY5" fmla="*/ 150829 h 377072"/>
              <a:gd name="connsiteX6" fmla="*/ 414779 w 3751922"/>
              <a:gd name="connsiteY6" fmla="*/ 207390 h 377072"/>
              <a:gd name="connsiteX7" fmla="*/ 424206 w 3751922"/>
              <a:gd name="connsiteY7" fmla="*/ 235670 h 377072"/>
              <a:gd name="connsiteX8" fmla="*/ 461913 w 3751922"/>
              <a:gd name="connsiteY8" fmla="*/ 292231 h 377072"/>
              <a:gd name="connsiteX9" fmla="*/ 490194 w 3751922"/>
              <a:gd name="connsiteY9" fmla="*/ 301658 h 377072"/>
              <a:gd name="connsiteX10" fmla="*/ 556182 w 3751922"/>
              <a:gd name="connsiteY10" fmla="*/ 329938 h 377072"/>
              <a:gd name="connsiteX11" fmla="*/ 612742 w 3751922"/>
              <a:gd name="connsiteY11" fmla="*/ 348792 h 377072"/>
              <a:gd name="connsiteX12" fmla="*/ 820132 w 3751922"/>
              <a:gd name="connsiteY12" fmla="*/ 339365 h 377072"/>
              <a:gd name="connsiteX13" fmla="*/ 923827 w 3751922"/>
              <a:gd name="connsiteY13" fmla="*/ 311084 h 377072"/>
              <a:gd name="connsiteX14" fmla="*/ 952107 w 3751922"/>
              <a:gd name="connsiteY14" fmla="*/ 292231 h 377072"/>
              <a:gd name="connsiteX15" fmla="*/ 980388 w 3751922"/>
              <a:gd name="connsiteY15" fmla="*/ 282804 h 377072"/>
              <a:gd name="connsiteX16" fmla="*/ 1036949 w 3751922"/>
              <a:gd name="connsiteY16" fmla="*/ 254524 h 377072"/>
              <a:gd name="connsiteX17" fmla="*/ 1065229 w 3751922"/>
              <a:gd name="connsiteY17" fmla="*/ 235670 h 377072"/>
              <a:gd name="connsiteX18" fmla="*/ 1093509 w 3751922"/>
              <a:gd name="connsiteY18" fmla="*/ 226243 h 377072"/>
              <a:gd name="connsiteX19" fmla="*/ 1150070 w 3751922"/>
              <a:gd name="connsiteY19" fmla="*/ 188536 h 377072"/>
              <a:gd name="connsiteX20" fmla="*/ 1206631 w 3751922"/>
              <a:gd name="connsiteY20" fmla="*/ 197963 h 377072"/>
              <a:gd name="connsiteX21" fmla="*/ 1234911 w 3751922"/>
              <a:gd name="connsiteY21" fmla="*/ 207390 h 377072"/>
              <a:gd name="connsiteX22" fmla="*/ 1300899 w 3751922"/>
              <a:gd name="connsiteY22" fmla="*/ 216816 h 377072"/>
              <a:gd name="connsiteX23" fmla="*/ 1385740 w 3751922"/>
              <a:gd name="connsiteY23" fmla="*/ 245097 h 377072"/>
              <a:gd name="connsiteX24" fmla="*/ 1423448 w 3751922"/>
              <a:gd name="connsiteY24" fmla="*/ 263950 h 377072"/>
              <a:gd name="connsiteX25" fmla="*/ 1451728 w 3751922"/>
              <a:gd name="connsiteY25" fmla="*/ 273377 h 377072"/>
              <a:gd name="connsiteX26" fmla="*/ 1508289 w 3751922"/>
              <a:gd name="connsiteY26" fmla="*/ 311084 h 377072"/>
              <a:gd name="connsiteX27" fmla="*/ 1564850 w 3751922"/>
              <a:gd name="connsiteY27" fmla="*/ 329938 h 377072"/>
              <a:gd name="connsiteX28" fmla="*/ 1593130 w 3751922"/>
              <a:gd name="connsiteY28" fmla="*/ 348792 h 377072"/>
              <a:gd name="connsiteX29" fmla="*/ 1630837 w 3751922"/>
              <a:gd name="connsiteY29" fmla="*/ 358218 h 377072"/>
              <a:gd name="connsiteX30" fmla="*/ 1913641 w 3751922"/>
              <a:gd name="connsiteY30" fmla="*/ 377072 h 377072"/>
              <a:gd name="connsiteX31" fmla="*/ 1960775 w 3751922"/>
              <a:gd name="connsiteY31" fmla="*/ 339365 h 377072"/>
              <a:gd name="connsiteX32" fmla="*/ 2017336 w 3751922"/>
              <a:gd name="connsiteY32" fmla="*/ 301658 h 377072"/>
              <a:gd name="connsiteX33" fmla="*/ 2045617 w 3751922"/>
              <a:gd name="connsiteY33" fmla="*/ 282804 h 377072"/>
              <a:gd name="connsiteX34" fmla="*/ 2073897 w 3751922"/>
              <a:gd name="connsiteY34" fmla="*/ 263950 h 377072"/>
              <a:gd name="connsiteX35" fmla="*/ 2168165 w 3751922"/>
              <a:gd name="connsiteY35" fmla="*/ 235670 h 377072"/>
              <a:gd name="connsiteX36" fmla="*/ 2196445 w 3751922"/>
              <a:gd name="connsiteY36" fmla="*/ 216816 h 377072"/>
              <a:gd name="connsiteX37" fmla="*/ 2375555 w 3751922"/>
              <a:gd name="connsiteY37" fmla="*/ 216816 h 377072"/>
              <a:gd name="connsiteX38" fmla="*/ 2780907 w 3751922"/>
              <a:gd name="connsiteY38" fmla="*/ 245097 h 377072"/>
              <a:gd name="connsiteX39" fmla="*/ 2903456 w 3751922"/>
              <a:gd name="connsiteY39" fmla="*/ 273377 h 377072"/>
              <a:gd name="connsiteX40" fmla="*/ 2941163 w 3751922"/>
              <a:gd name="connsiteY40" fmla="*/ 292231 h 377072"/>
              <a:gd name="connsiteX41" fmla="*/ 3007151 w 3751922"/>
              <a:gd name="connsiteY41" fmla="*/ 311084 h 377072"/>
              <a:gd name="connsiteX42" fmla="*/ 3148553 w 3751922"/>
              <a:gd name="connsiteY42" fmla="*/ 339365 h 377072"/>
              <a:gd name="connsiteX43" fmla="*/ 3346516 w 3751922"/>
              <a:gd name="connsiteY43" fmla="*/ 339365 h 377072"/>
              <a:gd name="connsiteX44" fmla="*/ 3421930 w 3751922"/>
              <a:gd name="connsiteY44" fmla="*/ 320511 h 377072"/>
              <a:gd name="connsiteX45" fmla="*/ 3469064 w 3751922"/>
              <a:gd name="connsiteY45" fmla="*/ 273377 h 377072"/>
              <a:gd name="connsiteX46" fmla="*/ 3487918 w 3751922"/>
              <a:gd name="connsiteY46" fmla="*/ 245097 h 377072"/>
              <a:gd name="connsiteX47" fmla="*/ 3525625 w 3751922"/>
              <a:gd name="connsiteY47" fmla="*/ 160256 h 377072"/>
              <a:gd name="connsiteX48" fmla="*/ 3553905 w 3751922"/>
              <a:gd name="connsiteY48" fmla="*/ 150829 h 377072"/>
              <a:gd name="connsiteX49" fmla="*/ 3610466 w 3751922"/>
              <a:gd name="connsiteY49" fmla="*/ 113122 h 377072"/>
              <a:gd name="connsiteX50" fmla="*/ 3638746 w 3751922"/>
              <a:gd name="connsiteY50" fmla="*/ 103695 h 377072"/>
              <a:gd name="connsiteX51" fmla="*/ 3723588 w 3751922"/>
              <a:gd name="connsiteY51" fmla="*/ 37707 h 377072"/>
              <a:gd name="connsiteX52" fmla="*/ 3751868 w 3751922"/>
              <a:gd name="connsiteY52" fmla="*/ 9427 h 37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751922" h="377072">
                <a:moveTo>
                  <a:pt x="0" y="0"/>
                </a:moveTo>
                <a:cubicBezTo>
                  <a:pt x="156626" y="26103"/>
                  <a:pt x="74992" y="16129"/>
                  <a:pt x="245097" y="28280"/>
                </a:cubicBezTo>
                <a:cubicBezTo>
                  <a:pt x="247561" y="28896"/>
                  <a:pt x="304938" y="42217"/>
                  <a:pt x="311085" y="47134"/>
                </a:cubicBezTo>
                <a:cubicBezTo>
                  <a:pt x="319932" y="54211"/>
                  <a:pt x="321927" y="67403"/>
                  <a:pt x="329938" y="75414"/>
                </a:cubicBezTo>
                <a:cubicBezTo>
                  <a:pt x="337949" y="83425"/>
                  <a:pt x="348792" y="87983"/>
                  <a:pt x="358219" y="94268"/>
                </a:cubicBezTo>
                <a:cubicBezTo>
                  <a:pt x="370788" y="113122"/>
                  <a:pt x="388761" y="129332"/>
                  <a:pt x="395926" y="150829"/>
                </a:cubicBezTo>
                <a:lnTo>
                  <a:pt x="414779" y="207390"/>
                </a:lnTo>
                <a:cubicBezTo>
                  <a:pt x="417921" y="216817"/>
                  <a:pt x="418694" y="227402"/>
                  <a:pt x="424206" y="235670"/>
                </a:cubicBezTo>
                <a:lnTo>
                  <a:pt x="461913" y="292231"/>
                </a:lnTo>
                <a:cubicBezTo>
                  <a:pt x="467425" y="300499"/>
                  <a:pt x="481306" y="297214"/>
                  <a:pt x="490194" y="301658"/>
                </a:cubicBezTo>
                <a:cubicBezTo>
                  <a:pt x="572455" y="342788"/>
                  <a:pt x="458079" y="300507"/>
                  <a:pt x="556182" y="329938"/>
                </a:cubicBezTo>
                <a:cubicBezTo>
                  <a:pt x="575217" y="335649"/>
                  <a:pt x="612742" y="348792"/>
                  <a:pt x="612742" y="348792"/>
                </a:cubicBezTo>
                <a:cubicBezTo>
                  <a:pt x="681872" y="345650"/>
                  <a:pt x="751120" y="344477"/>
                  <a:pt x="820132" y="339365"/>
                </a:cubicBezTo>
                <a:cubicBezTo>
                  <a:pt x="854394" y="336827"/>
                  <a:pt x="892203" y="321626"/>
                  <a:pt x="923827" y="311084"/>
                </a:cubicBezTo>
                <a:cubicBezTo>
                  <a:pt x="934575" y="307501"/>
                  <a:pt x="941974" y="297298"/>
                  <a:pt x="952107" y="292231"/>
                </a:cubicBezTo>
                <a:cubicBezTo>
                  <a:pt x="960995" y="287787"/>
                  <a:pt x="970961" y="285946"/>
                  <a:pt x="980388" y="282804"/>
                </a:cubicBezTo>
                <a:cubicBezTo>
                  <a:pt x="1061434" y="228771"/>
                  <a:pt x="958892" y="293552"/>
                  <a:pt x="1036949" y="254524"/>
                </a:cubicBezTo>
                <a:cubicBezTo>
                  <a:pt x="1047083" y="249457"/>
                  <a:pt x="1055096" y="240737"/>
                  <a:pt x="1065229" y="235670"/>
                </a:cubicBezTo>
                <a:cubicBezTo>
                  <a:pt x="1074117" y="231226"/>
                  <a:pt x="1084823" y="231069"/>
                  <a:pt x="1093509" y="226243"/>
                </a:cubicBezTo>
                <a:cubicBezTo>
                  <a:pt x="1113317" y="215239"/>
                  <a:pt x="1150070" y="188536"/>
                  <a:pt x="1150070" y="188536"/>
                </a:cubicBezTo>
                <a:cubicBezTo>
                  <a:pt x="1168924" y="191678"/>
                  <a:pt x="1187972" y="193817"/>
                  <a:pt x="1206631" y="197963"/>
                </a:cubicBezTo>
                <a:cubicBezTo>
                  <a:pt x="1216331" y="200119"/>
                  <a:pt x="1225167" y="205441"/>
                  <a:pt x="1234911" y="207390"/>
                </a:cubicBezTo>
                <a:cubicBezTo>
                  <a:pt x="1256699" y="211747"/>
                  <a:pt x="1278903" y="213674"/>
                  <a:pt x="1300899" y="216816"/>
                </a:cubicBezTo>
                <a:lnTo>
                  <a:pt x="1385740" y="245097"/>
                </a:lnTo>
                <a:cubicBezTo>
                  <a:pt x="1399072" y="249541"/>
                  <a:pt x="1410531" y="258414"/>
                  <a:pt x="1423448" y="263950"/>
                </a:cubicBezTo>
                <a:cubicBezTo>
                  <a:pt x="1432581" y="267864"/>
                  <a:pt x="1443042" y="268551"/>
                  <a:pt x="1451728" y="273377"/>
                </a:cubicBezTo>
                <a:cubicBezTo>
                  <a:pt x="1471536" y="284381"/>
                  <a:pt x="1486793" y="303918"/>
                  <a:pt x="1508289" y="311084"/>
                </a:cubicBezTo>
                <a:lnTo>
                  <a:pt x="1564850" y="329938"/>
                </a:lnTo>
                <a:cubicBezTo>
                  <a:pt x="1574277" y="336223"/>
                  <a:pt x="1582716" y="344329"/>
                  <a:pt x="1593130" y="348792"/>
                </a:cubicBezTo>
                <a:cubicBezTo>
                  <a:pt x="1605038" y="353896"/>
                  <a:pt x="1617931" y="357079"/>
                  <a:pt x="1630837" y="358218"/>
                </a:cubicBezTo>
                <a:cubicBezTo>
                  <a:pt x="1724949" y="366522"/>
                  <a:pt x="1819373" y="370787"/>
                  <a:pt x="1913641" y="377072"/>
                </a:cubicBezTo>
                <a:cubicBezTo>
                  <a:pt x="1977329" y="355843"/>
                  <a:pt x="1908295" y="385285"/>
                  <a:pt x="1960775" y="339365"/>
                </a:cubicBezTo>
                <a:cubicBezTo>
                  <a:pt x="1977828" y="324444"/>
                  <a:pt x="1998482" y="314227"/>
                  <a:pt x="2017336" y="301658"/>
                </a:cubicBezTo>
                <a:lnTo>
                  <a:pt x="2045617" y="282804"/>
                </a:lnTo>
                <a:cubicBezTo>
                  <a:pt x="2055044" y="276519"/>
                  <a:pt x="2063149" y="267533"/>
                  <a:pt x="2073897" y="263950"/>
                </a:cubicBezTo>
                <a:cubicBezTo>
                  <a:pt x="2142749" y="241000"/>
                  <a:pt x="2111178" y="249917"/>
                  <a:pt x="2168165" y="235670"/>
                </a:cubicBezTo>
                <a:cubicBezTo>
                  <a:pt x="2177592" y="229385"/>
                  <a:pt x="2185837" y="220794"/>
                  <a:pt x="2196445" y="216816"/>
                </a:cubicBezTo>
                <a:cubicBezTo>
                  <a:pt x="2251394" y="196210"/>
                  <a:pt x="2325132" y="213215"/>
                  <a:pt x="2375555" y="216816"/>
                </a:cubicBezTo>
                <a:cubicBezTo>
                  <a:pt x="2641520" y="261145"/>
                  <a:pt x="2305888" y="210340"/>
                  <a:pt x="2780907" y="245097"/>
                </a:cubicBezTo>
                <a:cubicBezTo>
                  <a:pt x="2797090" y="246281"/>
                  <a:pt x="2872010" y="259900"/>
                  <a:pt x="2903456" y="273377"/>
                </a:cubicBezTo>
                <a:cubicBezTo>
                  <a:pt x="2916372" y="278913"/>
                  <a:pt x="2928247" y="286695"/>
                  <a:pt x="2941163" y="292231"/>
                </a:cubicBezTo>
                <a:cubicBezTo>
                  <a:pt x="2965811" y="302795"/>
                  <a:pt x="2980564" y="303108"/>
                  <a:pt x="3007151" y="311084"/>
                </a:cubicBezTo>
                <a:cubicBezTo>
                  <a:pt x="3105458" y="340576"/>
                  <a:pt x="3022837" y="325396"/>
                  <a:pt x="3148553" y="339365"/>
                </a:cubicBezTo>
                <a:cubicBezTo>
                  <a:pt x="3231240" y="360037"/>
                  <a:pt x="3201962" y="356712"/>
                  <a:pt x="3346516" y="339365"/>
                </a:cubicBezTo>
                <a:cubicBezTo>
                  <a:pt x="3372243" y="336278"/>
                  <a:pt x="3421930" y="320511"/>
                  <a:pt x="3421930" y="320511"/>
                </a:cubicBezTo>
                <a:cubicBezTo>
                  <a:pt x="3472207" y="245098"/>
                  <a:pt x="3406219" y="336222"/>
                  <a:pt x="3469064" y="273377"/>
                </a:cubicBezTo>
                <a:cubicBezTo>
                  <a:pt x="3477075" y="265366"/>
                  <a:pt x="3481633" y="254524"/>
                  <a:pt x="3487918" y="245097"/>
                </a:cubicBezTo>
                <a:cubicBezTo>
                  <a:pt x="3493680" y="227811"/>
                  <a:pt x="3505252" y="176554"/>
                  <a:pt x="3525625" y="160256"/>
                </a:cubicBezTo>
                <a:cubicBezTo>
                  <a:pt x="3533384" y="154049"/>
                  <a:pt x="3545219" y="155655"/>
                  <a:pt x="3553905" y="150829"/>
                </a:cubicBezTo>
                <a:cubicBezTo>
                  <a:pt x="3573713" y="139825"/>
                  <a:pt x="3591612" y="125691"/>
                  <a:pt x="3610466" y="113122"/>
                </a:cubicBezTo>
                <a:cubicBezTo>
                  <a:pt x="3618734" y="107610"/>
                  <a:pt x="3630060" y="108521"/>
                  <a:pt x="3638746" y="103695"/>
                </a:cubicBezTo>
                <a:cubicBezTo>
                  <a:pt x="3724512" y="56046"/>
                  <a:pt x="3668628" y="83507"/>
                  <a:pt x="3723588" y="37707"/>
                </a:cubicBezTo>
                <a:cubicBezTo>
                  <a:pt x="3754482" y="11962"/>
                  <a:pt x="3751868" y="31610"/>
                  <a:pt x="3751868" y="9427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026" name="Picture 2" descr="C:\Users\jdaron\AppData\Local\Microsoft\Windows\Temporary Internet Files\Content.IE5\6M3TOTHZ\MC90038919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713" y="1640576"/>
            <a:ext cx="545518" cy="70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daron\AppData\Local\Microsoft\Windows\Temporary Internet Files\Content.IE5\SKT6XXUR\MC90039098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51" y="2811969"/>
            <a:ext cx="552804" cy="76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304800"/>
            <a:ext cx="524457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latin typeface="Calibri" pitchFamily="34" charset="0"/>
              </a:rPr>
              <a:t>Dangers of multi-model misuse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620211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31354 -0.0018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7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46084" grpId="1" animBg="1"/>
      <p:bldP spid="46085" grpId="0" animBg="1"/>
      <p:bldP spid="46085" grpId="1" animBg="1"/>
      <p:bldP spid="46085" grpId="2" animBg="1"/>
      <p:bldP spid="46086" grpId="0" animBg="1"/>
      <p:bldP spid="46086" grpId="1" animBg="1"/>
      <p:bldP spid="46087" grpId="0" animBg="1"/>
      <p:bldP spid="46087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0" y="2833688"/>
            <a:ext cx="4355976" cy="2060870"/>
          </a:xfrm>
        </p:spPr>
        <p:txBody>
          <a:bodyPr/>
          <a:lstStyle/>
          <a:p>
            <a:pPr>
              <a:buNone/>
            </a:pPr>
            <a:r>
              <a:rPr lang="en-GB" sz="2200" dirty="0" smtClean="0">
                <a:latin typeface="Calibri" pitchFamily="34" charset="0"/>
              </a:rPr>
              <a:t>	Clark and </a:t>
            </a:r>
            <a:r>
              <a:rPr lang="en-GB" sz="2200" dirty="0" err="1" smtClean="0">
                <a:latin typeface="Calibri" pitchFamily="34" charset="0"/>
              </a:rPr>
              <a:t>Pulwarty</a:t>
            </a:r>
            <a:r>
              <a:rPr lang="en-GB" sz="2200" dirty="0" smtClean="0">
                <a:latin typeface="Calibri" pitchFamily="34" charset="0"/>
              </a:rPr>
              <a:t> (2003), </a:t>
            </a:r>
            <a:r>
              <a:rPr lang="en-GB" sz="2200" dirty="0" err="1" smtClean="0">
                <a:latin typeface="Calibri" pitchFamily="34" charset="0"/>
              </a:rPr>
              <a:t>Dessai</a:t>
            </a:r>
            <a:r>
              <a:rPr lang="en-GB" sz="2200" dirty="0" smtClean="0">
                <a:latin typeface="Calibri" pitchFamily="34" charset="0"/>
              </a:rPr>
              <a:t> and Hulme (2004)</a:t>
            </a:r>
            <a:endParaRPr lang="en-GB" sz="2200" dirty="0">
              <a:latin typeface="Calibri" pitchFamily="34" charset="0"/>
            </a:endParaRPr>
          </a:p>
          <a:p>
            <a:pPr>
              <a:buNone/>
            </a:pPr>
            <a:endParaRPr lang="en-GB" sz="2200" dirty="0" smtClean="0">
              <a:latin typeface="Calibri" pitchFamily="34" charset="0"/>
            </a:endParaRPr>
          </a:p>
          <a:p>
            <a:pPr>
              <a:buNone/>
            </a:pPr>
            <a:endParaRPr lang="en-GB" sz="2200" dirty="0" smtClean="0">
              <a:latin typeface="Calibri" pitchFamily="34" charset="0"/>
            </a:endParaRPr>
          </a:p>
          <a:p>
            <a:endParaRPr lang="en-GB" dirty="0">
              <a:latin typeface="Calibri" pitchFamily="34" charset="0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46446" y="2833688"/>
            <a:ext cx="4827212" cy="41767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r>
              <a:rPr kumimoji="0" lang="en-GB" sz="2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	Schneider (2001), </a:t>
            </a:r>
            <a:r>
              <a:rPr kumimoji="0" lang="en-GB" sz="22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Pittock</a:t>
            </a:r>
            <a:r>
              <a:rPr kumimoji="0" lang="en-GB" sz="2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et al. (2001), UKCP09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lang="en-GB" sz="2200" kern="0" dirty="0">
              <a:latin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lang="en-GB" sz="2200" kern="0" dirty="0" smtClean="0">
              <a:latin typeface="Calibri" pitchFamily="34" charset="0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tabLst/>
              <a:defRPr/>
            </a:pPr>
            <a:endParaRPr kumimoji="0" lang="en-GB" sz="2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Char char="•"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n-ea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500181" y="2293879"/>
            <a:ext cx="0" cy="27013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1"/>
          <p:cNvSpPr/>
          <p:nvPr/>
        </p:nvSpPr>
        <p:spPr>
          <a:xfrm>
            <a:off x="6040422" y="2185662"/>
            <a:ext cx="17075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GB" sz="3000" b="1" dirty="0" smtClean="0">
                <a:latin typeface="Calibri" pitchFamily="34" charset="0"/>
              </a:rPr>
              <a:t>Scenarios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9334" y="2185662"/>
            <a:ext cx="219483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GB" sz="3000" b="1" kern="0" dirty="0">
                <a:latin typeface="Calibri" pitchFamily="34" charset="0"/>
              </a:rPr>
              <a:t>	Probabilities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856088" y="3794851"/>
            <a:ext cx="3983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 smtClean="0">
                <a:latin typeface="Calibri" pitchFamily="34" charset="0"/>
              </a:rPr>
              <a:t>Under deep uncertainty, we need to consider a range of plausible scenarios. Probabilities may mislead decision makers creating false confidence.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3794852"/>
            <a:ext cx="411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GB" kern="0" dirty="0">
                <a:latin typeface="Calibri" pitchFamily="34" charset="0"/>
              </a:rPr>
              <a:t>	</a:t>
            </a:r>
            <a:r>
              <a:rPr lang="en-GB" b="1" kern="0" dirty="0">
                <a:latin typeface="Calibri" pitchFamily="34" charset="0"/>
              </a:rPr>
              <a:t>Constructing probabilities enables decision makers to assess and manage risk. Adaptation needs threshold exceedance probabilities.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533400"/>
            <a:ext cx="780688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500" b="1" dirty="0">
                <a:latin typeface="Calibri" pitchFamily="34" charset="0"/>
              </a:rPr>
              <a:t>Characterising future climate uncertainty</a:t>
            </a:r>
            <a:endParaRPr 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975924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12" y="1495425"/>
            <a:ext cx="8544460" cy="411799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153272" y="5334000"/>
            <a:ext cx="835292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 smtClean="0">
                <a:latin typeface="Calibri" panose="020F0502020204030204" pitchFamily="34" charset="0"/>
              </a:rPr>
              <a:t>Confidence in IPCC AR5</a:t>
            </a:r>
            <a:endParaRPr lang="en-ZA" sz="1800" b="1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6012" y="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500" b="1" dirty="0" smtClean="0"/>
              <a:t>From uncertainty to confidence</a:t>
            </a:r>
            <a:endParaRPr lang="en-ZA" sz="3500" b="1" dirty="0"/>
          </a:p>
        </p:txBody>
      </p:sp>
    </p:spTree>
    <p:extLst>
      <p:ext uri="{BB962C8B-B14F-4D97-AF65-F5344CB8AC3E}">
        <p14:creationId xmlns:p14="http://schemas.microsoft.com/office/powerpoint/2010/main" val="24926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ZA" sz="3000" b="1" dirty="0"/>
              <a:t>What are the most effective ways to communicate climate projections to convey the strengths and limitations in the information?</a:t>
            </a:r>
            <a:endParaRPr lang="en-ZA" sz="3000" b="1" dirty="0"/>
          </a:p>
        </p:txBody>
      </p:sp>
    </p:spTree>
    <p:extLst>
      <p:ext uri="{BB962C8B-B14F-4D97-AF65-F5344CB8AC3E}">
        <p14:creationId xmlns:p14="http://schemas.microsoft.com/office/powerpoint/2010/main" val="3029379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04193" y="115888"/>
            <a:ext cx="7107895" cy="1143000"/>
          </a:xfrm>
        </p:spPr>
        <p:txBody>
          <a:bodyPr/>
          <a:lstStyle/>
          <a:p>
            <a:pPr algn="l" eaLnBrk="1" hangingPunct="1"/>
            <a:r>
              <a:rPr lang="en-GB" sz="4000" b="1" dirty="0" smtClean="0"/>
              <a:t>Summary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524000"/>
            <a:ext cx="8487706" cy="4267200"/>
          </a:xfrm>
          <a:prstGeom prst="rect">
            <a:avLst/>
          </a:prstGeom>
          <a:ln>
            <a:noFill/>
          </a:ln>
        </p:spPr>
        <p:txBody>
          <a:bodyPr>
            <a:normAutofit lnSpcReduction="10000"/>
          </a:bodyPr>
          <a:lstStyle/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/>
              <a:t>Climate models are mathematical representations of the climate system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200" b="1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/>
              <a:t>Operational GCMs require very large computers to produce simulations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200" b="1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/>
              <a:t>Climate model projections are subject to large uncertainties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200" b="1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/>
              <a:t>Uncertainties can be divided into three types: initial condition, model, and scenario uncertainty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200" b="1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/>
              <a:t>It remains unclear how best to characterise model projections in the context of uncertainties but considerations include: spatial scale, prediction time horizon, variable and audience</a:t>
            </a:r>
          </a:p>
        </p:txBody>
      </p:sp>
    </p:spTree>
    <p:extLst>
      <p:ext uri="{BB962C8B-B14F-4D97-AF65-F5344CB8AC3E}">
        <p14:creationId xmlns:p14="http://schemas.microsoft.com/office/powerpoint/2010/main" val="3770544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3352800"/>
            <a:ext cx="8352928" cy="4176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b="1" dirty="0" smtClean="0">
                <a:latin typeface="Calibri" panose="020F0502020204030204" pitchFamily="34" charset="0"/>
              </a:rPr>
              <a:t>See you next week at 9am! </a:t>
            </a:r>
            <a:endParaRPr lang="en-ZA" sz="40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ZA" sz="4000" dirty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4155" y="5757838"/>
            <a:ext cx="2966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en-US" b="1" i="0" dirty="0">
                <a:solidFill>
                  <a:srgbClr val="000000"/>
                </a:solidFill>
                <a:latin typeface="Calibri" panose="020F0502020204030204" pitchFamily="34" charset="0"/>
              </a:rPr>
              <a:t>email: jdaron@csag.uct.ac.za</a:t>
            </a:r>
          </a:p>
        </p:txBody>
      </p:sp>
      <p:sp>
        <p:nvSpPr>
          <p:cNvPr id="6" name="Rectangle 5"/>
          <p:cNvSpPr/>
          <p:nvPr/>
        </p:nvSpPr>
        <p:spPr>
          <a:xfrm>
            <a:off x="394643" y="1371600"/>
            <a:ext cx="874935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300" dirty="0">
                <a:hlinkClick r:id="rId2"/>
              </a:rPr>
              <a:t>https://</a:t>
            </a:r>
            <a:r>
              <a:rPr lang="en-ZA" sz="2300" dirty="0" smtClean="0">
                <a:hlinkClick r:id="rId2"/>
              </a:rPr>
              <a:t>www.ole.bris.ac.uk/bbcswebdav/courses/GEOGM1405_2014</a:t>
            </a:r>
            <a:endParaRPr lang="en-ZA" sz="2300" dirty="0" smtClean="0"/>
          </a:p>
          <a:p>
            <a:pPr algn="ctr"/>
            <a:endParaRPr lang="en-US" sz="2300" dirty="0"/>
          </a:p>
          <a:p>
            <a:r>
              <a:rPr lang="en-US" sz="2300" b="1" dirty="0" smtClean="0"/>
              <a:t>Reading for next week: </a:t>
            </a:r>
          </a:p>
          <a:p>
            <a:endParaRPr lang="en-US" sz="2200" b="1" dirty="0" smtClean="0"/>
          </a:p>
          <a:p>
            <a:pPr marL="457200" indent="-457200">
              <a:buAutoNum type="arabicParenR"/>
            </a:pPr>
            <a:r>
              <a:rPr lang="en-US" sz="2200" dirty="0" smtClean="0"/>
              <a:t>IPCC AR5 WG1, Chapter 9 Summary </a:t>
            </a:r>
          </a:p>
          <a:p>
            <a:pPr marL="457200" indent="-457200">
              <a:buAutoNum type="arabicParenR"/>
            </a:pPr>
            <a:r>
              <a:rPr lang="en-US" sz="2200" dirty="0" err="1" smtClean="0"/>
              <a:t>Stainforth</a:t>
            </a:r>
            <a:r>
              <a:rPr lang="en-US" sz="2200" dirty="0" smtClean="0"/>
              <a:t> et al 2007</a:t>
            </a:r>
            <a:r>
              <a:rPr lang="en-US" sz="2200" dirty="0"/>
              <a:t>, Confidence, uncertainty and decision-support relevance in climate </a:t>
            </a:r>
            <a:r>
              <a:rPr lang="en-US" sz="2200" dirty="0" smtClean="0"/>
              <a:t>predictions. Available here: http</a:t>
            </a:r>
            <a:r>
              <a:rPr lang="en-US" sz="2200" dirty="0"/>
              <a:t>://rsta.royalsocietypublishing.org/content/365/1857/2145 </a:t>
            </a:r>
            <a:endParaRPr lang="en-ZA" sz="2200" dirty="0" smtClean="0"/>
          </a:p>
          <a:p>
            <a:pPr algn="ctr"/>
            <a:endParaRPr lang="en-ZA" sz="23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94643" y="441663"/>
            <a:ext cx="68411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300" b="1" dirty="0" smtClean="0"/>
              <a:t>Course Material</a:t>
            </a:r>
          </a:p>
        </p:txBody>
      </p:sp>
    </p:spTree>
    <p:extLst>
      <p:ext uri="{BB962C8B-B14F-4D97-AF65-F5344CB8AC3E}">
        <p14:creationId xmlns:p14="http://schemas.microsoft.com/office/powerpoint/2010/main" val="420371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4643" y="332656"/>
            <a:ext cx="6841182" cy="1143000"/>
          </a:xfrm>
        </p:spPr>
        <p:txBody>
          <a:bodyPr/>
          <a:lstStyle/>
          <a:p>
            <a:pPr algn="l" eaLnBrk="1" hangingPunct="1"/>
            <a:r>
              <a:rPr lang="en-GB" b="1" dirty="0" smtClean="0"/>
              <a:t>Aims of </a:t>
            </a:r>
            <a:r>
              <a:rPr lang="en-GB" b="1" dirty="0"/>
              <a:t>T</a:t>
            </a:r>
            <a:r>
              <a:rPr lang="en-GB" b="1" dirty="0" smtClean="0"/>
              <a:t>oday’s Lecture</a:t>
            </a: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00100" y="1676400"/>
            <a:ext cx="7543800" cy="2159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r>
              <a:rPr lang="en-GB" sz="25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Explain what we mean by a “climate model”</a:t>
            </a:r>
            <a:endParaRPr lang="en-GB" sz="2500" i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endParaRPr lang="en-GB" sz="2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r>
              <a:rPr lang="en-GB" sz="2500" i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Describe the </a:t>
            </a:r>
            <a:r>
              <a:rPr lang="en-GB" sz="2500" i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main components of a climate model</a:t>
            </a:r>
            <a:endParaRPr lang="en-GB" sz="2500" i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endParaRPr lang="en-GB" sz="2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r>
              <a:rPr lang="en-GB" sz="2500" i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Understand key uncertainties in </a:t>
            </a:r>
            <a:r>
              <a:rPr lang="en-GB" sz="2500" i="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modeling</a:t>
            </a:r>
            <a:r>
              <a:rPr lang="en-GB" sz="2500" i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the climate system</a:t>
            </a: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endParaRPr lang="en-GB" sz="2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r>
              <a:rPr lang="en-GB" sz="2500" i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Consider the relevance of model projections for understanding climate change impacts and responses</a:t>
            </a: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endParaRPr lang="en-GB" sz="2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endParaRPr lang="en-GB" sz="2500" i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endParaRPr lang="en-GB" sz="2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Tx/>
              <a:buSzPct val="100000"/>
              <a:buFont typeface="Arial" panose="020B0604020202020204" pitchFamily="34" charset="0"/>
              <a:buChar char="•"/>
            </a:pPr>
            <a:endParaRPr lang="en-GB" sz="2500" i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2500" i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2500" i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GB" sz="2500" i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en-GB" sz="2500" i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8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514600"/>
            <a:ext cx="7107895" cy="1143000"/>
          </a:xfrm>
        </p:spPr>
        <p:txBody>
          <a:bodyPr/>
          <a:lstStyle/>
          <a:p>
            <a:pPr eaLnBrk="1" hangingPunct="1"/>
            <a:r>
              <a:rPr lang="en-GB" sz="4000" b="1" dirty="0" smtClean="0"/>
              <a:t>What is a climate model?</a:t>
            </a:r>
          </a:p>
        </p:txBody>
      </p:sp>
    </p:spTree>
    <p:extLst>
      <p:ext uri="{BB962C8B-B14F-4D97-AF65-F5344CB8AC3E}">
        <p14:creationId xmlns:p14="http://schemas.microsoft.com/office/powerpoint/2010/main" val="283211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9" y="404813"/>
            <a:ext cx="6203950" cy="2836862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GB" sz="2200" dirty="0" smtClean="0"/>
              <a:t>	</a:t>
            </a:r>
            <a:r>
              <a:rPr lang="en-GB" sz="2200" b="1" dirty="0" smtClean="0"/>
              <a:t>1960s</a:t>
            </a:r>
            <a:r>
              <a:rPr lang="en-GB" sz="2200" dirty="0" smtClean="0"/>
              <a:t> - </a:t>
            </a:r>
            <a:r>
              <a:rPr lang="en-GB" sz="2200" dirty="0" err="1" smtClean="0"/>
              <a:t>Syukuro</a:t>
            </a:r>
            <a:r>
              <a:rPr lang="en-GB" sz="2200" dirty="0" smtClean="0"/>
              <a:t> </a:t>
            </a:r>
            <a:r>
              <a:rPr lang="en-GB" sz="2200" dirty="0" err="1" smtClean="0"/>
              <a:t>Manabe</a:t>
            </a:r>
            <a:r>
              <a:rPr lang="en-GB" sz="2200" dirty="0" smtClean="0"/>
              <a:t>: pioneered the use of computers to simulate global climate change and natural climate variations </a:t>
            </a:r>
          </a:p>
        </p:txBody>
      </p:sp>
      <p:pic>
        <p:nvPicPr>
          <p:cNvPr id="3277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333375"/>
            <a:ext cx="133508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905125"/>
            <a:ext cx="303847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Arrow 5"/>
          <p:cNvSpPr/>
          <p:nvPr/>
        </p:nvSpPr>
        <p:spPr>
          <a:xfrm>
            <a:off x="3132138" y="4343400"/>
            <a:ext cx="360362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3277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791494"/>
            <a:ext cx="35226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886200" y="5849034"/>
            <a:ext cx="492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>
                <a:hlinkClick r:id="rId6"/>
              </a:rPr>
              <a:t>https://</a:t>
            </a:r>
            <a:r>
              <a:rPr lang="en-ZA" dirty="0" smtClean="0">
                <a:hlinkClick r:id="rId6"/>
              </a:rPr>
              <a:t>www.youtube.com/watch?v=YlT6mJzNqEQ</a:t>
            </a:r>
            <a:endParaRPr lang="en-ZA" dirty="0" smtClean="0"/>
          </a:p>
          <a:p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142059"/>
            <a:ext cx="5094288" cy="25471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64181" y="2648267"/>
            <a:ext cx="4785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Today’s state-of-the-art models – e.g. ETH, Zurich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2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sz="3500" b="1" dirty="0" smtClean="0"/>
              <a:t>Types of climate models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295400"/>
            <a:ext cx="8229600" cy="5389562"/>
          </a:xfrm>
        </p:spPr>
        <p:txBody>
          <a:bodyPr/>
          <a:lstStyle/>
          <a:p>
            <a:pPr eaLnBrk="1" hangingPunct="1"/>
            <a:r>
              <a:rPr lang="en-GB" sz="1800" b="1" dirty="0" smtClean="0">
                <a:solidFill>
                  <a:schemeClr val="tx2"/>
                </a:solidFill>
                <a:latin typeface="+mj-lt"/>
                <a:cs typeface="Arial" charset="0"/>
              </a:rPr>
              <a:t>Simple climate models (Zero-dimensional or energy balance models)</a:t>
            </a:r>
          </a:p>
          <a:p>
            <a:pPr eaLnBrk="1" hangingPunct="1"/>
            <a:endParaRPr lang="en-GB" sz="1800" b="1" dirty="0" smtClean="0">
              <a:solidFill>
                <a:schemeClr val="tx2"/>
              </a:solidFill>
              <a:latin typeface="+mj-lt"/>
              <a:cs typeface="Arial" charset="0"/>
            </a:endParaRPr>
          </a:p>
          <a:p>
            <a:pPr eaLnBrk="1" hangingPunct="1"/>
            <a:r>
              <a:rPr lang="en-GB" sz="1800" b="1" dirty="0" smtClean="0">
                <a:solidFill>
                  <a:schemeClr val="tx2"/>
                </a:solidFill>
                <a:latin typeface="+mj-lt"/>
                <a:cs typeface="Arial" charset="0"/>
              </a:rPr>
              <a:t>Radiative-Convective Models</a:t>
            </a:r>
          </a:p>
          <a:p>
            <a:pPr eaLnBrk="1" hangingPunct="1"/>
            <a:endParaRPr lang="en-GB" sz="1800" b="1" dirty="0" smtClean="0">
              <a:solidFill>
                <a:schemeClr val="tx2"/>
              </a:solidFill>
              <a:latin typeface="+mj-lt"/>
              <a:cs typeface="Arial" charset="0"/>
            </a:endParaRPr>
          </a:p>
          <a:p>
            <a:pPr eaLnBrk="1" hangingPunct="1"/>
            <a:r>
              <a:rPr lang="en-GB" sz="1800" b="1" dirty="0" smtClean="0">
                <a:solidFill>
                  <a:schemeClr val="tx2"/>
                </a:solidFill>
                <a:latin typeface="+mj-lt"/>
                <a:cs typeface="Arial" charset="0"/>
              </a:rPr>
              <a:t>Earth-system Models of Intermediate Complexity (EMICs)</a:t>
            </a:r>
          </a:p>
          <a:p>
            <a:pPr eaLnBrk="1" hangingPunct="1"/>
            <a:endParaRPr lang="en-GB" sz="1800" dirty="0" smtClean="0">
              <a:latin typeface="+mj-lt"/>
              <a:cs typeface="Arial" charset="0"/>
            </a:endParaRPr>
          </a:p>
          <a:p>
            <a:pPr eaLnBrk="1" hangingPunct="1"/>
            <a:r>
              <a:rPr lang="en-GB" sz="1800" b="1" dirty="0" smtClean="0">
                <a:solidFill>
                  <a:schemeClr val="accent2"/>
                </a:solidFill>
                <a:latin typeface="+mj-lt"/>
                <a:cs typeface="Arial" charset="0"/>
              </a:rPr>
              <a:t>General Circulation Models / Global Climate Models (GCMs)</a:t>
            </a:r>
          </a:p>
          <a:p>
            <a:pPr eaLnBrk="1" hangingPunct="1"/>
            <a:endParaRPr lang="en-GB" sz="1800" dirty="0" smtClean="0">
              <a:solidFill>
                <a:schemeClr val="accent2"/>
              </a:solidFill>
              <a:latin typeface="+mj-lt"/>
              <a:cs typeface="Arial" charset="0"/>
            </a:endParaRPr>
          </a:p>
          <a:p>
            <a:pPr eaLnBrk="1" hangingPunct="1"/>
            <a:r>
              <a:rPr lang="en-GB" sz="1800" b="1" dirty="0" smtClean="0">
                <a:solidFill>
                  <a:schemeClr val="accent2"/>
                </a:solidFill>
                <a:latin typeface="+mj-lt"/>
                <a:cs typeface="Arial" charset="0"/>
              </a:rPr>
              <a:t>Coupled Atmosphere Ocean GCMs (AO-GCMs)</a:t>
            </a:r>
          </a:p>
          <a:p>
            <a:endParaRPr lang="en-GB" sz="1800" b="1" dirty="0" smtClean="0">
              <a:solidFill>
                <a:schemeClr val="accent2"/>
              </a:solidFill>
              <a:latin typeface="+mj-lt"/>
              <a:cs typeface="Arial" charset="0"/>
            </a:endParaRPr>
          </a:p>
          <a:p>
            <a:r>
              <a:rPr lang="en-GB" sz="1800" b="1" dirty="0" smtClean="0">
                <a:solidFill>
                  <a:schemeClr val="accent2"/>
                </a:solidFill>
                <a:latin typeface="+mj-lt"/>
                <a:cs typeface="Arial" charset="0"/>
              </a:rPr>
              <a:t>Earth </a:t>
            </a:r>
            <a:r>
              <a:rPr lang="en-GB" sz="1800" b="1" dirty="0">
                <a:solidFill>
                  <a:schemeClr val="accent2"/>
                </a:solidFill>
                <a:latin typeface="+mj-lt"/>
                <a:cs typeface="Arial" charset="0"/>
              </a:rPr>
              <a:t>System Models (ESMs)</a:t>
            </a:r>
          </a:p>
          <a:p>
            <a:pPr eaLnBrk="1" hangingPunct="1"/>
            <a:endParaRPr lang="en-GB" sz="1800" b="1" dirty="0" smtClean="0">
              <a:solidFill>
                <a:schemeClr val="accent2"/>
              </a:solidFill>
              <a:latin typeface="+mj-lt"/>
              <a:cs typeface="Arial" charset="0"/>
            </a:endParaRPr>
          </a:p>
          <a:p>
            <a:pPr eaLnBrk="1" hangingPunct="1"/>
            <a:r>
              <a:rPr lang="en-GB" sz="1800" b="1" dirty="0" smtClean="0">
                <a:solidFill>
                  <a:schemeClr val="accent2"/>
                </a:solidFill>
                <a:latin typeface="+mj-lt"/>
                <a:cs typeface="Arial" charset="0"/>
              </a:rPr>
              <a:t>Regional Climate Models (RCMs)</a:t>
            </a:r>
          </a:p>
          <a:p>
            <a:pPr eaLnBrk="1" hangingPunct="1"/>
            <a:endParaRPr lang="en-GB" sz="2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83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sz="3500" b="1" dirty="0" smtClean="0"/>
              <a:t>The Importance of Maths</a:t>
            </a:r>
            <a:br>
              <a:rPr lang="en-GB" sz="3500" b="1" dirty="0" smtClean="0"/>
            </a:br>
            <a:r>
              <a:rPr lang="en-GB" sz="3500" b="1" dirty="0" smtClean="0"/>
              <a:t/>
            </a:r>
            <a:br>
              <a:rPr lang="en-GB" sz="3500" b="1" dirty="0" smtClean="0"/>
            </a:br>
            <a:r>
              <a:rPr lang="en-GB" sz="2800" b="1" dirty="0" smtClean="0"/>
              <a:t>The </a:t>
            </a:r>
            <a:r>
              <a:rPr lang="en-GB" sz="2800" b="1" dirty="0" err="1" smtClean="0"/>
              <a:t>Navier</a:t>
            </a:r>
            <a:r>
              <a:rPr lang="en-GB" sz="2800" b="1" dirty="0" smtClean="0"/>
              <a:t>-Stokes Equations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810000"/>
            <a:ext cx="4342512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47875"/>
            <a:ext cx="487680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0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1500</Words>
  <Application>Microsoft Office PowerPoint</Application>
  <PresentationFormat>On-screen Show (4:3)</PresentationFormat>
  <Paragraphs>351</Paragraphs>
  <Slides>45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GEOGM1405  Climate Change: Science and Impacts</vt:lpstr>
      <vt:lpstr>PowerPoint Presentation</vt:lpstr>
      <vt:lpstr>9am to 11am in the Haggett Lab</vt:lpstr>
      <vt:lpstr>PowerPoint Presentation</vt:lpstr>
      <vt:lpstr>Aims of Today’s Lecture</vt:lpstr>
      <vt:lpstr>What is a climate model?</vt:lpstr>
      <vt:lpstr>PowerPoint Presentation</vt:lpstr>
      <vt:lpstr>Types of climate models</vt:lpstr>
      <vt:lpstr>The Importance of Maths  The Navier-Stokes Equations</vt:lpstr>
      <vt:lpstr>General circulation models (GCMs)</vt:lpstr>
      <vt:lpstr>PowerPoint Presentation</vt:lpstr>
      <vt:lpstr>PowerPoint Presentation</vt:lpstr>
      <vt:lpstr>Regional Climate Models</vt:lpstr>
      <vt:lpstr>Model Experimental Design</vt:lpstr>
      <vt:lpstr>Model experiment Design</vt:lpstr>
      <vt:lpstr>PowerPoint Presentation</vt:lpstr>
      <vt:lpstr>Model performance</vt:lpstr>
      <vt:lpstr>PowerPoint Presentation</vt:lpstr>
      <vt:lpstr>Interpreting climate model output</vt:lpstr>
      <vt:lpstr>In climate prediction, we have to deal with: uncertainty</vt:lpstr>
      <vt:lpstr>Certainty</vt:lpstr>
      <vt:lpstr>PowerPoint Presentation</vt:lpstr>
      <vt:lpstr>PowerPoint Presentation</vt:lpstr>
      <vt:lpstr>Predictability</vt:lpstr>
      <vt:lpstr>Uncertainty in predicting the weather</vt:lpstr>
      <vt:lpstr>PowerPoint Presentation</vt:lpstr>
      <vt:lpstr>PowerPoint Presentation</vt:lpstr>
      <vt:lpstr>PowerPoint Presentation</vt:lpstr>
      <vt:lpstr>PowerPoint Presentation</vt:lpstr>
      <vt:lpstr>Evolving Climate (Attractor)</vt:lpstr>
      <vt:lpstr>Sources of climate projection uncertainty</vt:lpstr>
      <vt:lpstr>Scenario uncertainty </vt:lpstr>
      <vt:lpstr>Climateprediction.net  </vt:lpstr>
      <vt:lpstr>Scenario and model uncertainty </vt:lpstr>
      <vt:lpstr>Initial condition uncertainty </vt:lpstr>
      <vt:lpstr>Contributions to overall uncertainty </vt:lpstr>
      <vt:lpstr>The Cascade of Uncertainty </vt:lpstr>
      <vt:lpstr>PowerPoint Presentation</vt:lpstr>
      <vt:lpstr>Dealing with multiple imperfect models</vt:lpstr>
      <vt:lpstr>PowerPoint Presentation</vt:lpstr>
      <vt:lpstr>PowerPoint Presentation</vt:lpstr>
      <vt:lpstr>From uncertainty to confidence</vt:lpstr>
      <vt:lpstr>What are the most effective ways to communicate climate projections to convey the strengths and limitations in the information?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GEOGM1405  Climate Change: Science and Impacts</dc:title>
  <dc:creator>jdaron</dc:creator>
  <cp:lastModifiedBy>jdaron</cp:lastModifiedBy>
  <cp:revision>68</cp:revision>
  <dcterms:created xsi:type="dcterms:W3CDTF">2014-10-13T14:29:56Z</dcterms:created>
  <dcterms:modified xsi:type="dcterms:W3CDTF">2014-11-04T10:10:29Z</dcterms:modified>
</cp:coreProperties>
</file>