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2" r:id="rId2"/>
    <p:sldId id="260" r:id="rId3"/>
    <p:sldId id="304" r:id="rId4"/>
    <p:sldId id="311" r:id="rId5"/>
    <p:sldId id="312" r:id="rId6"/>
    <p:sldId id="339" r:id="rId7"/>
    <p:sldId id="313" r:id="rId8"/>
    <p:sldId id="314" r:id="rId9"/>
    <p:sldId id="315" r:id="rId10"/>
    <p:sldId id="310" r:id="rId11"/>
    <p:sldId id="323" r:id="rId12"/>
    <p:sldId id="322" r:id="rId13"/>
    <p:sldId id="358" r:id="rId14"/>
    <p:sldId id="359" r:id="rId15"/>
    <p:sldId id="360" r:id="rId16"/>
    <p:sldId id="361" r:id="rId17"/>
    <p:sldId id="362" r:id="rId18"/>
    <p:sldId id="356" r:id="rId19"/>
    <p:sldId id="355" r:id="rId20"/>
    <p:sldId id="348" r:id="rId21"/>
    <p:sldId id="352" r:id="rId22"/>
    <p:sldId id="357" r:id="rId23"/>
    <p:sldId id="36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83" autoAdjust="0"/>
  </p:normalViewPr>
  <p:slideViewPr>
    <p:cSldViewPr>
      <p:cViewPr varScale="1">
        <p:scale>
          <a:sx n="80" d="100"/>
          <a:sy n="80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845DE-AA82-4017-A11B-C9EA0EB64644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14D19-FD34-44D4-B0D3-2453F197C0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5026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81907B-9137-475D-BCE7-26566550E6F6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22</a:t>
            </a:fld>
            <a:endParaRPr lang="sv-S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422D91-98FC-48CF-93ED-11715F03A307}" type="slidenum">
              <a:rPr lang="en-GB" smtClean="0"/>
              <a:pPr/>
              <a:t>23</a:t>
            </a:fld>
            <a:endParaRPr lang="en-GB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422D91-98FC-48CF-93ED-11715F03A307}" type="slidenum">
              <a:rPr lang="en-GB" smtClean="0"/>
              <a:pPr/>
              <a:t>3</a:t>
            </a:fld>
            <a:endParaRPr lang="en-GB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4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5</a:t>
            </a:fld>
            <a:endParaRPr 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7</a:t>
            </a:fld>
            <a:endParaRPr 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8</a:t>
            </a:fld>
            <a:endParaRPr 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10</a:t>
            </a:fld>
            <a:endParaRPr lang="sv-S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11</a:t>
            </a:fld>
            <a:endParaRPr lang="sv-S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51014-0937-4126-81E1-0179E6C16F35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4" descr="Bristol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853" y="6143462"/>
            <a:ext cx="1652835" cy="518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0878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90901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96761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260649"/>
            <a:ext cx="8352928" cy="1152128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altLang="zh-CN" dirty="0" smtClean="0"/>
              <a:t>Click to edit Master title style</a:t>
            </a:r>
            <a:endParaRPr lang="en-US" altLang="zh-CN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467544" y="1628800"/>
            <a:ext cx="8352928" cy="4176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234036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C0B38-8C5E-4A66-933E-C91D72338A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4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C0B38-8C5E-4A66-933E-C91D72338A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2304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26228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5870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12222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263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87001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7473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598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5830D-9BAE-490B-8B2C-7CE30A2B51FD}" type="datetimeFigureOut">
              <a:rPr lang="en-ZA" smtClean="0"/>
              <a:t>2014/11/11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4" descr="Bristol_Logo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10853" y="6143462"/>
            <a:ext cx="1652835" cy="518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197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ag.uct.ac.za/~jdaron/GEOGM1405_FAQ.html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64207" y="1133073"/>
            <a:ext cx="7924800" cy="609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300" dirty="0">
                <a:solidFill>
                  <a:srgbClr val="000000"/>
                </a:solidFill>
                <a:latin typeface="+mj-lt"/>
                <a:hlinkClick r:id="rId2"/>
              </a:rPr>
              <a:t>http://</a:t>
            </a:r>
            <a:r>
              <a:rPr lang="en-GB" sz="23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  <a:hlinkClick r:id="rId2"/>
              </a:rPr>
              <a:t>www.csag.uct.ac.za/</a:t>
            </a:r>
            <a:r>
              <a:rPr lang="en-GB" sz="2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~</a:t>
            </a:r>
            <a:r>
              <a:rPr lang="en-GB" sz="23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  <a:hlinkClick r:id="rId2"/>
              </a:rPr>
              <a:t>jdaron/GEOGM1405_FAQ.html</a:t>
            </a:r>
            <a:endParaRPr lang="en-GB" sz="2300" dirty="0" smtClean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endParaRPr lang="en-GB" sz="2300" dirty="0" smtClean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endParaRPr lang="en-GB" sz="2300" i="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en-GB" sz="2300" i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en-GB" sz="2300" i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809625" y="457200"/>
            <a:ext cx="7496176" cy="5943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500" b="1" dirty="0" smtClean="0"/>
              <a:t>FAQs</a:t>
            </a:r>
          </a:p>
          <a:p>
            <a:pPr algn="l"/>
            <a:endParaRPr lang="en-GB" sz="3500" b="1" dirty="0"/>
          </a:p>
          <a:p>
            <a:pPr algn="l"/>
            <a:endParaRPr lang="en-GB" sz="3500" b="1" dirty="0" smtClean="0"/>
          </a:p>
          <a:p>
            <a:pPr lvl="0" fontAlgn="base">
              <a:spcAft>
                <a:spcPct val="0"/>
              </a:spcAft>
              <a:defRPr/>
            </a:pPr>
            <a:endParaRPr lang="en-GB" sz="4000" b="1" kern="0" dirty="0" smtClean="0">
              <a:latin typeface="Calibri" pitchFamily="34" charset="0"/>
            </a:endParaRPr>
          </a:p>
          <a:p>
            <a:pPr lvl="0" algn="l" fontAlgn="base">
              <a:spcAft>
                <a:spcPct val="0"/>
              </a:spcAft>
              <a:defRPr/>
            </a:pPr>
            <a:r>
              <a:rPr lang="en-GB" sz="3500" b="1" kern="0" dirty="0" smtClean="0">
                <a:latin typeface="Calibri" pitchFamily="34" charset="0"/>
              </a:rPr>
              <a:t>Next </a:t>
            </a:r>
            <a:r>
              <a:rPr lang="en-GB" sz="3500" b="1" kern="0" dirty="0">
                <a:latin typeface="Calibri" pitchFamily="34" charset="0"/>
              </a:rPr>
              <a:t>week’s </a:t>
            </a:r>
            <a:r>
              <a:rPr lang="en-GB" sz="3500" b="1" kern="0" dirty="0" smtClean="0">
                <a:latin typeface="Calibri" pitchFamily="34" charset="0"/>
              </a:rPr>
              <a:t>session </a:t>
            </a:r>
            <a:endParaRPr lang="en-GB" sz="3500" b="1" kern="0" dirty="0">
              <a:latin typeface="Calibri" pitchFamily="34" charset="0"/>
            </a:endParaRPr>
          </a:p>
          <a:p>
            <a:pPr lvl="0" fontAlgn="base">
              <a:spcAft>
                <a:spcPct val="0"/>
              </a:spcAft>
              <a:defRPr/>
            </a:pPr>
            <a:endParaRPr lang="en-GB" sz="2500" b="1" kern="0" dirty="0" smtClean="0">
              <a:latin typeface="Calibri" pitchFamily="34" charset="0"/>
            </a:endParaRPr>
          </a:p>
          <a:p>
            <a:pPr lvl="0" fontAlgn="base">
              <a:spcAft>
                <a:spcPct val="0"/>
              </a:spcAft>
              <a:defRPr/>
            </a:pPr>
            <a:r>
              <a:rPr lang="en-GB" sz="2500" b="1" kern="0" dirty="0" smtClean="0">
                <a:latin typeface="Calibri" pitchFamily="34" charset="0"/>
              </a:rPr>
              <a:t>Mitigation – 2pm </a:t>
            </a:r>
            <a:r>
              <a:rPr lang="en-GB" sz="2500" b="1" kern="0" dirty="0">
                <a:latin typeface="Calibri" pitchFamily="34" charset="0"/>
              </a:rPr>
              <a:t>to </a:t>
            </a:r>
            <a:r>
              <a:rPr lang="en-GB" sz="2500" b="1" kern="0" dirty="0" smtClean="0">
                <a:latin typeface="Calibri" pitchFamily="34" charset="0"/>
              </a:rPr>
              <a:t>4pm</a:t>
            </a:r>
          </a:p>
          <a:p>
            <a:pPr lvl="0" fontAlgn="base">
              <a:spcAft>
                <a:spcPct val="0"/>
              </a:spcAft>
              <a:defRPr/>
            </a:pPr>
            <a:endParaRPr lang="en-GB" sz="3500" b="1" kern="0" dirty="0">
              <a:latin typeface="Calibri" pitchFamily="34" charset="0"/>
            </a:endParaRPr>
          </a:p>
          <a:p>
            <a:pPr algn="l" fontAlgn="base">
              <a:spcAft>
                <a:spcPct val="0"/>
              </a:spcAft>
              <a:defRPr/>
            </a:pPr>
            <a:r>
              <a:rPr lang="en-GB" sz="3500" b="1" kern="0" dirty="0" smtClean="0">
                <a:latin typeface="Calibri" pitchFamily="34" charset="0"/>
              </a:rPr>
              <a:t>Office hours</a:t>
            </a:r>
          </a:p>
          <a:p>
            <a:pPr algn="l" fontAlgn="base">
              <a:spcAft>
                <a:spcPct val="0"/>
              </a:spcAft>
              <a:defRPr/>
            </a:pPr>
            <a:endParaRPr lang="en-GB" sz="2500" b="1" kern="0" dirty="0" smtClean="0">
              <a:latin typeface="Calibri" pitchFamily="34" charset="0"/>
            </a:endParaRPr>
          </a:p>
          <a:p>
            <a:pPr fontAlgn="base">
              <a:spcAft>
                <a:spcPct val="0"/>
              </a:spcAft>
              <a:defRPr/>
            </a:pPr>
            <a:r>
              <a:rPr lang="en-GB" sz="2500" b="1" kern="0" dirty="0" smtClean="0">
                <a:latin typeface="Calibri" pitchFamily="34" charset="0"/>
              </a:rPr>
              <a:t>Room B2S – Tuesday’s 10am to midday</a:t>
            </a:r>
            <a:endParaRPr lang="en-GB" sz="2500" b="1" kern="0" dirty="0">
              <a:latin typeface="Calibri" pitchFamily="34" charset="0"/>
            </a:endParaRPr>
          </a:p>
          <a:p>
            <a:pPr lvl="0" fontAlgn="base">
              <a:spcAft>
                <a:spcPct val="0"/>
              </a:spcAft>
              <a:defRPr/>
            </a:pPr>
            <a:endParaRPr lang="en-GB" sz="3500" b="1" kern="0" dirty="0">
              <a:latin typeface="Calibri" pitchFamily="34" charset="0"/>
            </a:endParaRPr>
          </a:p>
          <a:p>
            <a:pPr algn="l"/>
            <a:endParaRPr lang="en-GB" sz="3500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2378006" y="1742271"/>
            <a:ext cx="429720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500" b="1" i="0" dirty="0">
                <a:solidFill>
                  <a:srgbClr val="000000"/>
                </a:solidFill>
                <a:latin typeface="Calibri" panose="020F0502020204030204" pitchFamily="34" charset="0"/>
              </a:rPr>
              <a:t>email: jdaron@csag.uct.ac.za</a:t>
            </a:r>
          </a:p>
        </p:txBody>
      </p:sp>
    </p:spTree>
    <p:extLst>
      <p:ext uri="{BB962C8B-B14F-4D97-AF65-F5344CB8AC3E}">
        <p14:creationId xmlns:p14="http://schemas.microsoft.com/office/powerpoint/2010/main" val="376599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5784" y="1"/>
            <a:ext cx="9168039" cy="5904247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457200"/>
            <a:ext cx="8269837" cy="781342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 smtClean="0">
                <a:solidFill>
                  <a:schemeClr val="bg1"/>
                </a:solidFill>
                <a:latin typeface="Calibri" pitchFamily="34" charset="0"/>
              </a:rPr>
              <a:t>Dealing with multiple imperfect models</a:t>
            </a:r>
            <a:endParaRPr lang="en-GB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533" y="1862706"/>
            <a:ext cx="1511985" cy="159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97530" y="1544891"/>
            <a:ext cx="1511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HadCM3, UK</a:t>
            </a:r>
            <a:endParaRPr lang="en-ZA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60350" y="1544891"/>
            <a:ext cx="208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ECHAM-5, Germany</a:t>
            </a:r>
            <a:endParaRPr lang="en-ZA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1049" y="1554319"/>
            <a:ext cx="208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GFDL-CM2, USA</a:t>
            </a:r>
            <a:endParaRPr lang="en-ZA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53667" y="1544891"/>
            <a:ext cx="2671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CSIRO-Mk3, Australia</a:t>
            </a:r>
            <a:endParaRPr lang="en-ZA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2831" y="3501741"/>
            <a:ext cx="2671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Planet Earth</a:t>
            </a:r>
            <a:endParaRPr lang="en-ZA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24" y="1946013"/>
            <a:ext cx="1521575" cy="14666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911" y="1860783"/>
            <a:ext cx="1871319" cy="15389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960" y="3779525"/>
            <a:ext cx="1710514" cy="17140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3629320" y="5404098"/>
            <a:ext cx="2092750" cy="160256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027" y="1909547"/>
            <a:ext cx="1498967" cy="1465377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-18256" y="5904248"/>
            <a:ext cx="9180512" cy="0"/>
          </a:xfrm>
          <a:prstGeom prst="line">
            <a:avLst/>
          </a:prstGeom>
          <a:ln w="50800">
            <a:solidFill>
              <a:srgbClr val="A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01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0" y="2833688"/>
            <a:ext cx="4355976" cy="2060870"/>
          </a:xfrm>
        </p:spPr>
        <p:txBody>
          <a:bodyPr/>
          <a:lstStyle/>
          <a:p>
            <a:pPr>
              <a:buNone/>
            </a:pPr>
            <a:r>
              <a:rPr lang="en-GB" sz="2200" dirty="0" smtClean="0">
                <a:latin typeface="Calibri" pitchFamily="34" charset="0"/>
              </a:rPr>
              <a:t>	Clark and </a:t>
            </a:r>
            <a:r>
              <a:rPr lang="en-GB" sz="2200" dirty="0" err="1" smtClean="0">
                <a:latin typeface="Calibri" pitchFamily="34" charset="0"/>
              </a:rPr>
              <a:t>Pulwarty</a:t>
            </a:r>
            <a:r>
              <a:rPr lang="en-GB" sz="2200" dirty="0" smtClean="0">
                <a:latin typeface="Calibri" pitchFamily="34" charset="0"/>
              </a:rPr>
              <a:t> (2003), </a:t>
            </a:r>
            <a:r>
              <a:rPr lang="en-GB" sz="2200" dirty="0" err="1" smtClean="0">
                <a:latin typeface="Calibri" pitchFamily="34" charset="0"/>
              </a:rPr>
              <a:t>Dessai</a:t>
            </a:r>
            <a:r>
              <a:rPr lang="en-GB" sz="2200" dirty="0" smtClean="0">
                <a:latin typeface="Calibri" pitchFamily="34" charset="0"/>
              </a:rPr>
              <a:t> and Hulme (2004)</a:t>
            </a:r>
            <a:endParaRPr lang="en-GB" sz="2200" dirty="0">
              <a:latin typeface="Calibri" pitchFamily="34" charset="0"/>
            </a:endParaRPr>
          </a:p>
          <a:p>
            <a:pPr>
              <a:buNone/>
            </a:pPr>
            <a:endParaRPr lang="en-GB" sz="2200" dirty="0" smtClean="0">
              <a:latin typeface="Calibri" pitchFamily="34" charset="0"/>
            </a:endParaRPr>
          </a:p>
          <a:p>
            <a:pPr>
              <a:buNone/>
            </a:pPr>
            <a:endParaRPr lang="en-GB" sz="2200" dirty="0" smtClean="0">
              <a:latin typeface="Calibri" pitchFamily="34" charset="0"/>
            </a:endParaRPr>
          </a:p>
          <a:p>
            <a:endParaRPr lang="en-GB" dirty="0">
              <a:latin typeface="Calibri" pitchFamily="34" charset="0"/>
            </a:endParaRP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46446" y="2833688"/>
            <a:ext cx="4827212" cy="41767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r>
              <a:rPr kumimoji="0" lang="en-GB" sz="2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	Schneider (2001), </a:t>
            </a:r>
            <a:r>
              <a:rPr kumimoji="0" lang="en-GB" sz="22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Pittock</a:t>
            </a:r>
            <a:r>
              <a:rPr kumimoji="0" lang="en-GB" sz="2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et al. (2001), UKCP09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lang="en-GB" sz="2200" kern="0" dirty="0">
              <a:latin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lang="en-GB" sz="2200" kern="0" dirty="0" smtClean="0">
              <a:latin typeface="Calibri" pitchFamily="34" charset="0"/>
              <a:ea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kumimoji="0" lang="en-GB" sz="2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Char char="•"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n-ea"/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4500181" y="2293879"/>
            <a:ext cx="0" cy="27013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Rectangle 1"/>
          <p:cNvSpPr/>
          <p:nvPr/>
        </p:nvSpPr>
        <p:spPr>
          <a:xfrm>
            <a:off x="6040422" y="2185662"/>
            <a:ext cx="17075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GB" sz="3000" b="1" dirty="0" smtClean="0">
                <a:latin typeface="Calibri" pitchFamily="34" charset="0"/>
              </a:rPr>
              <a:t>Scenarios</a:t>
            </a:r>
          </a:p>
        </p:txBody>
      </p:sp>
      <p:sp>
        <p:nvSpPr>
          <p:cNvPr id="3" name="Rectangle 2"/>
          <p:cNvSpPr/>
          <p:nvPr/>
        </p:nvSpPr>
        <p:spPr>
          <a:xfrm>
            <a:off x="1069334" y="2185662"/>
            <a:ext cx="219483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GB" sz="3000" b="1" kern="0" dirty="0">
                <a:latin typeface="Calibri" pitchFamily="34" charset="0"/>
              </a:rPr>
              <a:t>	Probabilities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856088" y="3794851"/>
            <a:ext cx="3983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 smtClean="0">
                <a:latin typeface="Calibri" pitchFamily="34" charset="0"/>
              </a:rPr>
              <a:t>Under deep uncertainty, we need to consider a range of plausible scenarios. Probabilities may mislead decision makers creating false confidence.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3794852"/>
            <a:ext cx="411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GB" kern="0" dirty="0">
                <a:latin typeface="Calibri" pitchFamily="34" charset="0"/>
              </a:rPr>
              <a:t>	</a:t>
            </a:r>
            <a:r>
              <a:rPr lang="en-GB" b="1" kern="0" dirty="0">
                <a:latin typeface="Calibri" pitchFamily="34" charset="0"/>
              </a:rPr>
              <a:t>Constructing probabilities enables decision makers to assess and manage risk. Adaptation needs threshold exceedance probabilities.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533400"/>
            <a:ext cx="780688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500" b="1" dirty="0">
                <a:latin typeface="Calibri" pitchFamily="34" charset="0"/>
              </a:rPr>
              <a:t>Characterising future climate uncertainty</a:t>
            </a:r>
            <a:endParaRPr 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97592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43757" y="1104350"/>
            <a:ext cx="8066844" cy="49916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>
                <a:latin typeface="Calibri" pitchFamily="34" charset="0"/>
              </a:rPr>
              <a:t>More information leads to a more robust decision… </a:t>
            </a:r>
          </a:p>
          <a:p>
            <a:pPr marL="0" indent="0">
              <a:buNone/>
            </a:pPr>
            <a:endParaRPr lang="en-GB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GB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GB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GB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alibri" pitchFamily="34" charset="0"/>
              </a:rPr>
              <a:t>…provided you don’t just average it! </a:t>
            </a:r>
          </a:p>
          <a:p>
            <a:pPr marL="0" indent="0">
              <a:buNone/>
            </a:pPr>
            <a:endParaRPr lang="en-GB" sz="17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alibri" pitchFamily="34" charset="0"/>
              </a:rPr>
              <a:t>The use of multi-model ensemble averages is common but it can be highly misleading.</a:t>
            </a:r>
          </a:p>
          <a:p>
            <a:endParaRPr lang="en-GB" dirty="0" smtClean="0">
              <a:latin typeface="Calibri" pitchFamily="34" charset="0"/>
            </a:endParaRPr>
          </a:p>
          <a:p>
            <a:endParaRPr lang="en-GB" dirty="0" smtClean="0">
              <a:latin typeface="Calibri" pitchFamily="34" charset="0"/>
            </a:endParaRPr>
          </a:p>
          <a:p>
            <a:endParaRPr lang="en-GB" dirty="0" smtClean="0">
              <a:latin typeface="Calibri" pitchFamily="34" charset="0"/>
            </a:endParaRPr>
          </a:p>
          <a:p>
            <a:endParaRPr lang="en-GB" dirty="0" smtClean="0">
              <a:latin typeface="Calibri" pitchFamily="34" charset="0"/>
            </a:endParaRPr>
          </a:p>
          <a:p>
            <a:pPr>
              <a:buNone/>
            </a:pPr>
            <a:endParaRPr lang="en-GB" dirty="0" smtClean="0">
              <a:latin typeface="Calibri" pitchFamily="34" charset="0"/>
            </a:endParaRPr>
          </a:p>
          <a:p>
            <a:endParaRPr lang="en-GB" dirty="0" smtClean="0">
              <a:latin typeface="Calibri" pitchFamily="34" charset="0"/>
            </a:endParaRPr>
          </a:p>
        </p:txBody>
      </p:sp>
      <p:sp>
        <p:nvSpPr>
          <p:cNvPr id="46084" name="Freeform 46083"/>
          <p:cNvSpPr/>
          <p:nvPr/>
        </p:nvSpPr>
        <p:spPr>
          <a:xfrm>
            <a:off x="3032513" y="1640576"/>
            <a:ext cx="3176833" cy="904974"/>
          </a:xfrm>
          <a:custGeom>
            <a:avLst/>
            <a:gdLst>
              <a:gd name="connsiteX0" fmla="*/ 0 w 3176833"/>
              <a:gd name="connsiteY0" fmla="*/ 47134 h 904974"/>
              <a:gd name="connsiteX1" fmla="*/ 65987 w 3176833"/>
              <a:gd name="connsiteY1" fmla="*/ 56561 h 904974"/>
              <a:gd name="connsiteX2" fmla="*/ 141402 w 3176833"/>
              <a:gd name="connsiteY2" fmla="*/ 65988 h 904974"/>
              <a:gd name="connsiteX3" fmla="*/ 197963 w 3176833"/>
              <a:gd name="connsiteY3" fmla="*/ 94268 h 904974"/>
              <a:gd name="connsiteX4" fmla="*/ 226243 w 3176833"/>
              <a:gd name="connsiteY4" fmla="*/ 103695 h 904974"/>
              <a:gd name="connsiteX5" fmla="*/ 245097 w 3176833"/>
              <a:gd name="connsiteY5" fmla="*/ 131976 h 904974"/>
              <a:gd name="connsiteX6" fmla="*/ 273377 w 3176833"/>
              <a:gd name="connsiteY6" fmla="*/ 141402 h 904974"/>
              <a:gd name="connsiteX7" fmla="*/ 311084 w 3176833"/>
              <a:gd name="connsiteY7" fmla="*/ 197963 h 904974"/>
              <a:gd name="connsiteX8" fmla="*/ 329938 w 3176833"/>
              <a:gd name="connsiteY8" fmla="*/ 226244 h 904974"/>
              <a:gd name="connsiteX9" fmla="*/ 348791 w 3176833"/>
              <a:gd name="connsiteY9" fmla="*/ 282805 h 904974"/>
              <a:gd name="connsiteX10" fmla="*/ 358218 w 3176833"/>
              <a:gd name="connsiteY10" fmla="*/ 311085 h 904974"/>
              <a:gd name="connsiteX11" fmla="*/ 367645 w 3176833"/>
              <a:gd name="connsiteY11" fmla="*/ 377073 h 904974"/>
              <a:gd name="connsiteX12" fmla="*/ 386499 w 3176833"/>
              <a:gd name="connsiteY12" fmla="*/ 433633 h 904974"/>
              <a:gd name="connsiteX13" fmla="*/ 424206 w 3176833"/>
              <a:gd name="connsiteY13" fmla="*/ 546755 h 904974"/>
              <a:gd name="connsiteX14" fmla="*/ 433633 w 3176833"/>
              <a:gd name="connsiteY14" fmla="*/ 584462 h 904974"/>
              <a:gd name="connsiteX15" fmla="*/ 443060 w 3176833"/>
              <a:gd name="connsiteY15" fmla="*/ 612743 h 904974"/>
              <a:gd name="connsiteX16" fmla="*/ 452486 w 3176833"/>
              <a:gd name="connsiteY16" fmla="*/ 650450 h 904974"/>
              <a:gd name="connsiteX17" fmla="*/ 509047 w 3176833"/>
              <a:gd name="connsiteY17" fmla="*/ 763572 h 904974"/>
              <a:gd name="connsiteX18" fmla="*/ 527901 w 3176833"/>
              <a:gd name="connsiteY18" fmla="*/ 791852 h 904974"/>
              <a:gd name="connsiteX19" fmla="*/ 556181 w 3176833"/>
              <a:gd name="connsiteY19" fmla="*/ 810706 h 904974"/>
              <a:gd name="connsiteX20" fmla="*/ 584462 w 3176833"/>
              <a:gd name="connsiteY20" fmla="*/ 838986 h 904974"/>
              <a:gd name="connsiteX21" fmla="*/ 622169 w 3176833"/>
              <a:gd name="connsiteY21" fmla="*/ 857840 h 904974"/>
              <a:gd name="connsiteX22" fmla="*/ 659876 w 3176833"/>
              <a:gd name="connsiteY22" fmla="*/ 886120 h 904974"/>
              <a:gd name="connsiteX23" fmla="*/ 716437 w 3176833"/>
              <a:gd name="connsiteY23" fmla="*/ 904974 h 904974"/>
              <a:gd name="connsiteX24" fmla="*/ 801278 w 3176833"/>
              <a:gd name="connsiteY24" fmla="*/ 867266 h 904974"/>
              <a:gd name="connsiteX25" fmla="*/ 848412 w 3176833"/>
              <a:gd name="connsiteY25" fmla="*/ 820132 h 904974"/>
              <a:gd name="connsiteX26" fmla="*/ 895546 w 3176833"/>
              <a:gd name="connsiteY26" fmla="*/ 772998 h 904974"/>
              <a:gd name="connsiteX27" fmla="*/ 923827 w 3176833"/>
              <a:gd name="connsiteY27" fmla="*/ 716437 h 904974"/>
              <a:gd name="connsiteX28" fmla="*/ 942680 w 3176833"/>
              <a:gd name="connsiteY28" fmla="*/ 688157 h 904974"/>
              <a:gd name="connsiteX29" fmla="*/ 970961 w 3176833"/>
              <a:gd name="connsiteY29" fmla="*/ 631596 h 904974"/>
              <a:gd name="connsiteX30" fmla="*/ 989814 w 3176833"/>
              <a:gd name="connsiteY30" fmla="*/ 575035 h 904974"/>
              <a:gd name="connsiteX31" fmla="*/ 1008668 w 3176833"/>
              <a:gd name="connsiteY31" fmla="*/ 546755 h 904974"/>
              <a:gd name="connsiteX32" fmla="*/ 1027521 w 3176833"/>
              <a:gd name="connsiteY32" fmla="*/ 490194 h 904974"/>
              <a:gd name="connsiteX33" fmla="*/ 1036948 w 3176833"/>
              <a:gd name="connsiteY33" fmla="*/ 461914 h 904974"/>
              <a:gd name="connsiteX34" fmla="*/ 1065229 w 3176833"/>
              <a:gd name="connsiteY34" fmla="*/ 405353 h 904974"/>
              <a:gd name="connsiteX35" fmla="*/ 1084082 w 3176833"/>
              <a:gd name="connsiteY35" fmla="*/ 377073 h 904974"/>
              <a:gd name="connsiteX36" fmla="*/ 1112363 w 3176833"/>
              <a:gd name="connsiteY36" fmla="*/ 292231 h 904974"/>
              <a:gd name="connsiteX37" fmla="*/ 1131216 w 3176833"/>
              <a:gd name="connsiteY37" fmla="*/ 263951 h 904974"/>
              <a:gd name="connsiteX38" fmla="*/ 1178350 w 3176833"/>
              <a:gd name="connsiteY38" fmla="*/ 179110 h 904974"/>
              <a:gd name="connsiteX39" fmla="*/ 1206631 w 3176833"/>
              <a:gd name="connsiteY39" fmla="*/ 169683 h 904974"/>
              <a:gd name="connsiteX40" fmla="*/ 1234911 w 3176833"/>
              <a:gd name="connsiteY40" fmla="*/ 150829 h 904974"/>
              <a:gd name="connsiteX41" fmla="*/ 1348033 w 3176833"/>
              <a:gd name="connsiteY41" fmla="*/ 150829 h 904974"/>
              <a:gd name="connsiteX42" fmla="*/ 1508288 w 3176833"/>
              <a:gd name="connsiteY42" fmla="*/ 169683 h 904974"/>
              <a:gd name="connsiteX43" fmla="*/ 1583703 w 3176833"/>
              <a:gd name="connsiteY43" fmla="*/ 160256 h 904974"/>
              <a:gd name="connsiteX44" fmla="*/ 1913641 w 3176833"/>
              <a:gd name="connsiteY44" fmla="*/ 141402 h 904974"/>
              <a:gd name="connsiteX45" fmla="*/ 1970202 w 3176833"/>
              <a:gd name="connsiteY45" fmla="*/ 122549 h 904974"/>
              <a:gd name="connsiteX46" fmla="*/ 2026763 w 3176833"/>
              <a:gd name="connsiteY46" fmla="*/ 113122 h 904974"/>
              <a:gd name="connsiteX47" fmla="*/ 2582944 w 3176833"/>
              <a:gd name="connsiteY47" fmla="*/ 131976 h 904974"/>
              <a:gd name="connsiteX48" fmla="*/ 2752627 w 3176833"/>
              <a:gd name="connsiteY48" fmla="*/ 122549 h 904974"/>
              <a:gd name="connsiteX49" fmla="*/ 2818614 w 3176833"/>
              <a:gd name="connsiteY49" fmla="*/ 113122 h 904974"/>
              <a:gd name="connsiteX50" fmla="*/ 2846895 w 3176833"/>
              <a:gd name="connsiteY50" fmla="*/ 94268 h 904974"/>
              <a:gd name="connsiteX51" fmla="*/ 2903455 w 3176833"/>
              <a:gd name="connsiteY51" fmla="*/ 75415 h 904974"/>
              <a:gd name="connsiteX52" fmla="*/ 2931736 w 3176833"/>
              <a:gd name="connsiteY52" fmla="*/ 65988 h 904974"/>
              <a:gd name="connsiteX53" fmla="*/ 2969443 w 3176833"/>
              <a:gd name="connsiteY53" fmla="*/ 56561 h 904974"/>
              <a:gd name="connsiteX54" fmla="*/ 3026004 w 3176833"/>
              <a:gd name="connsiteY54" fmla="*/ 37708 h 904974"/>
              <a:gd name="connsiteX55" fmla="*/ 3120272 w 3176833"/>
              <a:gd name="connsiteY55" fmla="*/ 28281 h 904974"/>
              <a:gd name="connsiteX56" fmla="*/ 3148552 w 3176833"/>
              <a:gd name="connsiteY56" fmla="*/ 18854 h 904974"/>
              <a:gd name="connsiteX57" fmla="*/ 3176833 w 3176833"/>
              <a:gd name="connsiteY57" fmla="*/ 0 h 9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176833" h="904974">
                <a:moveTo>
                  <a:pt x="0" y="47134"/>
                </a:moveTo>
                <a:lnTo>
                  <a:pt x="65987" y="56561"/>
                </a:lnTo>
                <a:cubicBezTo>
                  <a:pt x="91099" y="59909"/>
                  <a:pt x="116477" y="61456"/>
                  <a:pt x="141402" y="65988"/>
                </a:cubicBezTo>
                <a:cubicBezTo>
                  <a:pt x="178632" y="72757"/>
                  <a:pt x="163464" y="77019"/>
                  <a:pt x="197963" y="94268"/>
                </a:cubicBezTo>
                <a:cubicBezTo>
                  <a:pt x="206851" y="98712"/>
                  <a:pt x="216816" y="100553"/>
                  <a:pt x="226243" y="103695"/>
                </a:cubicBezTo>
                <a:cubicBezTo>
                  <a:pt x="232528" y="113122"/>
                  <a:pt x="236250" y="124898"/>
                  <a:pt x="245097" y="131976"/>
                </a:cubicBezTo>
                <a:cubicBezTo>
                  <a:pt x="252856" y="138183"/>
                  <a:pt x="266351" y="134376"/>
                  <a:pt x="273377" y="141402"/>
                </a:cubicBezTo>
                <a:cubicBezTo>
                  <a:pt x="289399" y="157424"/>
                  <a:pt x="298515" y="179109"/>
                  <a:pt x="311084" y="197963"/>
                </a:cubicBezTo>
                <a:lnTo>
                  <a:pt x="329938" y="226244"/>
                </a:lnTo>
                <a:cubicBezTo>
                  <a:pt x="340962" y="242780"/>
                  <a:pt x="342507" y="263951"/>
                  <a:pt x="348791" y="282805"/>
                </a:cubicBezTo>
                <a:lnTo>
                  <a:pt x="358218" y="311085"/>
                </a:lnTo>
                <a:cubicBezTo>
                  <a:pt x="361360" y="333081"/>
                  <a:pt x="362649" y="355423"/>
                  <a:pt x="367645" y="377073"/>
                </a:cubicBezTo>
                <a:cubicBezTo>
                  <a:pt x="372114" y="396437"/>
                  <a:pt x="380214" y="414780"/>
                  <a:pt x="386499" y="433633"/>
                </a:cubicBezTo>
                <a:lnTo>
                  <a:pt x="424206" y="546755"/>
                </a:lnTo>
                <a:cubicBezTo>
                  <a:pt x="428303" y="559046"/>
                  <a:pt x="430074" y="572005"/>
                  <a:pt x="433633" y="584462"/>
                </a:cubicBezTo>
                <a:cubicBezTo>
                  <a:pt x="436363" y="594017"/>
                  <a:pt x="440330" y="603188"/>
                  <a:pt x="443060" y="612743"/>
                </a:cubicBezTo>
                <a:cubicBezTo>
                  <a:pt x="446619" y="625200"/>
                  <a:pt x="448763" y="638041"/>
                  <a:pt x="452486" y="650450"/>
                </a:cubicBezTo>
                <a:cubicBezTo>
                  <a:pt x="473773" y="721408"/>
                  <a:pt x="465712" y="698570"/>
                  <a:pt x="509047" y="763572"/>
                </a:cubicBezTo>
                <a:cubicBezTo>
                  <a:pt x="515332" y="772999"/>
                  <a:pt x="518474" y="785567"/>
                  <a:pt x="527901" y="791852"/>
                </a:cubicBezTo>
                <a:cubicBezTo>
                  <a:pt x="537328" y="798137"/>
                  <a:pt x="547477" y="803453"/>
                  <a:pt x="556181" y="810706"/>
                </a:cubicBezTo>
                <a:cubicBezTo>
                  <a:pt x="566423" y="819241"/>
                  <a:pt x="573614" y="831237"/>
                  <a:pt x="584462" y="838986"/>
                </a:cubicBezTo>
                <a:cubicBezTo>
                  <a:pt x="595897" y="847154"/>
                  <a:pt x="610252" y="850392"/>
                  <a:pt x="622169" y="857840"/>
                </a:cubicBezTo>
                <a:cubicBezTo>
                  <a:pt x="635492" y="866167"/>
                  <a:pt x="645823" y="879094"/>
                  <a:pt x="659876" y="886120"/>
                </a:cubicBezTo>
                <a:cubicBezTo>
                  <a:pt x="677651" y="895008"/>
                  <a:pt x="716437" y="904974"/>
                  <a:pt x="716437" y="904974"/>
                </a:cubicBezTo>
                <a:cubicBezTo>
                  <a:pt x="783746" y="882537"/>
                  <a:pt x="756462" y="897144"/>
                  <a:pt x="801278" y="867266"/>
                </a:cubicBezTo>
                <a:cubicBezTo>
                  <a:pt x="851555" y="791853"/>
                  <a:pt x="785567" y="882977"/>
                  <a:pt x="848412" y="820132"/>
                </a:cubicBezTo>
                <a:cubicBezTo>
                  <a:pt x="911257" y="757287"/>
                  <a:pt x="820133" y="823275"/>
                  <a:pt x="895546" y="772998"/>
                </a:cubicBezTo>
                <a:cubicBezTo>
                  <a:pt x="949572" y="691962"/>
                  <a:pt x="884803" y="794486"/>
                  <a:pt x="923827" y="716437"/>
                </a:cubicBezTo>
                <a:cubicBezTo>
                  <a:pt x="928894" y="706304"/>
                  <a:pt x="937613" y="698290"/>
                  <a:pt x="942680" y="688157"/>
                </a:cubicBezTo>
                <a:cubicBezTo>
                  <a:pt x="981707" y="610103"/>
                  <a:pt x="916930" y="712642"/>
                  <a:pt x="970961" y="631596"/>
                </a:cubicBezTo>
                <a:cubicBezTo>
                  <a:pt x="977245" y="612742"/>
                  <a:pt x="978790" y="591571"/>
                  <a:pt x="989814" y="575035"/>
                </a:cubicBezTo>
                <a:cubicBezTo>
                  <a:pt x="996099" y="565608"/>
                  <a:pt x="1004067" y="557108"/>
                  <a:pt x="1008668" y="546755"/>
                </a:cubicBezTo>
                <a:cubicBezTo>
                  <a:pt x="1016739" y="528594"/>
                  <a:pt x="1021237" y="509048"/>
                  <a:pt x="1027521" y="490194"/>
                </a:cubicBezTo>
                <a:cubicBezTo>
                  <a:pt x="1030663" y="480767"/>
                  <a:pt x="1031436" y="470182"/>
                  <a:pt x="1036948" y="461914"/>
                </a:cubicBezTo>
                <a:cubicBezTo>
                  <a:pt x="1090979" y="380868"/>
                  <a:pt x="1026202" y="483407"/>
                  <a:pt x="1065229" y="405353"/>
                </a:cubicBezTo>
                <a:cubicBezTo>
                  <a:pt x="1070296" y="395220"/>
                  <a:pt x="1079481" y="387426"/>
                  <a:pt x="1084082" y="377073"/>
                </a:cubicBezTo>
                <a:cubicBezTo>
                  <a:pt x="1084084" y="377069"/>
                  <a:pt x="1107649" y="306373"/>
                  <a:pt x="1112363" y="292231"/>
                </a:cubicBezTo>
                <a:cubicBezTo>
                  <a:pt x="1115946" y="281483"/>
                  <a:pt x="1126149" y="274084"/>
                  <a:pt x="1131216" y="263951"/>
                </a:cubicBezTo>
                <a:cubicBezTo>
                  <a:pt x="1144496" y="237390"/>
                  <a:pt x="1142683" y="190999"/>
                  <a:pt x="1178350" y="179110"/>
                </a:cubicBezTo>
                <a:lnTo>
                  <a:pt x="1206631" y="169683"/>
                </a:lnTo>
                <a:cubicBezTo>
                  <a:pt x="1216058" y="163398"/>
                  <a:pt x="1224778" y="155896"/>
                  <a:pt x="1234911" y="150829"/>
                </a:cubicBezTo>
                <a:cubicBezTo>
                  <a:pt x="1275111" y="130729"/>
                  <a:pt x="1296484" y="145101"/>
                  <a:pt x="1348033" y="150829"/>
                </a:cubicBezTo>
                <a:cubicBezTo>
                  <a:pt x="1412306" y="166898"/>
                  <a:pt x="1414504" y="169683"/>
                  <a:pt x="1508288" y="169683"/>
                </a:cubicBezTo>
                <a:cubicBezTo>
                  <a:pt x="1533622" y="169683"/>
                  <a:pt x="1558565" y="163398"/>
                  <a:pt x="1583703" y="160256"/>
                </a:cubicBezTo>
                <a:cubicBezTo>
                  <a:pt x="1713192" y="117092"/>
                  <a:pt x="1543633" y="170613"/>
                  <a:pt x="1913641" y="141402"/>
                </a:cubicBezTo>
                <a:cubicBezTo>
                  <a:pt x="1933453" y="139838"/>
                  <a:pt x="1950599" y="125816"/>
                  <a:pt x="1970202" y="122549"/>
                </a:cubicBezTo>
                <a:lnTo>
                  <a:pt x="2026763" y="113122"/>
                </a:lnTo>
                <a:cubicBezTo>
                  <a:pt x="2239602" y="124947"/>
                  <a:pt x="2334358" y="131976"/>
                  <a:pt x="2582944" y="131976"/>
                </a:cubicBezTo>
                <a:cubicBezTo>
                  <a:pt x="2639592" y="131976"/>
                  <a:pt x="2696066" y="125691"/>
                  <a:pt x="2752627" y="122549"/>
                </a:cubicBezTo>
                <a:cubicBezTo>
                  <a:pt x="2774623" y="119407"/>
                  <a:pt x="2797332" y="119507"/>
                  <a:pt x="2818614" y="113122"/>
                </a:cubicBezTo>
                <a:cubicBezTo>
                  <a:pt x="2829466" y="109866"/>
                  <a:pt x="2836542" y="98869"/>
                  <a:pt x="2846895" y="94268"/>
                </a:cubicBezTo>
                <a:cubicBezTo>
                  <a:pt x="2865055" y="86197"/>
                  <a:pt x="2884602" y="81699"/>
                  <a:pt x="2903455" y="75415"/>
                </a:cubicBezTo>
                <a:lnTo>
                  <a:pt x="2931736" y="65988"/>
                </a:lnTo>
                <a:cubicBezTo>
                  <a:pt x="2944027" y="61891"/>
                  <a:pt x="2957034" y="60284"/>
                  <a:pt x="2969443" y="56561"/>
                </a:cubicBezTo>
                <a:cubicBezTo>
                  <a:pt x="2988478" y="50850"/>
                  <a:pt x="3006229" y="39686"/>
                  <a:pt x="3026004" y="37708"/>
                </a:cubicBezTo>
                <a:lnTo>
                  <a:pt x="3120272" y="28281"/>
                </a:lnTo>
                <a:cubicBezTo>
                  <a:pt x="3129699" y="25139"/>
                  <a:pt x="3139664" y="23298"/>
                  <a:pt x="3148552" y="18854"/>
                </a:cubicBezTo>
                <a:cubicBezTo>
                  <a:pt x="3158686" y="13787"/>
                  <a:pt x="3176833" y="0"/>
                  <a:pt x="3176833" y="0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085" name="Freeform 46084"/>
          <p:cNvSpPr/>
          <p:nvPr/>
        </p:nvSpPr>
        <p:spPr>
          <a:xfrm>
            <a:off x="3079647" y="2762366"/>
            <a:ext cx="3196024" cy="923827"/>
          </a:xfrm>
          <a:custGeom>
            <a:avLst/>
            <a:gdLst>
              <a:gd name="connsiteX0" fmla="*/ 0 w 3196024"/>
              <a:gd name="connsiteY0" fmla="*/ 56561 h 923827"/>
              <a:gd name="connsiteX1" fmla="*/ 179109 w 3196024"/>
              <a:gd name="connsiteY1" fmla="*/ 47134 h 923827"/>
              <a:gd name="connsiteX2" fmla="*/ 282804 w 3196024"/>
              <a:gd name="connsiteY2" fmla="*/ 75415 h 923827"/>
              <a:gd name="connsiteX3" fmla="*/ 358218 w 3196024"/>
              <a:gd name="connsiteY3" fmla="*/ 94268 h 923827"/>
              <a:gd name="connsiteX4" fmla="*/ 386499 w 3196024"/>
              <a:gd name="connsiteY4" fmla="*/ 103695 h 923827"/>
              <a:gd name="connsiteX5" fmla="*/ 443060 w 3196024"/>
              <a:gd name="connsiteY5" fmla="*/ 113122 h 923827"/>
              <a:gd name="connsiteX6" fmla="*/ 471340 w 3196024"/>
              <a:gd name="connsiteY6" fmla="*/ 122549 h 923827"/>
              <a:gd name="connsiteX7" fmla="*/ 603315 w 3196024"/>
              <a:gd name="connsiteY7" fmla="*/ 141402 h 923827"/>
              <a:gd name="connsiteX8" fmla="*/ 678730 w 3196024"/>
              <a:gd name="connsiteY8" fmla="*/ 160256 h 923827"/>
              <a:gd name="connsiteX9" fmla="*/ 772998 w 3196024"/>
              <a:gd name="connsiteY9" fmla="*/ 150829 h 923827"/>
              <a:gd name="connsiteX10" fmla="*/ 829559 w 3196024"/>
              <a:gd name="connsiteY10" fmla="*/ 141402 h 923827"/>
              <a:gd name="connsiteX11" fmla="*/ 933253 w 3196024"/>
              <a:gd name="connsiteY11" fmla="*/ 160256 h 923827"/>
              <a:gd name="connsiteX12" fmla="*/ 961534 w 3196024"/>
              <a:gd name="connsiteY12" fmla="*/ 169683 h 923827"/>
              <a:gd name="connsiteX13" fmla="*/ 1018095 w 3196024"/>
              <a:gd name="connsiteY13" fmla="*/ 216817 h 923827"/>
              <a:gd name="connsiteX14" fmla="*/ 1046375 w 3196024"/>
              <a:gd name="connsiteY14" fmla="*/ 226243 h 923827"/>
              <a:gd name="connsiteX15" fmla="*/ 1112363 w 3196024"/>
              <a:gd name="connsiteY15" fmla="*/ 320511 h 923827"/>
              <a:gd name="connsiteX16" fmla="*/ 1140643 w 3196024"/>
              <a:gd name="connsiteY16" fmla="*/ 339365 h 923827"/>
              <a:gd name="connsiteX17" fmla="*/ 1159497 w 3196024"/>
              <a:gd name="connsiteY17" fmla="*/ 367645 h 923827"/>
              <a:gd name="connsiteX18" fmla="*/ 1178350 w 3196024"/>
              <a:gd name="connsiteY18" fmla="*/ 424206 h 923827"/>
              <a:gd name="connsiteX19" fmla="*/ 1187777 w 3196024"/>
              <a:gd name="connsiteY19" fmla="*/ 452487 h 923827"/>
              <a:gd name="connsiteX20" fmla="*/ 1206631 w 3196024"/>
              <a:gd name="connsiteY20" fmla="*/ 480767 h 923827"/>
              <a:gd name="connsiteX21" fmla="*/ 1234911 w 3196024"/>
              <a:gd name="connsiteY21" fmla="*/ 546755 h 923827"/>
              <a:gd name="connsiteX22" fmla="*/ 1244338 w 3196024"/>
              <a:gd name="connsiteY22" fmla="*/ 575035 h 923827"/>
              <a:gd name="connsiteX23" fmla="*/ 1282045 w 3196024"/>
              <a:gd name="connsiteY23" fmla="*/ 631596 h 923827"/>
              <a:gd name="connsiteX24" fmla="*/ 1300899 w 3196024"/>
              <a:gd name="connsiteY24" fmla="*/ 659876 h 923827"/>
              <a:gd name="connsiteX25" fmla="*/ 1329179 w 3196024"/>
              <a:gd name="connsiteY25" fmla="*/ 716437 h 923827"/>
              <a:gd name="connsiteX26" fmla="*/ 1357460 w 3196024"/>
              <a:gd name="connsiteY26" fmla="*/ 735291 h 923827"/>
              <a:gd name="connsiteX27" fmla="*/ 1376313 w 3196024"/>
              <a:gd name="connsiteY27" fmla="*/ 763571 h 923827"/>
              <a:gd name="connsiteX28" fmla="*/ 1395167 w 3196024"/>
              <a:gd name="connsiteY28" fmla="*/ 820132 h 923827"/>
              <a:gd name="connsiteX29" fmla="*/ 1432874 w 3196024"/>
              <a:gd name="connsiteY29" fmla="*/ 876693 h 923827"/>
              <a:gd name="connsiteX30" fmla="*/ 1489435 w 3196024"/>
              <a:gd name="connsiteY30" fmla="*/ 914400 h 923827"/>
              <a:gd name="connsiteX31" fmla="*/ 1734532 w 3196024"/>
              <a:gd name="connsiteY31" fmla="*/ 923827 h 923827"/>
              <a:gd name="connsiteX32" fmla="*/ 1791093 w 3196024"/>
              <a:gd name="connsiteY32" fmla="*/ 895546 h 923827"/>
              <a:gd name="connsiteX33" fmla="*/ 1828800 w 3196024"/>
              <a:gd name="connsiteY33" fmla="*/ 838986 h 923827"/>
              <a:gd name="connsiteX34" fmla="*/ 1875934 w 3196024"/>
              <a:gd name="connsiteY34" fmla="*/ 697584 h 923827"/>
              <a:gd name="connsiteX35" fmla="*/ 1894787 w 3196024"/>
              <a:gd name="connsiteY35" fmla="*/ 641023 h 923827"/>
              <a:gd name="connsiteX36" fmla="*/ 1904214 w 3196024"/>
              <a:gd name="connsiteY36" fmla="*/ 603316 h 923827"/>
              <a:gd name="connsiteX37" fmla="*/ 1923068 w 3196024"/>
              <a:gd name="connsiteY37" fmla="*/ 546755 h 923827"/>
              <a:gd name="connsiteX38" fmla="*/ 1932495 w 3196024"/>
              <a:gd name="connsiteY38" fmla="*/ 518474 h 923827"/>
              <a:gd name="connsiteX39" fmla="*/ 1951348 w 3196024"/>
              <a:gd name="connsiteY39" fmla="*/ 490194 h 923827"/>
              <a:gd name="connsiteX40" fmla="*/ 1970202 w 3196024"/>
              <a:gd name="connsiteY40" fmla="*/ 424206 h 923827"/>
              <a:gd name="connsiteX41" fmla="*/ 1979629 w 3196024"/>
              <a:gd name="connsiteY41" fmla="*/ 386499 h 923827"/>
              <a:gd name="connsiteX42" fmla="*/ 1989055 w 3196024"/>
              <a:gd name="connsiteY42" fmla="*/ 339365 h 923827"/>
              <a:gd name="connsiteX43" fmla="*/ 2007909 w 3196024"/>
              <a:gd name="connsiteY43" fmla="*/ 282804 h 923827"/>
              <a:gd name="connsiteX44" fmla="*/ 2064470 w 3196024"/>
              <a:gd name="connsiteY44" fmla="*/ 254524 h 923827"/>
              <a:gd name="connsiteX45" fmla="*/ 2149311 w 3196024"/>
              <a:gd name="connsiteY45" fmla="*/ 197963 h 923827"/>
              <a:gd name="connsiteX46" fmla="*/ 2177592 w 3196024"/>
              <a:gd name="connsiteY46" fmla="*/ 179109 h 923827"/>
              <a:gd name="connsiteX47" fmla="*/ 2337847 w 3196024"/>
              <a:gd name="connsiteY47" fmla="*/ 197963 h 923827"/>
              <a:gd name="connsiteX48" fmla="*/ 2384981 w 3196024"/>
              <a:gd name="connsiteY48" fmla="*/ 207390 h 923827"/>
              <a:gd name="connsiteX49" fmla="*/ 2488676 w 3196024"/>
              <a:gd name="connsiteY49" fmla="*/ 197963 h 923827"/>
              <a:gd name="connsiteX50" fmla="*/ 2535810 w 3196024"/>
              <a:gd name="connsiteY50" fmla="*/ 188536 h 923827"/>
              <a:gd name="connsiteX51" fmla="*/ 2592371 w 3196024"/>
              <a:gd name="connsiteY51" fmla="*/ 179109 h 923827"/>
              <a:gd name="connsiteX52" fmla="*/ 2686639 w 3196024"/>
              <a:gd name="connsiteY52" fmla="*/ 160256 h 923827"/>
              <a:gd name="connsiteX53" fmla="*/ 2714919 w 3196024"/>
              <a:gd name="connsiteY53" fmla="*/ 150829 h 923827"/>
              <a:gd name="connsiteX54" fmla="*/ 2865748 w 3196024"/>
              <a:gd name="connsiteY54" fmla="*/ 141402 h 923827"/>
              <a:gd name="connsiteX55" fmla="*/ 2912882 w 3196024"/>
              <a:gd name="connsiteY55" fmla="*/ 131975 h 923827"/>
              <a:gd name="connsiteX56" fmla="*/ 2969443 w 3196024"/>
              <a:gd name="connsiteY56" fmla="*/ 113122 h 923827"/>
              <a:gd name="connsiteX57" fmla="*/ 2997723 w 3196024"/>
              <a:gd name="connsiteY57" fmla="*/ 103695 h 923827"/>
              <a:gd name="connsiteX58" fmla="*/ 3063711 w 3196024"/>
              <a:gd name="connsiteY58" fmla="*/ 84841 h 923827"/>
              <a:gd name="connsiteX59" fmla="*/ 3167406 w 3196024"/>
              <a:gd name="connsiteY59" fmla="*/ 65988 h 923827"/>
              <a:gd name="connsiteX60" fmla="*/ 3195686 w 3196024"/>
              <a:gd name="connsiteY60" fmla="*/ 9427 h 923827"/>
              <a:gd name="connsiteX61" fmla="*/ 3195686 w 3196024"/>
              <a:gd name="connsiteY61" fmla="*/ 0 h 923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196024" h="923827">
                <a:moveTo>
                  <a:pt x="0" y="56561"/>
                </a:moveTo>
                <a:cubicBezTo>
                  <a:pt x="59703" y="53419"/>
                  <a:pt x="119364" y="44921"/>
                  <a:pt x="179109" y="47134"/>
                </a:cubicBezTo>
                <a:cubicBezTo>
                  <a:pt x="222756" y="48751"/>
                  <a:pt x="245820" y="65329"/>
                  <a:pt x="282804" y="75415"/>
                </a:cubicBezTo>
                <a:cubicBezTo>
                  <a:pt x="307803" y="82233"/>
                  <a:pt x="333080" y="87984"/>
                  <a:pt x="358218" y="94268"/>
                </a:cubicBezTo>
                <a:cubicBezTo>
                  <a:pt x="367858" y="96678"/>
                  <a:pt x="376799" y="101539"/>
                  <a:pt x="386499" y="103695"/>
                </a:cubicBezTo>
                <a:cubicBezTo>
                  <a:pt x="405158" y="107841"/>
                  <a:pt x="424206" y="109980"/>
                  <a:pt x="443060" y="113122"/>
                </a:cubicBezTo>
                <a:cubicBezTo>
                  <a:pt x="452487" y="116264"/>
                  <a:pt x="461640" y="120394"/>
                  <a:pt x="471340" y="122549"/>
                </a:cubicBezTo>
                <a:cubicBezTo>
                  <a:pt x="516657" y="132619"/>
                  <a:pt x="556959" y="134270"/>
                  <a:pt x="603315" y="141402"/>
                </a:cubicBezTo>
                <a:cubicBezTo>
                  <a:pt x="645567" y="147902"/>
                  <a:pt x="644320" y="148786"/>
                  <a:pt x="678730" y="160256"/>
                </a:cubicBezTo>
                <a:cubicBezTo>
                  <a:pt x="710153" y="157114"/>
                  <a:pt x="741662" y="154746"/>
                  <a:pt x="772998" y="150829"/>
                </a:cubicBezTo>
                <a:cubicBezTo>
                  <a:pt x="791964" y="148458"/>
                  <a:pt x="810445" y="141402"/>
                  <a:pt x="829559" y="141402"/>
                </a:cubicBezTo>
                <a:cubicBezTo>
                  <a:pt x="856261" y="141402"/>
                  <a:pt x="904376" y="152005"/>
                  <a:pt x="933253" y="160256"/>
                </a:cubicBezTo>
                <a:cubicBezTo>
                  <a:pt x="942808" y="162986"/>
                  <a:pt x="952646" y="165239"/>
                  <a:pt x="961534" y="169683"/>
                </a:cubicBezTo>
                <a:cubicBezTo>
                  <a:pt x="1023218" y="200524"/>
                  <a:pt x="955549" y="175120"/>
                  <a:pt x="1018095" y="216817"/>
                </a:cubicBezTo>
                <a:cubicBezTo>
                  <a:pt x="1026363" y="222329"/>
                  <a:pt x="1036948" y="223101"/>
                  <a:pt x="1046375" y="226243"/>
                </a:cubicBezTo>
                <a:cubicBezTo>
                  <a:pt x="1052539" y="235489"/>
                  <a:pt x="1098400" y="306548"/>
                  <a:pt x="1112363" y="320511"/>
                </a:cubicBezTo>
                <a:cubicBezTo>
                  <a:pt x="1120374" y="328522"/>
                  <a:pt x="1131216" y="333080"/>
                  <a:pt x="1140643" y="339365"/>
                </a:cubicBezTo>
                <a:cubicBezTo>
                  <a:pt x="1146928" y="348792"/>
                  <a:pt x="1154896" y="357292"/>
                  <a:pt x="1159497" y="367645"/>
                </a:cubicBezTo>
                <a:cubicBezTo>
                  <a:pt x="1167568" y="385806"/>
                  <a:pt x="1172066" y="405352"/>
                  <a:pt x="1178350" y="424206"/>
                </a:cubicBezTo>
                <a:cubicBezTo>
                  <a:pt x="1181492" y="433633"/>
                  <a:pt x="1182265" y="444219"/>
                  <a:pt x="1187777" y="452487"/>
                </a:cubicBezTo>
                <a:lnTo>
                  <a:pt x="1206631" y="480767"/>
                </a:lnTo>
                <a:cubicBezTo>
                  <a:pt x="1226247" y="559238"/>
                  <a:pt x="1202362" y="481658"/>
                  <a:pt x="1234911" y="546755"/>
                </a:cubicBezTo>
                <a:cubicBezTo>
                  <a:pt x="1239355" y="555643"/>
                  <a:pt x="1239512" y="566349"/>
                  <a:pt x="1244338" y="575035"/>
                </a:cubicBezTo>
                <a:cubicBezTo>
                  <a:pt x="1255342" y="594843"/>
                  <a:pt x="1269476" y="612742"/>
                  <a:pt x="1282045" y="631596"/>
                </a:cubicBezTo>
                <a:lnTo>
                  <a:pt x="1300899" y="659876"/>
                </a:lnTo>
                <a:cubicBezTo>
                  <a:pt x="1308566" y="682876"/>
                  <a:pt x="1310906" y="698164"/>
                  <a:pt x="1329179" y="716437"/>
                </a:cubicBezTo>
                <a:cubicBezTo>
                  <a:pt x="1337190" y="724448"/>
                  <a:pt x="1348033" y="729006"/>
                  <a:pt x="1357460" y="735291"/>
                </a:cubicBezTo>
                <a:cubicBezTo>
                  <a:pt x="1363744" y="744718"/>
                  <a:pt x="1371712" y="753218"/>
                  <a:pt x="1376313" y="763571"/>
                </a:cubicBezTo>
                <a:cubicBezTo>
                  <a:pt x="1384384" y="781732"/>
                  <a:pt x="1384143" y="803596"/>
                  <a:pt x="1395167" y="820132"/>
                </a:cubicBezTo>
                <a:lnTo>
                  <a:pt x="1432874" y="876693"/>
                </a:lnTo>
                <a:cubicBezTo>
                  <a:pt x="1445443" y="895547"/>
                  <a:pt x="1466793" y="913529"/>
                  <a:pt x="1489435" y="914400"/>
                </a:cubicBezTo>
                <a:lnTo>
                  <a:pt x="1734532" y="923827"/>
                </a:lnTo>
                <a:cubicBezTo>
                  <a:pt x="1754705" y="917102"/>
                  <a:pt x="1776044" y="912745"/>
                  <a:pt x="1791093" y="895546"/>
                </a:cubicBezTo>
                <a:cubicBezTo>
                  <a:pt x="1806014" y="878493"/>
                  <a:pt x="1828800" y="838986"/>
                  <a:pt x="1828800" y="838986"/>
                </a:cubicBezTo>
                <a:lnTo>
                  <a:pt x="1875934" y="697584"/>
                </a:lnTo>
                <a:cubicBezTo>
                  <a:pt x="1875937" y="697574"/>
                  <a:pt x="1894784" y="641034"/>
                  <a:pt x="1894787" y="641023"/>
                </a:cubicBezTo>
                <a:cubicBezTo>
                  <a:pt x="1897929" y="628454"/>
                  <a:pt x="1900491" y="615725"/>
                  <a:pt x="1904214" y="603316"/>
                </a:cubicBezTo>
                <a:cubicBezTo>
                  <a:pt x="1909925" y="584281"/>
                  <a:pt x="1916783" y="565609"/>
                  <a:pt x="1923068" y="546755"/>
                </a:cubicBezTo>
                <a:lnTo>
                  <a:pt x="1932495" y="518474"/>
                </a:lnTo>
                <a:cubicBezTo>
                  <a:pt x="1936078" y="507726"/>
                  <a:pt x="1945064" y="499621"/>
                  <a:pt x="1951348" y="490194"/>
                </a:cubicBezTo>
                <a:cubicBezTo>
                  <a:pt x="1980818" y="372318"/>
                  <a:pt x="1943154" y="518873"/>
                  <a:pt x="1970202" y="424206"/>
                </a:cubicBezTo>
                <a:cubicBezTo>
                  <a:pt x="1973761" y="411749"/>
                  <a:pt x="1976819" y="399146"/>
                  <a:pt x="1979629" y="386499"/>
                </a:cubicBezTo>
                <a:cubicBezTo>
                  <a:pt x="1983105" y="370858"/>
                  <a:pt x="1984839" y="354823"/>
                  <a:pt x="1989055" y="339365"/>
                </a:cubicBezTo>
                <a:cubicBezTo>
                  <a:pt x="1994284" y="320192"/>
                  <a:pt x="2001624" y="301658"/>
                  <a:pt x="2007909" y="282804"/>
                </a:cubicBezTo>
                <a:cubicBezTo>
                  <a:pt x="2012477" y="269099"/>
                  <a:pt x="2053490" y="258184"/>
                  <a:pt x="2064470" y="254524"/>
                </a:cubicBezTo>
                <a:lnTo>
                  <a:pt x="2149311" y="197963"/>
                </a:lnTo>
                <a:lnTo>
                  <a:pt x="2177592" y="179109"/>
                </a:lnTo>
                <a:lnTo>
                  <a:pt x="2337847" y="197963"/>
                </a:lnTo>
                <a:cubicBezTo>
                  <a:pt x="2353683" y="200399"/>
                  <a:pt x="2369270" y="204248"/>
                  <a:pt x="2384981" y="207390"/>
                </a:cubicBezTo>
                <a:cubicBezTo>
                  <a:pt x="2419546" y="204248"/>
                  <a:pt x="2454236" y="202268"/>
                  <a:pt x="2488676" y="197963"/>
                </a:cubicBezTo>
                <a:cubicBezTo>
                  <a:pt x="2504575" y="195976"/>
                  <a:pt x="2520046" y="191402"/>
                  <a:pt x="2535810" y="188536"/>
                </a:cubicBezTo>
                <a:cubicBezTo>
                  <a:pt x="2554615" y="185117"/>
                  <a:pt x="2573585" y="182631"/>
                  <a:pt x="2592371" y="179109"/>
                </a:cubicBezTo>
                <a:cubicBezTo>
                  <a:pt x="2623867" y="173204"/>
                  <a:pt x="2655216" y="166540"/>
                  <a:pt x="2686639" y="160256"/>
                </a:cubicBezTo>
                <a:cubicBezTo>
                  <a:pt x="2696383" y="158307"/>
                  <a:pt x="2705037" y="151869"/>
                  <a:pt x="2714919" y="150829"/>
                </a:cubicBezTo>
                <a:cubicBezTo>
                  <a:pt x="2765017" y="145555"/>
                  <a:pt x="2815472" y="144544"/>
                  <a:pt x="2865748" y="141402"/>
                </a:cubicBezTo>
                <a:cubicBezTo>
                  <a:pt x="2881459" y="138260"/>
                  <a:pt x="2897424" y="136191"/>
                  <a:pt x="2912882" y="131975"/>
                </a:cubicBezTo>
                <a:cubicBezTo>
                  <a:pt x="2932055" y="126746"/>
                  <a:pt x="2950589" y="119406"/>
                  <a:pt x="2969443" y="113122"/>
                </a:cubicBezTo>
                <a:cubicBezTo>
                  <a:pt x="2978870" y="109980"/>
                  <a:pt x="2988083" y="106105"/>
                  <a:pt x="2997723" y="103695"/>
                </a:cubicBezTo>
                <a:cubicBezTo>
                  <a:pt x="3115644" y="74215"/>
                  <a:pt x="2969014" y="111897"/>
                  <a:pt x="3063711" y="84841"/>
                </a:cubicBezTo>
                <a:cubicBezTo>
                  <a:pt x="3108152" y="72144"/>
                  <a:pt x="3114013" y="73616"/>
                  <a:pt x="3167406" y="65988"/>
                </a:cubicBezTo>
                <a:cubicBezTo>
                  <a:pt x="3185839" y="38339"/>
                  <a:pt x="3187881" y="40651"/>
                  <a:pt x="3195686" y="9427"/>
                </a:cubicBezTo>
                <a:cubicBezTo>
                  <a:pt x="3196448" y="6378"/>
                  <a:pt x="3195686" y="3142"/>
                  <a:pt x="3195686" y="0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086" name="Freeform 46085"/>
          <p:cNvSpPr/>
          <p:nvPr/>
        </p:nvSpPr>
        <p:spPr>
          <a:xfrm>
            <a:off x="3126781" y="3903009"/>
            <a:ext cx="3337088" cy="838986"/>
          </a:xfrm>
          <a:custGeom>
            <a:avLst/>
            <a:gdLst>
              <a:gd name="connsiteX0" fmla="*/ 0 w 3337088"/>
              <a:gd name="connsiteY0" fmla="*/ 0 h 838986"/>
              <a:gd name="connsiteX1" fmla="*/ 103695 w 3337088"/>
              <a:gd name="connsiteY1" fmla="*/ 28281 h 838986"/>
              <a:gd name="connsiteX2" fmla="*/ 131975 w 3337088"/>
              <a:gd name="connsiteY2" fmla="*/ 37708 h 838986"/>
              <a:gd name="connsiteX3" fmla="*/ 160255 w 3337088"/>
              <a:gd name="connsiteY3" fmla="*/ 47134 h 838986"/>
              <a:gd name="connsiteX4" fmla="*/ 235670 w 3337088"/>
              <a:gd name="connsiteY4" fmla="*/ 37708 h 838986"/>
              <a:gd name="connsiteX5" fmla="*/ 273377 w 3337088"/>
              <a:gd name="connsiteY5" fmla="*/ 28281 h 838986"/>
              <a:gd name="connsiteX6" fmla="*/ 339365 w 3337088"/>
              <a:gd name="connsiteY6" fmla="*/ 18854 h 838986"/>
              <a:gd name="connsiteX7" fmla="*/ 424206 w 3337088"/>
              <a:gd name="connsiteY7" fmla="*/ 28281 h 838986"/>
              <a:gd name="connsiteX8" fmla="*/ 593888 w 3337088"/>
              <a:gd name="connsiteY8" fmla="*/ 37708 h 838986"/>
              <a:gd name="connsiteX9" fmla="*/ 622169 w 3337088"/>
              <a:gd name="connsiteY9" fmla="*/ 47134 h 838986"/>
              <a:gd name="connsiteX10" fmla="*/ 669303 w 3337088"/>
              <a:gd name="connsiteY10" fmla="*/ 56561 h 838986"/>
              <a:gd name="connsiteX11" fmla="*/ 735291 w 3337088"/>
              <a:gd name="connsiteY11" fmla="*/ 65988 h 838986"/>
              <a:gd name="connsiteX12" fmla="*/ 895546 w 3337088"/>
              <a:gd name="connsiteY12" fmla="*/ 94268 h 838986"/>
              <a:gd name="connsiteX13" fmla="*/ 1187777 w 3337088"/>
              <a:gd name="connsiteY13" fmla="*/ 113122 h 838986"/>
              <a:gd name="connsiteX14" fmla="*/ 1253765 w 3337088"/>
              <a:gd name="connsiteY14" fmla="*/ 122549 h 838986"/>
              <a:gd name="connsiteX15" fmla="*/ 1357460 w 3337088"/>
              <a:gd name="connsiteY15" fmla="*/ 141402 h 838986"/>
              <a:gd name="connsiteX16" fmla="*/ 1414020 w 3337088"/>
              <a:gd name="connsiteY16" fmla="*/ 169683 h 838986"/>
              <a:gd name="connsiteX17" fmla="*/ 1442301 w 3337088"/>
              <a:gd name="connsiteY17" fmla="*/ 179110 h 838986"/>
              <a:gd name="connsiteX18" fmla="*/ 1498862 w 3337088"/>
              <a:gd name="connsiteY18" fmla="*/ 235670 h 838986"/>
              <a:gd name="connsiteX19" fmla="*/ 1555422 w 3337088"/>
              <a:gd name="connsiteY19" fmla="*/ 254524 h 838986"/>
              <a:gd name="connsiteX20" fmla="*/ 1583703 w 3337088"/>
              <a:gd name="connsiteY20" fmla="*/ 263951 h 838986"/>
              <a:gd name="connsiteX21" fmla="*/ 1677971 w 3337088"/>
              <a:gd name="connsiteY21" fmla="*/ 245097 h 838986"/>
              <a:gd name="connsiteX22" fmla="*/ 1706251 w 3337088"/>
              <a:gd name="connsiteY22" fmla="*/ 226244 h 838986"/>
              <a:gd name="connsiteX23" fmla="*/ 1762812 w 3337088"/>
              <a:gd name="connsiteY23" fmla="*/ 207390 h 838986"/>
              <a:gd name="connsiteX24" fmla="*/ 1791093 w 3337088"/>
              <a:gd name="connsiteY24" fmla="*/ 197963 h 838986"/>
              <a:gd name="connsiteX25" fmla="*/ 1875934 w 3337088"/>
              <a:gd name="connsiteY25" fmla="*/ 188536 h 838986"/>
              <a:gd name="connsiteX26" fmla="*/ 2102177 w 3337088"/>
              <a:gd name="connsiteY26" fmla="*/ 197963 h 838986"/>
              <a:gd name="connsiteX27" fmla="*/ 2139884 w 3337088"/>
              <a:gd name="connsiteY27" fmla="*/ 245097 h 838986"/>
              <a:gd name="connsiteX28" fmla="*/ 2177592 w 3337088"/>
              <a:gd name="connsiteY28" fmla="*/ 311085 h 838986"/>
              <a:gd name="connsiteX29" fmla="*/ 2196445 w 3337088"/>
              <a:gd name="connsiteY29" fmla="*/ 367646 h 838986"/>
              <a:gd name="connsiteX30" fmla="*/ 2215299 w 3337088"/>
              <a:gd name="connsiteY30" fmla="*/ 443060 h 838986"/>
              <a:gd name="connsiteX31" fmla="*/ 2253006 w 3337088"/>
              <a:gd name="connsiteY31" fmla="*/ 499621 h 838986"/>
              <a:gd name="connsiteX32" fmla="*/ 2262433 w 3337088"/>
              <a:gd name="connsiteY32" fmla="*/ 527901 h 838986"/>
              <a:gd name="connsiteX33" fmla="*/ 2300140 w 3337088"/>
              <a:gd name="connsiteY33" fmla="*/ 584462 h 838986"/>
              <a:gd name="connsiteX34" fmla="*/ 2318994 w 3337088"/>
              <a:gd name="connsiteY34" fmla="*/ 612743 h 838986"/>
              <a:gd name="connsiteX35" fmla="*/ 2347274 w 3337088"/>
              <a:gd name="connsiteY35" fmla="*/ 697584 h 838986"/>
              <a:gd name="connsiteX36" fmla="*/ 2366128 w 3337088"/>
              <a:gd name="connsiteY36" fmla="*/ 725864 h 838986"/>
              <a:gd name="connsiteX37" fmla="*/ 2375554 w 3337088"/>
              <a:gd name="connsiteY37" fmla="*/ 754145 h 838986"/>
              <a:gd name="connsiteX38" fmla="*/ 2432115 w 3337088"/>
              <a:gd name="connsiteY38" fmla="*/ 820132 h 838986"/>
              <a:gd name="connsiteX39" fmla="*/ 2460396 w 3337088"/>
              <a:gd name="connsiteY39" fmla="*/ 838986 h 838986"/>
              <a:gd name="connsiteX40" fmla="*/ 2573517 w 3337088"/>
              <a:gd name="connsiteY40" fmla="*/ 829559 h 838986"/>
              <a:gd name="connsiteX41" fmla="*/ 2630078 w 3337088"/>
              <a:gd name="connsiteY41" fmla="*/ 772998 h 838986"/>
              <a:gd name="connsiteX42" fmla="*/ 2658359 w 3337088"/>
              <a:gd name="connsiteY42" fmla="*/ 744718 h 838986"/>
              <a:gd name="connsiteX43" fmla="*/ 2667785 w 3337088"/>
              <a:gd name="connsiteY43" fmla="*/ 716437 h 838986"/>
              <a:gd name="connsiteX44" fmla="*/ 2714919 w 3337088"/>
              <a:gd name="connsiteY44" fmla="*/ 659877 h 838986"/>
              <a:gd name="connsiteX45" fmla="*/ 2724346 w 3337088"/>
              <a:gd name="connsiteY45" fmla="*/ 631596 h 838986"/>
              <a:gd name="connsiteX46" fmla="*/ 2743200 w 3337088"/>
              <a:gd name="connsiteY46" fmla="*/ 556182 h 838986"/>
              <a:gd name="connsiteX47" fmla="*/ 2771480 w 3337088"/>
              <a:gd name="connsiteY47" fmla="*/ 499621 h 838986"/>
              <a:gd name="connsiteX48" fmla="*/ 2780907 w 3337088"/>
              <a:gd name="connsiteY48" fmla="*/ 471341 h 838986"/>
              <a:gd name="connsiteX49" fmla="*/ 2865748 w 3337088"/>
              <a:gd name="connsiteY49" fmla="*/ 414780 h 838986"/>
              <a:gd name="connsiteX50" fmla="*/ 2894029 w 3337088"/>
              <a:gd name="connsiteY50" fmla="*/ 395926 h 838986"/>
              <a:gd name="connsiteX51" fmla="*/ 2903455 w 3337088"/>
              <a:gd name="connsiteY51" fmla="*/ 367646 h 838986"/>
              <a:gd name="connsiteX52" fmla="*/ 2941163 w 3337088"/>
              <a:gd name="connsiteY52" fmla="*/ 311085 h 838986"/>
              <a:gd name="connsiteX53" fmla="*/ 2988297 w 3337088"/>
              <a:gd name="connsiteY53" fmla="*/ 235670 h 838986"/>
              <a:gd name="connsiteX54" fmla="*/ 3016577 w 3337088"/>
              <a:gd name="connsiteY54" fmla="*/ 226244 h 838986"/>
              <a:gd name="connsiteX55" fmla="*/ 3129699 w 3337088"/>
              <a:gd name="connsiteY55" fmla="*/ 150829 h 838986"/>
              <a:gd name="connsiteX56" fmla="*/ 3186260 w 3337088"/>
              <a:gd name="connsiteY56" fmla="*/ 131976 h 838986"/>
              <a:gd name="connsiteX57" fmla="*/ 3261674 w 3337088"/>
              <a:gd name="connsiteY57" fmla="*/ 113122 h 838986"/>
              <a:gd name="connsiteX58" fmla="*/ 3299381 w 3337088"/>
              <a:gd name="connsiteY58" fmla="*/ 65988 h 838986"/>
              <a:gd name="connsiteX59" fmla="*/ 3337088 w 3337088"/>
              <a:gd name="connsiteY59" fmla="*/ 28281 h 8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337088" h="838986">
                <a:moveTo>
                  <a:pt x="0" y="0"/>
                </a:moveTo>
                <a:cubicBezTo>
                  <a:pt x="66621" y="13324"/>
                  <a:pt x="31935" y="4360"/>
                  <a:pt x="103695" y="28281"/>
                </a:cubicBezTo>
                <a:lnTo>
                  <a:pt x="131975" y="37708"/>
                </a:lnTo>
                <a:lnTo>
                  <a:pt x="160255" y="47134"/>
                </a:lnTo>
                <a:cubicBezTo>
                  <a:pt x="185393" y="43992"/>
                  <a:pt x="210681" y="41873"/>
                  <a:pt x="235670" y="37708"/>
                </a:cubicBezTo>
                <a:cubicBezTo>
                  <a:pt x="248450" y="35578"/>
                  <a:pt x="260630" y="30599"/>
                  <a:pt x="273377" y="28281"/>
                </a:cubicBezTo>
                <a:cubicBezTo>
                  <a:pt x="295238" y="24306"/>
                  <a:pt x="317369" y="21996"/>
                  <a:pt x="339365" y="18854"/>
                </a:cubicBezTo>
                <a:cubicBezTo>
                  <a:pt x="367645" y="21996"/>
                  <a:pt x="395829" y="26179"/>
                  <a:pt x="424206" y="28281"/>
                </a:cubicBezTo>
                <a:cubicBezTo>
                  <a:pt x="480699" y="32466"/>
                  <a:pt x="537495" y="32337"/>
                  <a:pt x="593888" y="37708"/>
                </a:cubicBezTo>
                <a:cubicBezTo>
                  <a:pt x="603780" y="38650"/>
                  <a:pt x="612529" y="44724"/>
                  <a:pt x="622169" y="47134"/>
                </a:cubicBezTo>
                <a:cubicBezTo>
                  <a:pt x="637713" y="51020"/>
                  <a:pt x="653499" y="53927"/>
                  <a:pt x="669303" y="56561"/>
                </a:cubicBezTo>
                <a:cubicBezTo>
                  <a:pt x="691220" y="60214"/>
                  <a:pt x="713503" y="61630"/>
                  <a:pt x="735291" y="65988"/>
                </a:cubicBezTo>
                <a:cubicBezTo>
                  <a:pt x="852192" y="89369"/>
                  <a:pt x="769707" y="84588"/>
                  <a:pt x="895546" y="94268"/>
                </a:cubicBezTo>
                <a:cubicBezTo>
                  <a:pt x="1009338" y="103021"/>
                  <a:pt x="1077011" y="102573"/>
                  <a:pt x="1187777" y="113122"/>
                </a:cubicBezTo>
                <a:cubicBezTo>
                  <a:pt x="1209896" y="115229"/>
                  <a:pt x="1231804" y="119170"/>
                  <a:pt x="1253765" y="122549"/>
                </a:cubicBezTo>
                <a:cubicBezTo>
                  <a:pt x="1275603" y="125909"/>
                  <a:pt x="1333939" y="135522"/>
                  <a:pt x="1357460" y="141402"/>
                </a:cubicBezTo>
                <a:cubicBezTo>
                  <a:pt x="1404847" y="153248"/>
                  <a:pt x="1367942" y="146644"/>
                  <a:pt x="1414020" y="169683"/>
                </a:cubicBezTo>
                <a:cubicBezTo>
                  <a:pt x="1422908" y="174127"/>
                  <a:pt x="1432874" y="175968"/>
                  <a:pt x="1442301" y="179110"/>
                </a:cubicBezTo>
                <a:cubicBezTo>
                  <a:pt x="1461155" y="197963"/>
                  <a:pt x="1473567" y="227238"/>
                  <a:pt x="1498862" y="235670"/>
                </a:cubicBezTo>
                <a:lnTo>
                  <a:pt x="1555422" y="254524"/>
                </a:lnTo>
                <a:lnTo>
                  <a:pt x="1583703" y="263951"/>
                </a:lnTo>
                <a:cubicBezTo>
                  <a:pt x="1596464" y="261824"/>
                  <a:pt x="1660072" y="252768"/>
                  <a:pt x="1677971" y="245097"/>
                </a:cubicBezTo>
                <a:cubicBezTo>
                  <a:pt x="1688384" y="240634"/>
                  <a:pt x="1695898" y="230845"/>
                  <a:pt x="1706251" y="226244"/>
                </a:cubicBezTo>
                <a:cubicBezTo>
                  <a:pt x="1724412" y="218173"/>
                  <a:pt x="1743958" y="213675"/>
                  <a:pt x="1762812" y="207390"/>
                </a:cubicBezTo>
                <a:cubicBezTo>
                  <a:pt x="1772239" y="204248"/>
                  <a:pt x="1781217" y="199060"/>
                  <a:pt x="1791093" y="197963"/>
                </a:cubicBezTo>
                <a:lnTo>
                  <a:pt x="1875934" y="188536"/>
                </a:lnTo>
                <a:cubicBezTo>
                  <a:pt x="1951348" y="191678"/>
                  <a:pt x="2027159" y="189627"/>
                  <a:pt x="2102177" y="197963"/>
                </a:cubicBezTo>
                <a:cubicBezTo>
                  <a:pt x="2134040" y="201503"/>
                  <a:pt x="2130985" y="224333"/>
                  <a:pt x="2139884" y="245097"/>
                </a:cubicBezTo>
                <a:cubicBezTo>
                  <a:pt x="2154235" y="278582"/>
                  <a:pt x="2158659" y="282685"/>
                  <a:pt x="2177592" y="311085"/>
                </a:cubicBezTo>
                <a:cubicBezTo>
                  <a:pt x="2183876" y="329939"/>
                  <a:pt x="2192547" y="348159"/>
                  <a:pt x="2196445" y="367646"/>
                </a:cubicBezTo>
                <a:cubicBezTo>
                  <a:pt x="2199057" y="380706"/>
                  <a:pt x="2206240" y="426754"/>
                  <a:pt x="2215299" y="443060"/>
                </a:cubicBezTo>
                <a:cubicBezTo>
                  <a:pt x="2226303" y="462868"/>
                  <a:pt x="2245840" y="478125"/>
                  <a:pt x="2253006" y="499621"/>
                </a:cubicBezTo>
                <a:cubicBezTo>
                  <a:pt x="2256148" y="509048"/>
                  <a:pt x="2257607" y="519215"/>
                  <a:pt x="2262433" y="527901"/>
                </a:cubicBezTo>
                <a:cubicBezTo>
                  <a:pt x="2273437" y="547709"/>
                  <a:pt x="2287571" y="565608"/>
                  <a:pt x="2300140" y="584462"/>
                </a:cubicBezTo>
                <a:lnTo>
                  <a:pt x="2318994" y="612743"/>
                </a:lnTo>
                <a:lnTo>
                  <a:pt x="2347274" y="697584"/>
                </a:lnTo>
                <a:cubicBezTo>
                  <a:pt x="2350857" y="708332"/>
                  <a:pt x="2359843" y="716437"/>
                  <a:pt x="2366128" y="725864"/>
                </a:cubicBezTo>
                <a:cubicBezTo>
                  <a:pt x="2369270" y="735291"/>
                  <a:pt x="2370624" y="745517"/>
                  <a:pt x="2375554" y="754145"/>
                </a:cubicBezTo>
                <a:cubicBezTo>
                  <a:pt x="2386901" y="774002"/>
                  <a:pt x="2413881" y="804937"/>
                  <a:pt x="2432115" y="820132"/>
                </a:cubicBezTo>
                <a:cubicBezTo>
                  <a:pt x="2440819" y="827385"/>
                  <a:pt x="2450969" y="832701"/>
                  <a:pt x="2460396" y="838986"/>
                </a:cubicBezTo>
                <a:cubicBezTo>
                  <a:pt x="2498103" y="835844"/>
                  <a:pt x="2538252" y="843273"/>
                  <a:pt x="2573517" y="829559"/>
                </a:cubicBezTo>
                <a:cubicBezTo>
                  <a:pt x="2598367" y="819895"/>
                  <a:pt x="2611224" y="791852"/>
                  <a:pt x="2630078" y="772998"/>
                </a:cubicBezTo>
                <a:lnTo>
                  <a:pt x="2658359" y="744718"/>
                </a:lnTo>
                <a:cubicBezTo>
                  <a:pt x="2661501" y="735291"/>
                  <a:pt x="2662273" y="724705"/>
                  <a:pt x="2667785" y="716437"/>
                </a:cubicBezTo>
                <a:cubicBezTo>
                  <a:pt x="2709486" y="653886"/>
                  <a:pt x="2684075" y="721566"/>
                  <a:pt x="2714919" y="659877"/>
                </a:cubicBezTo>
                <a:cubicBezTo>
                  <a:pt x="2719363" y="650989"/>
                  <a:pt x="2721731" y="641183"/>
                  <a:pt x="2724346" y="631596"/>
                </a:cubicBezTo>
                <a:cubicBezTo>
                  <a:pt x="2731164" y="606597"/>
                  <a:pt x="2736915" y="581320"/>
                  <a:pt x="2743200" y="556182"/>
                </a:cubicBezTo>
                <a:cubicBezTo>
                  <a:pt x="2755048" y="508792"/>
                  <a:pt x="2748440" y="545701"/>
                  <a:pt x="2771480" y="499621"/>
                </a:cubicBezTo>
                <a:cubicBezTo>
                  <a:pt x="2775924" y="490733"/>
                  <a:pt x="2773881" y="478367"/>
                  <a:pt x="2780907" y="471341"/>
                </a:cubicBezTo>
                <a:cubicBezTo>
                  <a:pt x="2780912" y="471336"/>
                  <a:pt x="2851604" y="424209"/>
                  <a:pt x="2865748" y="414780"/>
                </a:cubicBezTo>
                <a:lnTo>
                  <a:pt x="2894029" y="395926"/>
                </a:lnTo>
                <a:cubicBezTo>
                  <a:pt x="2897171" y="386499"/>
                  <a:pt x="2898629" y="376332"/>
                  <a:pt x="2903455" y="367646"/>
                </a:cubicBezTo>
                <a:cubicBezTo>
                  <a:pt x="2914459" y="347838"/>
                  <a:pt x="2941163" y="311085"/>
                  <a:pt x="2941163" y="311085"/>
                </a:cubicBezTo>
                <a:cubicBezTo>
                  <a:pt x="2958358" y="259499"/>
                  <a:pt x="2946468" y="256584"/>
                  <a:pt x="2988297" y="235670"/>
                </a:cubicBezTo>
                <a:cubicBezTo>
                  <a:pt x="2997185" y="231226"/>
                  <a:pt x="3007150" y="229386"/>
                  <a:pt x="3016577" y="226244"/>
                </a:cubicBezTo>
                <a:lnTo>
                  <a:pt x="3129699" y="150829"/>
                </a:lnTo>
                <a:cubicBezTo>
                  <a:pt x="3146235" y="139805"/>
                  <a:pt x="3166980" y="136796"/>
                  <a:pt x="3186260" y="131976"/>
                </a:cubicBezTo>
                <a:lnTo>
                  <a:pt x="3261674" y="113122"/>
                </a:lnTo>
                <a:cubicBezTo>
                  <a:pt x="3342724" y="59087"/>
                  <a:pt x="3247340" y="131038"/>
                  <a:pt x="3299381" y="65988"/>
                </a:cubicBezTo>
                <a:cubicBezTo>
                  <a:pt x="3360045" y="-9841"/>
                  <a:pt x="3306139" y="90183"/>
                  <a:pt x="3337088" y="28281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087" name="Freeform 46086"/>
          <p:cNvSpPr/>
          <p:nvPr/>
        </p:nvSpPr>
        <p:spPr>
          <a:xfrm>
            <a:off x="2798103" y="2286000"/>
            <a:ext cx="3751922" cy="377072"/>
          </a:xfrm>
          <a:custGeom>
            <a:avLst/>
            <a:gdLst>
              <a:gd name="connsiteX0" fmla="*/ 0 w 3751922"/>
              <a:gd name="connsiteY0" fmla="*/ 0 h 377072"/>
              <a:gd name="connsiteX1" fmla="*/ 245097 w 3751922"/>
              <a:gd name="connsiteY1" fmla="*/ 28280 h 377072"/>
              <a:gd name="connsiteX2" fmla="*/ 311085 w 3751922"/>
              <a:gd name="connsiteY2" fmla="*/ 47134 h 377072"/>
              <a:gd name="connsiteX3" fmla="*/ 329938 w 3751922"/>
              <a:gd name="connsiteY3" fmla="*/ 75414 h 377072"/>
              <a:gd name="connsiteX4" fmla="*/ 358219 w 3751922"/>
              <a:gd name="connsiteY4" fmla="*/ 94268 h 377072"/>
              <a:gd name="connsiteX5" fmla="*/ 395926 w 3751922"/>
              <a:gd name="connsiteY5" fmla="*/ 150829 h 377072"/>
              <a:gd name="connsiteX6" fmla="*/ 414779 w 3751922"/>
              <a:gd name="connsiteY6" fmla="*/ 207390 h 377072"/>
              <a:gd name="connsiteX7" fmla="*/ 424206 w 3751922"/>
              <a:gd name="connsiteY7" fmla="*/ 235670 h 377072"/>
              <a:gd name="connsiteX8" fmla="*/ 461913 w 3751922"/>
              <a:gd name="connsiteY8" fmla="*/ 292231 h 377072"/>
              <a:gd name="connsiteX9" fmla="*/ 490194 w 3751922"/>
              <a:gd name="connsiteY9" fmla="*/ 301658 h 377072"/>
              <a:gd name="connsiteX10" fmla="*/ 556182 w 3751922"/>
              <a:gd name="connsiteY10" fmla="*/ 329938 h 377072"/>
              <a:gd name="connsiteX11" fmla="*/ 612742 w 3751922"/>
              <a:gd name="connsiteY11" fmla="*/ 348792 h 377072"/>
              <a:gd name="connsiteX12" fmla="*/ 820132 w 3751922"/>
              <a:gd name="connsiteY12" fmla="*/ 339365 h 377072"/>
              <a:gd name="connsiteX13" fmla="*/ 923827 w 3751922"/>
              <a:gd name="connsiteY13" fmla="*/ 311084 h 377072"/>
              <a:gd name="connsiteX14" fmla="*/ 952107 w 3751922"/>
              <a:gd name="connsiteY14" fmla="*/ 292231 h 377072"/>
              <a:gd name="connsiteX15" fmla="*/ 980388 w 3751922"/>
              <a:gd name="connsiteY15" fmla="*/ 282804 h 377072"/>
              <a:gd name="connsiteX16" fmla="*/ 1036949 w 3751922"/>
              <a:gd name="connsiteY16" fmla="*/ 254524 h 377072"/>
              <a:gd name="connsiteX17" fmla="*/ 1065229 w 3751922"/>
              <a:gd name="connsiteY17" fmla="*/ 235670 h 377072"/>
              <a:gd name="connsiteX18" fmla="*/ 1093509 w 3751922"/>
              <a:gd name="connsiteY18" fmla="*/ 226243 h 377072"/>
              <a:gd name="connsiteX19" fmla="*/ 1150070 w 3751922"/>
              <a:gd name="connsiteY19" fmla="*/ 188536 h 377072"/>
              <a:gd name="connsiteX20" fmla="*/ 1206631 w 3751922"/>
              <a:gd name="connsiteY20" fmla="*/ 197963 h 377072"/>
              <a:gd name="connsiteX21" fmla="*/ 1234911 w 3751922"/>
              <a:gd name="connsiteY21" fmla="*/ 207390 h 377072"/>
              <a:gd name="connsiteX22" fmla="*/ 1300899 w 3751922"/>
              <a:gd name="connsiteY22" fmla="*/ 216816 h 377072"/>
              <a:gd name="connsiteX23" fmla="*/ 1385740 w 3751922"/>
              <a:gd name="connsiteY23" fmla="*/ 245097 h 377072"/>
              <a:gd name="connsiteX24" fmla="*/ 1423448 w 3751922"/>
              <a:gd name="connsiteY24" fmla="*/ 263950 h 377072"/>
              <a:gd name="connsiteX25" fmla="*/ 1451728 w 3751922"/>
              <a:gd name="connsiteY25" fmla="*/ 273377 h 377072"/>
              <a:gd name="connsiteX26" fmla="*/ 1508289 w 3751922"/>
              <a:gd name="connsiteY26" fmla="*/ 311084 h 377072"/>
              <a:gd name="connsiteX27" fmla="*/ 1564850 w 3751922"/>
              <a:gd name="connsiteY27" fmla="*/ 329938 h 377072"/>
              <a:gd name="connsiteX28" fmla="*/ 1593130 w 3751922"/>
              <a:gd name="connsiteY28" fmla="*/ 348792 h 377072"/>
              <a:gd name="connsiteX29" fmla="*/ 1630837 w 3751922"/>
              <a:gd name="connsiteY29" fmla="*/ 358218 h 377072"/>
              <a:gd name="connsiteX30" fmla="*/ 1913641 w 3751922"/>
              <a:gd name="connsiteY30" fmla="*/ 377072 h 377072"/>
              <a:gd name="connsiteX31" fmla="*/ 1960775 w 3751922"/>
              <a:gd name="connsiteY31" fmla="*/ 339365 h 377072"/>
              <a:gd name="connsiteX32" fmla="*/ 2017336 w 3751922"/>
              <a:gd name="connsiteY32" fmla="*/ 301658 h 377072"/>
              <a:gd name="connsiteX33" fmla="*/ 2045617 w 3751922"/>
              <a:gd name="connsiteY33" fmla="*/ 282804 h 377072"/>
              <a:gd name="connsiteX34" fmla="*/ 2073897 w 3751922"/>
              <a:gd name="connsiteY34" fmla="*/ 263950 h 377072"/>
              <a:gd name="connsiteX35" fmla="*/ 2168165 w 3751922"/>
              <a:gd name="connsiteY35" fmla="*/ 235670 h 377072"/>
              <a:gd name="connsiteX36" fmla="*/ 2196445 w 3751922"/>
              <a:gd name="connsiteY36" fmla="*/ 216816 h 377072"/>
              <a:gd name="connsiteX37" fmla="*/ 2375555 w 3751922"/>
              <a:gd name="connsiteY37" fmla="*/ 216816 h 377072"/>
              <a:gd name="connsiteX38" fmla="*/ 2780907 w 3751922"/>
              <a:gd name="connsiteY38" fmla="*/ 245097 h 377072"/>
              <a:gd name="connsiteX39" fmla="*/ 2903456 w 3751922"/>
              <a:gd name="connsiteY39" fmla="*/ 273377 h 377072"/>
              <a:gd name="connsiteX40" fmla="*/ 2941163 w 3751922"/>
              <a:gd name="connsiteY40" fmla="*/ 292231 h 377072"/>
              <a:gd name="connsiteX41" fmla="*/ 3007151 w 3751922"/>
              <a:gd name="connsiteY41" fmla="*/ 311084 h 377072"/>
              <a:gd name="connsiteX42" fmla="*/ 3148553 w 3751922"/>
              <a:gd name="connsiteY42" fmla="*/ 339365 h 377072"/>
              <a:gd name="connsiteX43" fmla="*/ 3346516 w 3751922"/>
              <a:gd name="connsiteY43" fmla="*/ 339365 h 377072"/>
              <a:gd name="connsiteX44" fmla="*/ 3421930 w 3751922"/>
              <a:gd name="connsiteY44" fmla="*/ 320511 h 377072"/>
              <a:gd name="connsiteX45" fmla="*/ 3469064 w 3751922"/>
              <a:gd name="connsiteY45" fmla="*/ 273377 h 377072"/>
              <a:gd name="connsiteX46" fmla="*/ 3487918 w 3751922"/>
              <a:gd name="connsiteY46" fmla="*/ 245097 h 377072"/>
              <a:gd name="connsiteX47" fmla="*/ 3525625 w 3751922"/>
              <a:gd name="connsiteY47" fmla="*/ 160256 h 377072"/>
              <a:gd name="connsiteX48" fmla="*/ 3553905 w 3751922"/>
              <a:gd name="connsiteY48" fmla="*/ 150829 h 377072"/>
              <a:gd name="connsiteX49" fmla="*/ 3610466 w 3751922"/>
              <a:gd name="connsiteY49" fmla="*/ 113122 h 377072"/>
              <a:gd name="connsiteX50" fmla="*/ 3638746 w 3751922"/>
              <a:gd name="connsiteY50" fmla="*/ 103695 h 377072"/>
              <a:gd name="connsiteX51" fmla="*/ 3723588 w 3751922"/>
              <a:gd name="connsiteY51" fmla="*/ 37707 h 377072"/>
              <a:gd name="connsiteX52" fmla="*/ 3751868 w 3751922"/>
              <a:gd name="connsiteY52" fmla="*/ 9427 h 37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751922" h="377072">
                <a:moveTo>
                  <a:pt x="0" y="0"/>
                </a:moveTo>
                <a:cubicBezTo>
                  <a:pt x="156626" y="26103"/>
                  <a:pt x="74992" y="16129"/>
                  <a:pt x="245097" y="28280"/>
                </a:cubicBezTo>
                <a:cubicBezTo>
                  <a:pt x="247561" y="28896"/>
                  <a:pt x="304938" y="42217"/>
                  <a:pt x="311085" y="47134"/>
                </a:cubicBezTo>
                <a:cubicBezTo>
                  <a:pt x="319932" y="54211"/>
                  <a:pt x="321927" y="67403"/>
                  <a:pt x="329938" y="75414"/>
                </a:cubicBezTo>
                <a:cubicBezTo>
                  <a:pt x="337949" y="83425"/>
                  <a:pt x="348792" y="87983"/>
                  <a:pt x="358219" y="94268"/>
                </a:cubicBezTo>
                <a:cubicBezTo>
                  <a:pt x="370788" y="113122"/>
                  <a:pt x="388761" y="129332"/>
                  <a:pt x="395926" y="150829"/>
                </a:cubicBezTo>
                <a:lnTo>
                  <a:pt x="414779" y="207390"/>
                </a:lnTo>
                <a:cubicBezTo>
                  <a:pt x="417921" y="216817"/>
                  <a:pt x="418694" y="227402"/>
                  <a:pt x="424206" y="235670"/>
                </a:cubicBezTo>
                <a:lnTo>
                  <a:pt x="461913" y="292231"/>
                </a:lnTo>
                <a:cubicBezTo>
                  <a:pt x="467425" y="300499"/>
                  <a:pt x="481306" y="297214"/>
                  <a:pt x="490194" y="301658"/>
                </a:cubicBezTo>
                <a:cubicBezTo>
                  <a:pt x="572455" y="342788"/>
                  <a:pt x="458079" y="300507"/>
                  <a:pt x="556182" y="329938"/>
                </a:cubicBezTo>
                <a:cubicBezTo>
                  <a:pt x="575217" y="335649"/>
                  <a:pt x="612742" y="348792"/>
                  <a:pt x="612742" y="348792"/>
                </a:cubicBezTo>
                <a:cubicBezTo>
                  <a:pt x="681872" y="345650"/>
                  <a:pt x="751120" y="344477"/>
                  <a:pt x="820132" y="339365"/>
                </a:cubicBezTo>
                <a:cubicBezTo>
                  <a:pt x="854394" y="336827"/>
                  <a:pt x="892203" y="321626"/>
                  <a:pt x="923827" y="311084"/>
                </a:cubicBezTo>
                <a:cubicBezTo>
                  <a:pt x="934575" y="307501"/>
                  <a:pt x="941974" y="297298"/>
                  <a:pt x="952107" y="292231"/>
                </a:cubicBezTo>
                <a:cubicBezTo>
                  <a:pt x="960995" y="287787"/>
                  <a:pt x="970961" y="285946"/>
                  <a:pt x="980388" y="282804"/>
                </a:cubicBezTo>
                <a:cubicBezTo>
                  <a:pt x="1061434" y="228771"/>
                  <a:pt x="958892" y="293552"/>
                  <a:pt x="1036949" y="254524"/>
                </a:cubicBezTo>
                <a:cubicBezTo>
                  <a:pt x="1047083" y="249457"/>
                  <a:pt x="1055096" y="240737"/>
                  <a:pt x="1065229" y="235670"/>
                </a:cubicBezTo>
                <a:cubicBezTo>
                  <a:pt x="1074117" y="231226"/>
                  <a:pt x="1084823" y="231069"/>
                  <a:pt x="1093509" y="226243"/>
                </a:cubicBezTo>
                <a:cubicBezTo>
                  <a:pt x="1113317" y="215239"/>
                  <a:pt x="1150070" y="188536"/>
                  <a:pt x="1150070" y="188536"/>
                </a:cubicBezTo>
                <a:cubicBezTo>
                  <a:pt x="1168924" y="191678"/>
                  <a:pt x="1187972" y="193817"/>
                  <a:pt x="1206631" y="197963"/>
                </a:cubicBezTo>
                <a:cubicBezTo>
                  <a:pt x="1216331" y="200119"/>
                  <a:pt x="1225167" y="205441"/>
                  <a:pt x="1234911" y="207390"/>
                </a:cubicBezTo>
                <a:cubicBezTo>
                  <a:pt x="1256699" y="211747"/>
                  <a:pt x="1278903" y="213674"/>
                  <a:pt x="1300899" y="216816"/>
                </a:cubicBezTo>
                <a:lnTo>
                  <a:pt x="1385740" y="245097"/>
                </a:lnTo>
                <a:cubicBezTo>
                  <a:pt x="1399072" y="249541"/>
                  <a:pt x="1410531" y="258414"/>
                  <a:pt x="1423448" y="263950"/>
                </a:cubicBezTo>
                <a:cubicBezTo>
                  <a:pt x="1432581" y="267864"/>
                  <a:pt x="1443042" y="268551"/>
                  <a:pt x="1451728" y="273377"/>
                </a:cubicBezTo>
                <a:cubicBezTo>
                  <a:pt x="1471536" y="284381"/>
                  <a:pt x="1486793" y="303918"/>
                  <a:pt x="1508289" y="311084"/>
                </a:cubicBezTo>
                <a:lnTo>
                  <a:pt x="1564850" y="329938"/>
                </a:lnTo>
                <a:cubicBezTo>
                  <a:pt x="1574277" y="336223"/>
                  <a:pt x="1582716" y="344329"/>
                  <a:pt x="1593130" y="348792"/>
                </a:cubicBezTo>
                <a:cubicBezTo>
                  <a:pt x="1605038" y="353896"/>
                  <a:pt x="1617931" y="357079"/>
                  <a:pt x="1630837" y="358218"/>
                </a:cubicBezTo>
                <a:cubicBezTo>
                  <a:pt x="1724949" y="366522"/>
                  <a:pt x="1819373" y="370787"/>
                  <a:pt x="1913641" y="377072"/>
                </a:cubicBezTo>
                <a:cubicBezTo>
                  <a:pt x="1977329" y="355843"/>
                  <a:pt x="1908295" y="385285"/>
                  <a:pt x="1960775" y="339365"/>
                </a:cubicBezTo>
                <a:cubicBezTo>
                  <a:pt x="1977828" y="324444"/>
                  <a:pt x="1998482" y="314227"/>
                  <a:pt x="2017336" y="301658"/>
                </a:cubicBezTo>
                <a:lnTo>
                  <a:pt x="2045617" y="282804"/>
                </a:lnTo>
                <a:cubicBezTo>
                  <a:pt x="2055044" y="276519"/>
                  <a:pt x="2063149" y="267533"/>
                  <a:pt x="2073897" y="263950"/>
                </a:cubicBezTo>
                <a:cubicBezTo>
                  <a:pt x="2142749" y="241000"/>
                  <a:pt x="2111178" y="249917"/>
                  <a:pt x="2168165" y="235670"/>
                </a:cubicBezTo>
                <a:cubicBezTo>
                  <a:pt x="2177592" y="229385"/>
                  <a:pt x="2185837" y="220794"/>
                  <a:pt x="2196445" y="216816"/>
                </a:cubicBezTo>
                <a:cubicBezTo>
                  <a:pt x="2251394" y="196210"/>
                  <a:pt x="2325132" y="213215"/>
                  <a:pt x="2375555" y="216816"/>
                </a:cubicBezTo>
                <a:cubicBezTo>
                  <a:pt x="2641520" y="261145"/>
                  <a:pt x="2305888" y="210340"/>
                  <a:pt x="2780907" y="245097"/>
                </a:cubicBezTo>
                <a:cubicBezTo>
                  <a:pt x="2797090" y="246281"/>
                  <a:pt x="2872010" y="259900"/>
                  <a:pt x="2903456" y="273377"/>
                </a:cubicBezTo>
                <a:cubicBezTo>
                  <a:pt x="2916372" y="278913"/>
                  <a:pt x="2928247" y="286695"/>
                  <a:pt x="2941163" y="292231"/>
                </a:cubicBezTo>
                <a:cubicBezTo>
                  <a:pt x="2965811" y="302795"/>
                  <a:pt x="2980564" y="303108"/>
                  <a:pt x="3007151" y="311084"/>
                </a:cubicBezTo>
                <a:cubicBezTo>
                  <a:pt x="3105458" y="340576"/>
                  <a:pt x="3022837" y="325396"/>
                  <a:pt x="3148553" y="339365"/>
                </a:cubicBezTo>
                <a:cubicBezTo>
                  <a:pt x="3231240" y="360037"/>
                  <a:pt x="3201962" y="356712"/>
                  <a:pt x="3346516" y="339365"/>
                </a:cubicBezTo>
                <a:cubicBezTo>
                  <a:pt x="3372243" y="336278"/>
                  <a:pt x="3421930" y="320511"/>
                  <a:pt x="3421930" y="320511"/>
                </a:cubicBezTo>
                <a:cubicBezTo>
                  <a:pt x="3472207" y="245098"/>
                  <a:pt x="3406219" y="336222"/>
                  <a:pt x="3469064" y="273377"/>
                </a:cubicBezTo>
                <a:cubicBezTo>
                  <a:pt x="3477075" y="265366"/>
                  <a:pt x="3481633" y="254524"/>
                  <a:pt x="3487918" y="245097"/>
                </a:cubicBezTo>
                <a:cubicBezTo>
                  <a:pt x="3493680" y="227811"/>
                  <a:pt x="3505252" y="176554"/>
                  <a:pt x="3525625" y="160256"/>
                </a:cubicBezTo>
                <a:cubicBezTo>
                  <a:pt x="3533384" y="154049"/>
                  <a:pt x="3545219" y="155655"/>
                  <a:pt x="3553905" y="150829"/>
                </a:cubicBezTo>
                <a:cubicBezTo>
                  <a:pt x="3573713" y="139825"/>
                  <a:pt x="3591612" y="125691"/>
                  <a:pt x="3610466" y="113122"/>
                </a:cubicBezTo>
                <a:cubicBezTo>
                  <a:pt x="3618734" y="107610"/>
                  <a:pt x="3630060" y="108521"/>
                  <a:pt x="3638746" y="103695"/>
                </a:cubicBezTo>
                <a:cubicBezTo>
                  <a:pt x="3724512" y="56046"/>
                  <a:pt x="3668628" y="83507"/>
                  <a:pt x="3723588" y="37707"/>
                </a:cubicBezTo>
                <a:cubicBezTo>
                  <a:pt x="3754482" y="11962"/>
                  <a:pt x="3751868" y="31610"/>
                  <a:pt x="3751868" y="9427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026" name="Picture 2" descr="C:\Users\jdaron\AppData\Local\Microsoft\Windows\Temporary Internet Files\Content.IE5\6M3TOTHZ\MC90038919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713" y="1640576"/>
            <a:ext cx="545518" cy="70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jdaron\AppData\Local\Microsoft\Windows\Temporary Internet Files\Content.IE5\SKT6XXUR\MC90039098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51" y="2811969"/>
            <a:ext cx="552804" cy="76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304800"/>
            <a:ext cx="524457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b="1" dirty="0">
                <a:latin typeface="Calibri" pitchFamily="34" charset="0"/>
              </a:rPr>
              <a:t>Dangers of multi-model misuse 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62021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31354 -0.0018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7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nimBg="1"/>
      <p:bldP spid="46084" grpId="1" animBg="1"/>
      <p:bldP spid="46085" grpId="0" animBg="1"/>
      <p:bldP spid="46085" grpId="1" animBg="1"/>
      <p:bldP spid="46085" grpId="2" animBg="1"/>
      <p:bldP spid="46086" grpId="0" animBg="1"/>
      <p:bldP spid="46086" grpId="1" animBg="1"/>
      <p:bldP spid="46087" grpId="0" animBg="1"/>
      <p:bldP spid="4608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0" r="10270" b="73125"/>
          <a:stretch/>
        </p:blipFill>
        <p:spPr>
          <a:xfrm>
            <a:off x="76200" y="1828800"/>
            <a:ext cx="4381217" cy="20521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0" b="16522"/>
          <a:stretch/>
        </p:blipFill>
        <p:spPr>
          <a:xfrm>
            <a:off x="1676400" y="4011282"/>
            <a:ext cx="5562035" cy="2124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0" t="27904" r="10093" b="44309"/>
          <a:stretch/>
        </p:blipFill>
        <p:spPr>
          <a:xfrm>
            <a:off x="4572000" y="1889543"/>
            <a:ext cx="4429408" cy="212173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67600" y="5486400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Fig SPM 7</a:t>
            </a:r>
            <a:endParaRPr lang="en-ZA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76012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500" b="1" dirty="0" smtClean="0"/>
              <a:t>IPCC AR5 Projections</a:t>
            </a:r>
            <a:endParaRPr lang="en-ZA" sz="3500" b="1" dirty="0"/>
          </a:p>
        </p:txBody>
      </p:sp>
    </p:spTree>
    <p:extLst>
      <p:ext uri="{BB962C8B-B14F-4D97-AF65-F5344CB8AC3E}">
        <p14:creationId xmlns:p14="http://schemas.microsoft.com/office/powerpoint/2010/main" val="382497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061" y="1066800"/>
            <a:ext cx="5549964" cy="41441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063" y="5359215"/>
            <a:ext cx="5549962" cy="128467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6012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500" b="1" dirty="0" smtClean="0"/>
              <a:t>IPCC AR5 Projections</a:t>
            </a:r>
            <a:endParaRPr lang="en-ZA" sz="3500" b="1" dirty="0"/>
          </a:p>
        </p:txBody>
      </p:sp>
    </p:spTree>
    <p:extLst>
      <p:ext uri="{BB962C8B-B14F-4D97-AF65-F5344CB8AC3E}">
        <p14:creationId xmlns:p14="http://schemas.microsoft.com/office/powerpoint/2010/main" val="389206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1" r="12500" b="16384"/>
          <a:stretch/>
        </p:blipFill>
        <p:spPr>
          <a:xfrm>
            <a:off x="2409823" y="1202302"/>
            <a:ext cx="4448175" cy="336969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52425" y="2071688"/>
            <a:ext cx="8515349" cy="4176712"/>
          </a:xfrm>
        </p:spPr>
        <p:txBody>
          <a:bodyPr/>
          <a:lstStyle/>
          <a:p>
            <a:pPr marL="0" indent="0">
              <a:buNone/>
            </a:pPr>
            <a:endParaRPr lang="en-US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alibri" panose="020F0502020204030204" pitchFamily="34" charset="0"/>
              </a:rPr>
              <a:t>Sea </a:t>
            </a:r>
            <a:r>
              <a:rPr lang="en-US" sz="1800" dirty="0">
                <a:latin typeface="Calibri" panose="020F0502020204030204" pitchFamily="34" charset="0"/>
              </a:rPr>
              <a:t>level rise will not be uniform. By the end of the 21st century, it is very likely that sea level will rise in more than </a:t>
            </a:r>
            <a:r>
              <a:rPr lang="en-US" sz="1800" dirty="0" smtClean="0">
                <a:latin typeface="Calibri" panose="020F0502020204030204" pitchFamily="34" charset="0"/>
              </a:rPr>
              <a:t>about 95</a:t>
            </a:r>
            <a:r>
              <a:rPr lang="en-US" sz="1800" dirty="0">
                <a:latin typeface="Calibri" panose="020F0502020204030204" pitchFamily="34" charset="0"/>
              </a:rPr>
              <a:t>% of the ocean area. About 70% of the coastlines worldwide are projected to experience sea level change within </a:t>
            </a:r>
            <a:r>
              <a:rPr lang="en-US" sz="1800" dirty="0" smtClean="0">
                <a:latin typeface="Calibri" panose="020F0502020204030204" pitchFamily="34" charset="0"/>
              </a:rPr>
              <a:t>20% of </a:t>
            </a:r>
            <a:r>
              <a:rPr lang="en-US" sz="1800" dirty="0">
                <a:latin typeface="Calibri" panose="020F0502020204030204" pitchFamily="34" charset="0"/>
              </a:rPr>
              <a:t>the global mean sea level change. </a:t>
            </a:r>
          </a:p>
          <a:p>
            <a:pPr marL="0" indent="0">
              <a:buNone/>
            </a:pPr>
            <a:endParaRPr lang="en-US" sz="21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22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2200" dirty="0">
              <a:latin typeface="Calibri" panose="020F0502020204030204" pitchFamily="34" charset="0"/>
            </a:endParaRPr>
          </a:p>
          <a:p>
            <a:endParaRPr lang="en-ZA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76012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500" b="1" dirty="0" smtClean="0"/>
              <a:t>IPCC AR5 Projections</a:t>
            </a:r>
            <a:endParaRPr lang="en-ZA" sz="3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383369" y="4089916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Fig SPM 9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112618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76012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500" b="1" dirty="0" smtClean="0"/>
              <a:t>Regional Projections (CORDEX)</a:t>
            </a:r>
            <a:endParaRPr lang="en-ZA" sz="35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321575"/>
            <a:ext cx="879157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75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76012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500" b="1" dirty="0" smtClean="0"/>
              <a:t>Regional Projections (CORDEX)</a:t>
            </a:r>
            <a:endParaRPr lang="en-ZA" sz="35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50" y="1219200"/>
            <a:ext cx="6800850" cy="513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75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76012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500" b="1" dirty="0" smtClean="0"/>
              <a:t>Regional Projections (CORDEX)</a:t>
            </a:r>
            <a:endParaRPr lang="en-ZA" sz="35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556" y="1198004"/>
            <a:ext cx="6815444" cy="52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19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153272" y="3962400"/>
            <a:ext cx="8352928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 smtClean="0">
                <a:latin typeface="Calibri" panose="020F0502020204030204" pitchFamily="34" charset="0"/>
              </a:rPr>
              <a:t>Confidence in IPCC AR4</a:t>
            </a:r>
            <a:endParaRPr lang="en-ZA" sz="1800" b="1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6012" y="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500" b="1" dirty="0" smtClean="0"/>
              <a:t>From uncertainty to confidence</a:t>
            </a:r>
            <a:endParaRPr lang="en-ZA" sz="35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09800"/>
            <a:ext cx="5661845" cy="198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8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867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Rectangle 1"/>
          <p:cNvSpPr/>
          <p:nvPr/>
        </p:nvSpPr>
        <p:spPr>
          <a:xfrm>
            <a:off x="2176837" y="4621649"/>
            <a:ext cx="4911665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3500" b="1" i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…more climate modeling </a:t>
            </a:r>
          </a:p>
          <a:p>
            <a:pPr algn="ctr">
              <a:buNone/>
            </a:pPr>
            <a:r>
              <a:rPr lang="en-US" sz="3500" b="1" i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and assignment 1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85435" y="5734275"/>
            <a:ext cx="8132440" cy="1008111"/>
          </a:xfrm>
        </p:spPr>
        <p:txBody>
          <a:bodyPr/>
          <a:lstStyle/>
          <a:p>
            <a:pPr algn="r" eaLnBrk="1" hangingPunct="1"/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GEOGM1405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/>
            </a:r>
            <a:b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Climate 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Change: Science and Impacts</a:t>
            </a:r>
            <a:endParaRPr lang="en-GB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67558" y="152400"/>
            <a:ext cx="2008883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4500" b="1" i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WEEK 5</a:t>
            </a:r>
            <a:endParaRPr lang="en-ZA" sz="4500" b="1" i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-18256" y="5904248"/>
            <a:ext cx="9180512" cy="0"/>
          </a:xfrm>
          <a:prstGeom prst="line">
            <a:avLst/>
          </a:prstGeom>
          <a:ln w="50800">
            <a:solidFill>
              <a:srgbClr val="A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2807208"/>
            <a:ext cx="1511985" cy="159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954" y="1179466"/>
            <a:ext cx="1521575" cy="14666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833532"/>
            <a:ext cx="1871319" cy="15389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960" y="2807208"/>
            <a:ext cx="1710514" cy="17140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957" y="1143000"/>
            <a:ext cx="1498967" cy="146537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auto">
          <a:xfrm>
            <a:off x="3525625" y="4441158"/>
            <a:ext cx="2092750" cy="160256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03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12" y="1495425"/>
            <a:ext cx="8544460" cy="411799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153272" y="5334000"/>
            <a:ext cx="8352928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 smtClean="0">
                <a:latin typeface="Calibri" panose="020F0502020204030204" pitchFamily="34" charset="0"/>
              </a:rPr>
              <a:t>Confidence in IPCC AR5</a:t>
            </a:r>
            <a:endParaRPr lang="en-ZA" sz="1800" b="1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6012" y="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500" b="1" dirty="0" smtClean="0"/>
              <a:t>From uncertainty to confidence</a:t>
            </a:r>
            <a:endParaRPr lang="en-ZA" sz="3500" b="1" dirty="0"/>
          </a:p>
        </p:txBody>
      </p:sp>
    </p:spTree>
    <p:extLst>
      <p:ext uri="{BB962C8B-B14F-4D97-AF65-F5344CB8AC3E}">
        <p14:creationId xmlns:p14="http://schemas.microsoft.com/office/powerpoint/2010/main" val="24926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ZA" sz="3000" b="1" dirty="0"/>
              <a:t>What </a:t>
            </a:r>
            <a:r>
              <a:rPr lang="en-ZA" sz="3000" b="1" dirty="0" smtClean="0"/>
              <a:t>do you think are  </a:t>
            </a:r>
            <a:r>
              <a:rPr lang="en-ZA" sz="3000" b="1" dirty="0"/>
              <a:t>the most effective ways to communicate climate projections to convey the </a:t>
            </a:r>
            <a:r>
              <a:rPr lang="en-ZA" sz="3000" b="1" i="1" dirty="0"/>
              <a:t>strengths</a:t>
            </a:r>
            <a:r>
              <a:rPr lang="en-ZA" sz="3000" b="1" dirty="0"/>
              <a:t> and </a:t>
            </a:r>
            <a:r>
              <a:rPr lang="en-ZA" sz="3000" b="1" i="1" dirty="0"/>
              <a:t>limitations</a:t>
            </a:r>
            <a:r>
              <a:rPr lang="en-ZA" sz="3000" b="1" dirty="0"/>
              <a:t> in the information?</a:t>
            </a:r>
          </a:p>
        </p:txBody>
      </p:sp>
    </p:spTree>
    <p:extLst>
      <p:ext uri="{BB962C8B-B14F-4D97-AF65-F5344CB8AC3E}">
        <p14:creationId xmlns:p14="http://schemas.microsoft.com/office/powerpoint/2010/main" val="302937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702639" cy="923097"/>
          </a:xfrm>
        </p:spPr>
        <p:txBody>
          <a:bodyPr>
            <a:normAutofit fontScale="90000"/>
          </a:bodyPr>
          <a:lstStyle/>
          <a:p>
            <a:pPr algn="l"/>
            <a:r>
              <a:rPr lang="en-GB" sz="3000" b="1" dirty="0" smtClean="0">
                <a:latin typeface="Calibri" pitchFamily="34" charset="0"/>
              </a:rPr>
              <a:t>…before we start the assignment, let’s unpack some of the jargon!</a:t>
            </a:r>
            <a:endParaRPr lang="en-GB" sz="3000" b="1" dirty="0">
              <a:latin typeface="Calibri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6324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200" dirty="0" smtClean="0"/>
          </a:p>
          <a:p>
            <a:pPr marL="800100" lvl="2" indent="0">
              <a:buNone/>
            </a:pPr>
            <a:r>
              <a:rPr lang="en-GB" dirty="0" err="1" smtClean="0"/>
              <a:t>Hindcast</a:t>
            </a:r>
            <a:endParaRPr lang="en-GB" dirty="0" smtClean="0"/>
          </a:p>
          <a:p>
            <a:pPr marL="800100" lvl="2" indent="0">
              <a:buNone/>
            </a:pPr>
            <a:r>
              <a:rPr lang="en-GB" dirty="0" smtClean="0"/>
              <a:t>Forecast/prediction/projection</a:t>
            </a:r>
          </a:p>
          <a:p>
            <a:pPr marL="800100" lvl="2" indent="0">
              <a:buNone/>
            </a:pPr>
            <a:r>
              <a:rPr lang="en-GB" dirty="0" smtClean="0"/>
              <a:t>Scenario</a:t>
            </a:r>
          </a:p>
          <a:p>
            <a:pPr marL="800100" lvl="2" indent="0">
              <a:buNone/>
            </a:pPr>
            <a:r>
              <a:rPr lang="en-GB" dirty="0" smtClean="0"/>
              <a:t>Interpolation</a:t>
            </a:r>
          </a:p>
          <a:p>
            <a:pPr marL="800100" lvl="2" indent="0">
              <a:buNone/>
            </a:pPr>
            <a:r>
              <a:rPr lang="en-GB" dirty="0" smtClean="0"/>
              <a:t>Coupled model</a:t>
            </a:r>
          </a:p>
          <a:p>
            <a:pPr marL="800100" lvl="2" indent="0">
              <a:buNone/>
            </a:pPr>
            <a:r>
              <a:rPr lang="en-GB" dirty="0" smtClean="0"/>
              <a:t>Forcing</a:t>
            </a:r>
          </a:p>
          <a:p>
            <a:pPr marL="800100" lvl="2" indent="0">
              <a:buNone/>
            </a:pPr>
            <a:r>
              <a:rPr lang="en-GB" dirty="0" smtClean="0"/>
              <a:t>Simulation</a:t>
            </a:r>
          </a:p>
          <a:p>
            <a:pPr marL="800100" lvl="2" indent="0">
              <a:buNone/>
            </a:pPr>
            <a:r>
              <a:rPr lang="en-GB" dirty="0" smtClean="0"/>
              <a:t>Significance</a:t>
            </a:r>
          </a:p>
          <a:p>
            <a:pPr marL="800100" lvl="2" indent="0">
              <a:buNone/>
            </a:pPr>
            <a:r>
              <a:rPr lang="en-GB" dirty="0" smtClean="0"/>
              <a:t>…</a:t>
            </a:r>
          </a:p>
          <a:p>
            <a:pPr marL="914400" lvl="1" indent="-51435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61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590800"/>
            <a:ext cx="684118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/>
              <a:t>Assignment 1</a:t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…let’s begin</a:t>
            </a:r>
          </a:p>
        </p:txBody>
      </p:sp>
    </p:spTree>
    <p:extLst>
      <p:ext uri="{BB962C8B-B14F-4D97-AF65-F5344CB8AC3E}">
        <p14:creationId xmlns:p14="http://schemas.microsoft.com/office/powerpoint/2010/main" val="292164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667000"/>
            <a:ext cx="684118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/>
              <a:t>…leftovers from last week </a:t>
            </a:r>
            <a:br>
              <a:rPr lang="en-GB" b="1" dirty="0" smtClean="0"/>
            </a:br>
            <a:r>
              <a:rPr lang="en-GB" b="1" dirty="0" smtClean="0"/>
              <a:t>plus some additions… </a:t>
            </a:r>
          </a:p>
        </p:txBody>
      </p:sp>
    </p:spTree>
    <p:extLst>
      <p:ext uri="{BB962C8B-B14F-4D97-AF65-F5344CB8AC3E}">
        <p14:creationId xmlns:p14="http://schemas.microsoft.com/office/powerpoint/2010/main" val="238989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7702639" cy="923097"/>
          </a:xfrm>
        </p:spPr>
        <p:txBody>
          <a:bodyPr>
            <a:normAutofit/>
          </a:bodyPr>
          <a:lstStyle/>
          <a:p>
            <a:pPr algn="l"/>
            <a:r>
              <a:rPr lang="en-GB" sz="3000" b="1" dirty="0" smtClean="0">
                <a:latin typeface="Calibri" pitchFamily="34" charset="0"/>
              </a:rPr>
              <a:t>Sources of climate projection uncertainty</a:t>
            </a:r>
            <a:endParaRPr lang="en-GB" sz="3000" b="1" dirty="0">
              <a:latin typeface="Calibri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000" b="1" dirty="0" smtClean="0">
                <a:latin typeface="Calibri" pitchFamily="34" charset="0"/>
              </a:rPr>
              <a:t>Initial Condition </a:t>
            </a:r>
            <a:r>
              <a:rPr lang="en-GB" sz="2000" dirty="0" smtClean="0">
                <a:latin typeface="Calibri" pitchFamily="34" charset="0"/>
              </a:rPr>
              <a:t>(IC) uncertainty 		</a:t>
            </a:r>
            <a:r>
              <a:rPr lang="en-GB" sz="2000" b="1" dirty="0" smtClean="0">
                <a:latin typeface="Calibri" pitchFamily="34" charset="0"/>
              </a:rPr>
              <a:t>partially reducible</a:t>
            </a:r>
            <a:r>
              <a:rPr lang="en-GB" sz="2000" dirty="0" smtClean="0">
                <a:latin typeface="Calibri" pitchFamily="34" charset="0"/>
              </a:rPr>
              <a:t> 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Sparse/incomplete observations in time and space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Erroneous and uncertain observations</a:t>
            </a:r>
          </a:p>
          <a:p>
            <a:endParaRPr lang="en-GB" sz="2000" dirty="0" smtClean="0">
              <a:latin typeface="Calibri" pitchFamily="34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GB" sz="2000" b="1" dirty="0" smtClean="0">
                <a:latin typeface="Calibri" pitchFamily="34" charset="0"/>
              </a:rPr>
              <a:t>Model</a:t>
            </a:r>
            <a:r>
              <a:rPr lang="en-GB" sz="2000" dirty="0" smtClean="0">
                <a:latin typeface="Calibri" pitchFamily="34" charset="0"/>
              </a:rPr>
              <a:t> uncertainty 				</a:t>
            </a:r>
            <a:r>
              <a:rPr lang="en-GB" sz="2000" b="1" dirty="0" smtClean="0">
                <a:latin typeface="Calibri" pitchFamily="34" charset="0"/>
              </a:rPr>
              <a:t>largely reducible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Model inadequacy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Parameter uncertainty</a:t>
            </a:r>
          </a:p>
          <a:p>
            <a:endParaRPr lang="en-GB" sz="2000" dirty="0" smtClean="0">
              <a:latin typeface="Calibri" pitchFamily="34" charset="0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en-GB" sz="2000" b="1" dirty="0" smtClean="0">
                <a:latin typeface="Calibri" pitchFamily="34" charset="0"/>
              </a:rPr>
              <a:t>Scenario</a:t>
            </a:r>
            <a:r>
              <a:rPr lang="en-GB" sz="2000" dirty="0" smtClean="0">
                <a:latin typeface="Calibri" pitchFamily="34" charset="0"/>
              </a:rPr>
              <a:t> uncertainty 				</a:t>
            </a:r>
            <a:r>
              <a:rPr lang="en-GB" sz="2000" b="1" dirty="0" smtClean="0">
                <a:latin typeface="Calibri" pitchFamily="34" charset="0"/>
              </a:rPr>
              <a:t>largely irreducible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Human and natural emissions of greenhouse gases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Translating emissions into concentrations of greenhouse gases and  their effect on system radiative forcings</a:t>
            </a:r>
          </a:p>
          <a:p>
            <a:endParaRPr lang="en-GB" dirty="0" smtClean="0"/>
          </a:p>
          <a:p>
            <a:pPr marL="914400" lvl="1" indent="-51435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45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665937" cy="1131407"/>
          </a:xfrm>
        </p:spPr>
        <p:txBody>
          <a:bodyPr>
            <a:normAutofit fontScale="90000"/>
          </a:bodyPr>
          <a:lstStyle/>
          <a:p>
            <a:pPr algn="l"/>
            <a:r>
              <a:rPr lang="en-GB" sz="3500" b="1" dirty="0" smtClean="0">
                <a:latin typeface="Calibri" pitchFamily="34" charset="0"/>
              </a:rPr>
              <a:t>Scenario uncertainty</a:t>
            </a:r>
            <a:r>
              <a:rPr lang="en-GB" sz="3500" dirty="0" smtClean="0">
                <a:latin typeface="Calibri" pitchFamily="34" charset="0"/>
              </a:rPr>
              <a:t/>
            </a:r>
            <a:br>
              <a:rPr lang="en-GB" sz="3500" dirty="0" smtClean="0">
                <a:latin typeface="Calibri" pitchFamily="34" charset="0"/>
              </a:rPr>
            </a:br>
            <a:endParaRPr lang="en-GB" sz="3500" dirty="0">
              <a:latin typeface="Calibri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62" y="1300714"/>
            <a:ext cx="6403950" cy="440552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34200" y="5552349"/>
            <a:ext cx="17831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1400" b="1" i="0" dirty="0">
                <a:solidFill>
                  <a:srgbClr val="000000"/>
                </a:solidFill>
                <a:latin typeface="Calibri" panose="020F0502020204030204" pitchFamily="34" charset="0"/>
              </a:rPr>
              <a:t>Fuss et al. 2014</a:t>
            </a:r>
          </a:p>
        </p:txBody>
      </p:sp>
    </p:spTree>
    <p:extLst>
      <p:ext uri="{BB962C8B-B14F-4D97-AF65-F5344CB8AC3E}">
        <p14:creationId xmlns:p14="http://schemas.microsoft.com/office/powerpoint/2010/main" val="64413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0519" y="5867400"/>
            <a:ext cx="2558038" cy="609600"/>
          </a:xfrm>
        </p:spPr>
        <p:txBody>
          <a:bodyPr>
            <a:normAutofit fontScale="90000"/>
          </a:bodyPr>
          <a:lstStyle/>
          <a:p>
            <a:pPr algn="r"/>
            <a:r>
              <a:rPr lang="en-GB" sz="2000" dirty="0" smtClean="0"/>
              <a:t>Climate</a:t>
            </a:r>
            <a:r>
              <a:rPr lang="en-GB" sz="2000" i="1" dirty="0" smtClean="0"/>
              <a:t>prediction</a:t>
            </a:r>
            <a:r>
              <a:rPr lang="en-GB" sz="2000" dirty="0" smtClean="0"/>
              <a:t>.net</a:t>
            </a:r>
            <a:r>
              <a:rPr lang="en-GB" sz="2000" i="1" dirty="0" smtClean="0"/>
              <a:t> </a:t>
            </a:r>
            <a:r>
              <a:rPr lang="en-GB" sz="2000" dirty="0"/>
              <a:t/>
            </a:r>
            <a:br>
              <a:rPr lang="en-GB" sz="2000" dirty="0"/>
            </a:br>
            <a:endParaRPr lang="en-GB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2585152"/>
            <a:ext cx="40671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01184" y="2704214"/>
            <a:ext cx="4913708" cy="2798454"/>
            <a:chOff x="0" y="2619375"/>
            <a:chExt cx="4913708" cy="279845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619375"/>
              <a:ext cx="4913708" cy="178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207" y="4378391"/>
              <a:ext cx="4588226" cy="103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994" y="5400675"/>
            <a:ext cx="17907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381000"/>
            <a:ext cx="6665937" cy="11314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500" b="1" dirty="0" smtClean="0">
                <a:latin typeface="Calibri" pitchFamily="34" charset="0"/>
              </a:rPr>
              <a:t>Model uncertainty</a:t>
            </a:r>
            <a:r>
              <a:rPr lang="en-GB" sz="3500" dirty="0" smtClean="0">
                <a:latin typeface="Calibri" pitchFamily="34" charset="0"/>
              </a:rPr>
              <a:t/>
            </a:r>
            <a:br>
              <a:rPr lang="en-GB" sz="3500" dirty="0" smtClean="0">
                <a:latin typeface="Calibri" pitchFamily="34" charset="0"/>
              </a:rPr>
            </a:br>
            <a:endParaRPr lang="en-GB" sz="3500" dirty="0">
              <a:latin typeface="Calibri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0559" y="335758"/>
            <a:ext cx="2771569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57200" y="1362078"/>
            <a:ext cx="38913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Calibri" pitchFamily="34" charset="0"/>
              </a:rPr>
              <a:t>Sampling parameter uncertainties and </a:t>
            </a:r>
          </a:p>
          <a:p>
            <a:r>
              <a:rPr lang="en-GB" b="1" dirty="0" smtClean="0">
                <a:latin typeface="Calibri" pitchFamily="34" charset="0"/>
              </a:rPr>
              <a:t>sub-grid scale processes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4980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climate1716-f1.jpg"/>
          <p:cNvPicPr>
            <a:picLocks noChangeAspect="1"/>
          </p:cNvPicPr>
          <p:nvPr/>
        </p:nvPicPr>
        <p:blipFill rotWithShape="1">
          <a:blip r:embed="rId3" cstate="print"/>
          <a:srcRect l="40316"/>
          <a:stretch/>
        </p:blipFill>
        <p:spPr>
          <a:xfrm>
            <a:off x="1752600" y="1524000"/>
            <a:ext cx="5261994" cy="3737183"/>
          </a:xfrm>
          <a:prstGeom prst="rect">
            <a:avLst/>
          </a:prstGeom>
          <a:effectLst/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665937" cy="1131407"/>
          </a:xfrm>
        </p:spPr>
        <p:txBody>
          <a:bodyPr>
            <a:normAutofit fontScale="90000"/>
          </a:bodyPr>
          <a:lstStyle/>
          <a:p>
            <a:pPr algn="l"/>
            <a:r>
              <a:rPr lang="en-GB" sz="3500" b="1" dirty="0" smtClean="0">
                <a:latin typeface="Calibri" pitchFamily="34" charset="0"/>
              </a:rPr>
              <a:t>Scenario and model uncertainty</a:t>
            </a:r>
            <a:r>
              <a:rPr lang="en-GB" sz="3500" dirty="0" smtClean="0">
                <a:latin typeface="Calibri" pitchFamily="34" charset="0"/>
              </a:rPr>
              <a:t/>
            </a:r>
            <a:br>
              <a:rPr lang="en-GB" sz="3500" dirty="0" smtClean="0">
                <a:latin typeface="Calibri" pitchFamily="34" charset="0"/>
              </a:rPr>
            </a:br>
            <a:endParaRPr lang="en-GB" sz="35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53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-1" r="-2123" b="31557"/>
          <a:stretch/>
        </p:blipFill>
        <p:spPr bwMode="auto">
          <a:xfrm>
            <a:off x="685800" y="1447800"/>
            <a:ext cx="8015287" cy="4050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852487" y="4166691"/>
            <a:ext cx="7848600" cy="162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549987"/>
            <a:ext cx="3671075" cy="3528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36339" y="5164188"/>
            <a:ext cx="3105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Grigory</a:t>
            </a:r>
            <a:r>
              <a:rPr lang="en-US" dirty="0" smtClean="0"/>
              <a:t> </a:t>
            </a:r>
            <a:r>
              <a:rPr lang="en-US" dirty="0" err="1" smtClean="0"/>
              <a:t>Nikulin</a:t>
            </a:r>
            <a:r>
              <a:rPr lang="en-US" dirty="0" smtClean="0"/>
              <a:t> (</a:t>
            </a:r>
            <a:r>
              <a:rPr lang="en-US" dirty="0" err="1" smtClean="0"/>
              <a:t>Rossby</a:t>
            </a:r>
            <a:r>
              <a:rPr lang="en-US" dirty="0" smtClean="0"/>
              <a:t> Centre)</a:t>
            </a:r>
            <a:endParaRPr lang="en-ZA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665937" cy="1131407"/>
          </a:xfrm>
        </p:spPr>
        <p:txBody>
          <a:bodyPr>
            <a:normAutofit fontScale="90000"/>
          </a:bodyPr>
          <a:lstStyle/>
          <a:p>
            <a:pPr algn="l"/>
            <a:r>
              <a:rPr lang="en-GB" sz="3500" b="1" dirty="0" smtClean="0">
                <a:latin typeface="Calibri" pitchFamily="34" charset="0"/>
              </a:rPr>
              <a:t>Initial condition uncertainty</a:t>
            </a:r>
            <a:r>
              <a:rPr lang="en-GB" sz="3500" dirty="0" smtClean="0">
                <a:latin typeface="Calibri" pitchFamily="34" charset="0"/>
              </a:rPr>
              <a:t/>
            </a:r>
            <a:br>
              <a:rPr lang="en-GB" sz="3500" dirty="0" smtClean="0">
                <a:latin typeface="Calibri" pitchFamily="34" charset="0"/>
              </a:rPr>
            </a:br>
            <a:endParaRPr lang="en-GB" sz="35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57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63857" y="5086846"/>
            <a:ext cx="15695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Calibri" pitchFamily="34" charset="0"/>
              </a:rPr>
              <a:t>Hawkins and </a:t>
            </a:r>
          </a:p>
          <a:p>
            <a:r>
              <a:rPr lang="en-GB" sz="2000" dirty="0" smtClean="0">
                <a:latin typeface="Calibri" pitchFamily="34" charset="0"/>
              </a:rPr>
              <a:t>Sutton, 2009</a:t>
            </a:r>
            <a:endParaRPr lang="en-GB" sz="2000" dirty="0">
              <a:latin typeface="Calibri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97672"/>
            <a:ext cx="5688759" cy="4525963"/>
          </a:xfr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665937" cy="1131407"/>
          </a:xfrm>
        </p:spPr>
        <p:txBody>
          <a:bodyPr>
            <a:normAutofit fontScale="90000"/>
          </a:bodyPr>
          <a:lstStyle/>
          <a:p>
            <a:pPr algn="l"/>
            <a:r>
              <a:rPr lang="en-GB" sz="3500" b="1" dirty="0" smtClean="0">
                <a:latin typeface="Calibri" pitchFamily="34" charset="0"/>
              </a:rPr>
              <a:t>Contributions to overall uncertainty</a:t>
            </a:r>
            <a:r>
              <a:rPr lang="en-GB" sz="3500" dirty="0" smtClean="0">
                <a:latin typeface="Calibri" pitchFamily="34" charset="0"/>
              </a:rPr>
              <a:t/>
            </a:r>
            <a:br>
              <a:rPr lang="en-GB" sz="3500" dirty="0" smtClean="0">
                <a:latin typeface="Calibri" pitchFamily="34" charset="0"/>
              </a:rPr>
            </a:br>
            <a:endParaRPr lang="en-GB" sz="35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31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341</Words>
  <Application>Microsoft Office PowerPoint</Application>
  <PresentationFormat>On-screen Show (4:3)</PresentationFormat>
  <Paragraphs>126</Paragraphs>
  <Slides>23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GEOGM1405  Climate Change: Science and Impacts</vt:lpstr>
      <vt:lpstr>…leftovers from last week  plus some additions… </vt:lpstr>
      <vt:lpstr>Sources of climate projection uncertainty</vt:lpstr>
      <vt:lpstr>Scenario uncertainty </vt:lpstr>
      <vt:lpstr>Climateprediction.net  </vt:lpstr>
      <vt:lpstr>Scenario and model uncertainty </vt:lpstr>
      <vt:lpstr>Initial condition uncertainty </vt:lpstr>
      <vt:lpstr>Contributions to overall uncertainty </vt:lpstr>
      <vt:lpstr>Dealing with multiple imperfect models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From uncertainty to confidence</vt:lpstr>
      <vt:lpstr>From uncertainty to confidence</vt:lpstr>
      <vt:lpstr>What do you think are  the most effective ways to communicate climate projections to convey the strengths and limitations in the information?</vt:lpstr>
      <vt:lpstr>…before we start the assignment, let’s unpack some of the jargon!</vt:lpstr>
      <vt:lpstr>Assignment 1  …let’s begin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GEOGM1405  Climate Change: Science and Impacts</dc:title>
  <dc:creator>jdaron</dc:creator>
  <cp:lastModifiedBy>jdaron</cp:lastModifiedBy>
  <cp:revision>81</cp:revision>
  <dcterms:created xsi:type="dcterms:W3CDTF">2014-10-13T14:29:56Z</dcterms:created>
  <dcterms:modified xsi:type="dcterms:W3CDTF">2014-11-11T09:00:03Z</dcterms:modified>
</cp:coreProperties>
</file>