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60" r:id="rId2"/>
    <p:sldId id="367" r:id="rId3"/>
    <p:sldId id="370" r:id="rId4"/>
    <p:sldId id="416" r:id="rId5"/>
    <p:sldId id="429" r:id="rId6"/>
    <p:sldId id="428" r:id="rId7"/>
    <p:sldId id="427" r:id="rId8"/>
    <p:sldId id="371" r:id="rId9"/>
    <p:sldId id="372" r:id="rId10"/>
    <p:sldId id="415" r:id="rId11"/>
    <p:sldId id="377" r:id="rId12"/>
    <p:sldId id="379" r:id="rId13"/>
    <p:sldId id="418" r:id="rId14"/>
    <p:sldId id="419" r:id="rId15"/>
    <p:sldId id="381" r:id="rId16"/>
    <p:sldId id="421" r:id="rId17"/>
    <p:sldId id="422" r:id="rId18"/>
    <p:sldId id="443" r:id="rId19"/>
    <p:sldId id="442" r:id="rId20"/>
    <p:sldId id="311" r:id="rId21"/>
    <p:sldId id="369" r:id="rId22"/>
    <p:sldId id="412" r:id="rId23"/>
    <p:sldId id="413" r:id="rId24"/>
    <p:sldId id="426" r:id="rId25"/>
    <p:sldId id="451" r:id="rId26"/>
    <p:sldId id="441" r:id="rId27"/>
    <p:sldId id="452" r:id="rId28"/>
    <p:sldId id="445" r:id="rId29"/>
    <p:sldId id="446" r:id="rId30"/>
    <p:sldId id="454" r:id="rId31"/>
    <p:sldId id="448" r:id="rId32"/>
    <p:sldId id="449" r:id="rId33"/>
    <p:sldId id="450" r:id="rId34"/>
    <p:sldId id="434" r:id="rId35"/>
    <p:sldId id="435" r:id="rId36"/>
    <p:sldId id="436" r:id="rId37"/>
    <p:sldId id="438" r:id="rId38"/>
    <p:sldId id="439" r:id="rId39"/>
    <p:sldId id="366" r:id="rId40"/>
    <p:sldId id="368" r:id="rId41"/>
    <p:sldId id="363" r:id="rId42"/>
    <p:sldId id="364" r:id="rId43"/>
    <p:sldId id="365" r:id="rId44"/>
    <p:sldId id="408"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8426"/>
    <a:srgbClr val="F4EE00"/>
    <a:srgbClr val="CCCC00"/>
    <a:srgbClr val="2F52C3"/>
    <a:srgbClr val="30904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83" autoAdjust="0"/>
  </p:normalViewPr>
  <p:slideViewPr>
    <p:cSldViewPr snapToGrid="0">
      <p:cViewPr varScale="1">
        <p:scale>
          <a:sx n="100" d="100"/>
          <a:sy n="100" d="100"/>
        </p:scale>
        <p:origin x="-116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4845DE-AA82-4017-A11B-C9EA0EB64644}" type="datetimeFigureOut">
              <a:rPr lang="en-ZA" smtClean="0"/>
              <a:t>2014/11/18</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214D19-FD34-44D4-B0D3-2453F197C009}" type="slidenum">
              <a:rPr lang="en-ZA" smtClean="0"/>
              <a:t>‹#›</a:t>
            </a:fld>
            <a:endParaRPr lang="en-ZA"/>
          </a:p>
        </p:txBody>
      </p:sp>
    </p:spTree>
    <p:extLst>
      <p:ext uri="{BB962C8B-B14F-4D97-AF65-F5344CB8AC3E}">
        <p14:creationId xmlns:p14="http://schemas.microsoft.com/office/powerpoint/2010/main" val="705026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endParaRPr lang="en-GB" smtClean="0"/>
          </a:p>
        </p:txBody>
      </p:sp>
      <p:sp>
        <p:nvSpPr>
          <p:cNvPr id="40964" name="Slide Number Placeholder 3"/>
          <p:cNvSpPr>
            <a:spLocks noGrp="1"/>
          </p:cNvSpPr>
          <p:nvPr>
            <p:ph type="sldNum" sz="quarter" idx="5"/>
          </p:nvPr>
        </p:nvSpPr>
        <p:spPr>
          <a:noFill/>
        </p:spPr>
        <p:txBody>
          <a:bodyPr/>
          <a:lstStyle/>
          <a:p>
            <a:fld id="{A381907B-9137-475D-BCE7-26566550E6F6}"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18</a:t>
            </a:fld>
            <a:endParaRPr lang="sv-S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19</a:t>
            </a:fld>
            <a:endParaRPr lang="sv-S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20</a:t>
            </a:fld>
            <a:endParaRPr lang="sv-S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21</a:t>
            </a:fld>
            <a:endParaRPr lang="sv-S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7FA7B0D-0991-46F7-9AAE-E43CD372A3BB}" type="slidenum">
              <a:rPr lang="en-GB" smtClean="0"/>
              <a:pPr/>
              <a:t>22</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8422D91-98FC-48CF-93ED-11715F03A307}" type="slidenum">
              <a:rPr lang="en-GB" smtClean="0"/>
              <a:pPr/>
              <a:t>2</a:t>
            </a:fld>
            <a:endParaRPr lang="en-GB"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7FA7B0D-0991-46F7-9AAE-E43CD372A3BB}" type="slidenum">
              <a:rPr lang="en-GB" smtClean="0"/>
              <a:pPr/>
              <a:t>23</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665D3149-4679-42DA-8B9B-355DDE8FEC58}" type="slidenum">
              <a:rPr lang="en-US" smtClean="0"/>
              <a:pPr/>
              <a:t>28</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665D3149-4679-42DA-8B9B-355DDE8FEC58}" type="slidenum">
              <a:rPr lang="en-US" smtClean="0"/>
              <a:pPr/>
              <a:t>29</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665D3149-4679-42DA-8B9B-355DDE8FEC58}" type="slidenum">
              <a:rPr lang="en-US" smtClean="0"/>
              <a:pPr/>
              <a:t>30</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665D3149-4679-42DA-8B9B-355DDE8FEC58}" type="slidenum">
              <a:rPr lang="en-US" smtClean="0"/>
              <a:pPr/>
              <a:t>31</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32</a:t>
            </a:fld>
            <a:endParaRPr lang="sv-S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33</a:t>
            </a:fld>
            <a:endParaRPr lang="sv-S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6</a:t>
            </a:fld>
            <a:endParaRPr lang="sv-S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40</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8422D91-98FC-48CF-93ED-11715F03A307}" type="slidenum">
              <a:rPr lang="en-GB" smtClean="0"/>
              <a:pPr/>
              <a:t>41</a:t>
            </a:fld>
            <a:endParaRPr lang="en-GB"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7</a:t>
            </a:fld>
            <a:endParaRPr lang="sv-S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2014/11/18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pic>
        <p:nvPicPr>
          <p:cNvPr id="7" name="Picture 4" descr="Bristol_Logo"/>
          <p:cNvPicPr>
            <a:picLocks noChangeAspect="1" noChangeArrowheads="1"/>
          </p:cNvPicPr>
          <p:nvPr userDrawn="1"/>
        </p:nvPicPr>
        <p:blipFill>
          <a:blip r:embed="rId2" cstate="print"/>
          <a:srcRect/>
          <a:stretch>
            <a:fillRect/>
          </a:stretch>
        </p:blipFill>
        <p:spPr bwMode="auto">
          <a:xfrm>
            <a:off x="110853" y="6143462"/>
            <a:ext cx="1652835" cy="518605"/>
          </a:xfrm>
          <a:prstGeom prst="rect">
            <a:avLst/>
          </a:prstGeom>
          <a:noFill/>
          <a:ln w="9525">
            <a:noFill/>
            <a:miter lim="800000"/>
            <a:headEnd/>
            <a:tailEnd/>
          </a:ln>
        </p:spPr>
      </p:pic>
    </p:spTree>
    <p:extLst>
      <p:ext uri="{BB962C8B-B14F-4D97-AF65-F5344CB8AC3E}">
        <p14:creationId xmlns:p14="http://schemas.microsoft.com/office/powerpoint/2010/main" val="1260878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2014/11/18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690901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2014/11/18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296761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61EC0B38-8C5E-4A66-933E-C91D72338A73}" type="slidenum">
              <a:rPr lang="en-GB"/>
              <a:pPr>
                <a:defRPr/>
              </a:pPr>
              <a:t>‹#›</a:t>
            </a:fld>
            <a:endParaRPr lang="en-GB"/>
          </a:p>
        </p:txBody>
      </p:sp>
    </p:spTree>
    <p:extLst>
      <p:ext uri="{BB962C8B-B14F-4D97-AF65-F5344CB8AC3E}">
        <p14:creationId xmlns:p14="http://schemas.microsoft.com/office/powerpoint/2010/main" val="16604341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61EC0B38-8C5E-4A66-933E-C91D72338A73}" type="slidenum">
              <a:rPr lang="en-GB"/>
              <a:pPr>
                <a:defRPr/>
              </a:pPr>
              <a:t>‹#›</a:t>
            </a:fld>
            <a:endParaRPr lang="en-GB"/>
          </a:p>
        </p:txBody>
      </p:sp>
    </p:spTree>
    <p:extLst>
      <p:ext uri="{BB962C8B-B14F-4D97-AF65-F5344CB8AC3E}">
        <p14:creationId xmlns:p14="http://schemas.microsoft.com/office/powerpoint/2010/main" val="147117275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14500" y="349250"/>
            <a:ext cx="6972300" cy="13716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1714500" y="1774825"/>
            <a:ext cx="340995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276850" y="1774825"/>
            <a:ext cx="340995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229283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2014/11/18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423042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05830D-9BAE-490B-8B2C-7CE30A2B51FD}" type="datetimeFigureOut">
              <a:rPr lang="en-ZA" smtClean="0"/>
              <a:t>2014/11/18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126228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6D05830D-9BAE-490B-8B2C-7CE30A2B51FD}" type="datetimeFigureOut">
              <a:rPr lang="en-ZA" smtClean="0"/>
              <a:t>2014/11/18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058709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6D05830D-9BAE-490B-8B2C-7CE30A2B51FD}" type="datetimeFigureOut">
              <a:rPr lang="en-ZA" smtClean="0"/>
              <a:t>2014/11/18</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612222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6D05830D-9BAE-490B-8B2C-7CE30A2B51FD}" type="datetimeFigureOut">
              <a:rPr lang="en-ZA" smtClean="0"/>
              <a:t>2014/11/18</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4232635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05830D-9BAE-490B-8B2C-7CE30A2B51FD}" type="datetimeFigureOut">
              <a:rPr lang="en-ZA" smtClean="0"/>
              <a:t>2014/11/18</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387001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05830D-9BAE-490B-8B2C-7CE30A2B51FD}" type="datetimeFigureOut">
              <a:rPr lang="en-ZA" smtClean="0"/>
              <a:t>2014/11/18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874733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05830D-9BAE-490B-8B2C-7CE30A2B51FD}" type="datetimeFigureOut">
              <a:rPr lang="en-ZA" smtClean="0"/>
              <a:t>2014/11/18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595989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05830D-9BAE-490B-8B2C-7CE30A2B51FD}" type="datetimeFigureOut">
              <a:rPr lang="en-ZA" smtClean="0"/>
              <a:t>2014/11/18</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28D52-095B-4B14-A545-408B76CC0517}" type="slidenum">
              <a:rPr lang="en-ZA" smtClean="0"/>
              <a:t>‹#›</a:t>
            </a:fld>
            <a:endParaRPr lang="en-ZA"/>
          </a:p>
        </p:txBody>
      </p:sp>
      <p:pic>
        <p:nvPicPr>
          <p:cNvPr id="7" name="Picture 4" descr="Bristol_Logo"/>
          <p:cNvPicPr>
            <a:picLocks noChangeAspect="1" noChangeArrowheads="1"/>
          </p:cNvPicPr>
          <p:nvPr userDrawn="1"/>
        </p:nvPicPr>
        <p:blipFill>
          <a:blip r:embed="rId16" cstate="print"/>
          <a:srcRect/>
          <a:stretch>
            <a:fillRect/>
          </a:stretch>
        </p:blipFill>
        <p:spPr bwMode="auto">
          <a:xfrm>
            <a:off x="110853" y="6143462"/>
            <a:ext cx="1652835" cy="518605"/>
          </a:xfrm>
          <a:prstGeom prst="rect">
            <a:avLst/>
          </a:prstGeom>
          <a:noFill/>
          <a:ln w="9525">
            <a:noFill/>
            <a:miter lim="800000"/>
            <a:headEnd/>
            <a:tailEnd/>
          </a:ln>
        </p:spPr>
      </p:pic>
    </p:spTree>
    <p:extLst>
      <p:ext uri="{BB962C8B-B14F-4D97-AF65-F5344CB8AC3E}">
        <p14:creationId xmlns:p14="http://schemas.microsoft.com/office/powerpoint/2010/main" val="2921970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64"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g"/><Relationship Id="rId9" Type="http://schemas.openxmlformats.org/officeDocument/2006/relationships/image" Target="../media/image26.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www.bbc.co.uk/sn/hottopics/climatechange/climate_challenge/" TargetMode="Externa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0.png"/><Relationship Id="rId4" Type="http://schemas.openxmlformats.org/officeDocument/2006/relationships/oleObject" Target="../embeddings/oleObject1.bin"/></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5867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Rectangle 1"/>
          <p:cNvSpPr/>
          <p:nvPr/>
        </p:nvSpPr>
        <p:spPr>
          <a:xfrm>
            <a:off x="3570040" y="4621649"/>
            <a:ext cx="2125262" cy="630942"/>
          </a:xfrm>
          <a:prstGeom prst="rect">
            <a:avLst/>
          </a:prstGeom>
        </p:spPr>
        <p:txBody>
          <a:bodyPr wrap="none">
            <a:spAutoFit/>
          </a:bodyPr>
          <a:lstStyle/>
          <a:p>
            <a:pPr algn="ctr">
              <a:buNone/>
            </a:pPr>
            <a:r>
              <a:rPr lang="en-US" sz="3500" b="1" i="0" dirty="0" smtClean="0">
                <a:solidFill>
                  <a:schemeClr val="bg1"/>
                </a:solidFill>
                <a:latin typeface="Calibri" panose="020F0502020204030204" pitchFamily="34" charset="0"/>
              </a:rPr>
              <a:t>Mitigation</a:t>
            </a:r>
          </a:p>
        </p:txBody>
      </p:sp>
      <p:sp>
        <p:nvSpPr>
          <p:cNvPr id="5" name="Rectangle 3"/>
          <p:cNvSpPr>
            <a:spLocks noGrp="1" noChangeArrowheads="1"/>
          </p:cNvSpPr>
          <p:nvPr>
            <p:ph type="ctrTitle"/>
          </p:nvPr>
        </p:nvSpPr>
        <p:spPr>
          <a:xfrm>
            <a:off x="885435" y="5734275"/>
            <a:ext cx="8132440" cy="1008111"/>
          </a:xfrm>
        </p:spPr>
        <p:txBody>
          <a:bodyPr/>
          <a:lstStyle/>
          <a:p>
            <a:pPr algn="r" eaLnBrk="1" hangingPunct="1"/>
            <a:r>
              <a:rPr lang="en-US" sz="2800" b="1" dirty="0">
                <a:solidFill>
                  <a:srgbClr val="000000"/>
                </a:solidFill>
                <a:latin typeface="Calibri" panose="020F0502020204030204" pitchFamily="34" charset="0"/>
              </a:rPr>
              <a:t>GEOGM1405</a:t>
            </a:r>
            <a:r>
              <a:rPr lang="en-US" sz="4000" b="1" dirty="0">
                <a:solidFill>
                  <a:srgbClr val="000000"/>
                </a:solidFill>
                <a:latin typeface="Calibri" panose="020F0502020204030204" pitchFamily="34" charset="0"/>
              </a:rPr>
              <a:t> </a:t>
            </a:r>
            <a:r>
              <a:rPr lang="en-US" sz="4000" b="1" dirty="0" smtClean="0">
                <a:solidFill>
                  <a:srgbClr val="000000"/>
                </a:solidFill>
                <a:latin typeface="Calibri" panose="020F0502020204030204" pitchFamily="34" charset="0"/>
              </a:rPr>
              <a:t/>
            </a:r>
            <a:br>
              <a:rPr lang="en-US" sz="4000" b="1" dirty="0" smtClean="0">
                <a:solidFill>
                  <a:srgbClr val="000000"/>
                </a:solidFill>
                <a:latin typeface="Calibri" panose="020F0502020204030204" pitchFamily="34" charset="0"/>
              </a:rPr>
            </a:br>
            <a:r>
              <a:rPr lang="en-US" sz="2000" b="1" dirty="0" smtClean="0">
                <a:solidFill>
                  <a:srgbClr val="000000"/>
                </a:solidFill>
                <a:latin typeface="Calibri" panose="020F0502020204030204" pitchFamily="34" charset="0"/>
              </a:rPr>
              <a:t>Climate </a:t>
            </a:r>
            <a:r>
              <a:rPr lang="en-US" sz="2000" b="1" dirty="0">
                <a:solidFill>
                  <a:srgbClr val="000000"/>
                </a:solidFill>
                <a:latin typeface="Calibri" panose="020F0502020204030204" pitchFamily="34" charset="0"/>
              </a:rPr>
              <a:t>Change: Science and Impacts</a:t>
            </a:r>
            <a:endParaRPr lang="en-GB" sz="2000" b="1" dirty="0" smtClean="0">
              <a:solidFill>
                <a:srgbClr val="000000"/>
              </a:solidFill>
              <a:latin typeface="Calibri" panose="020F0502020204030204" pitchFamily="34" charset="0"/>
            </a:endParaRPr>
          </a:p>
        </p:txBody>
      </p:sp>
      <p:sp>
        <p:nvSpPr>
          <p:cNvPr id="4" name="Rectangle 3"/>
          <p:cNvSpPr/>
          <p:nvPr/>
        </p:nvSpPr>
        <p:spPr>
          <a:xfrm>
            <a:off x="3567558" y="152400"/>
            <a:ext cx="2008883" cy="784830"/>
          </a:xfrm>
          <a:prstGeom prst="rect">
            <a:avLst/>
          </a:prstGeom>
        </p:spPr>
        <p:txBody>
          <a:bodyPr wrap="none">
            <a:spAutoFit/>
          </a:bodyPr>
          <a:lstStyle/>
          <a:p>
            <a:pPr algn="ctr">
              <a:buNone/>
            </a:pPr>
            <a:r>
              <a:rPr lang="en-US" sz="4500" b="1" i="0" dirty="0" smtClean="0">
                <a:solidFill>
                  <a:schemeClr val="bg1"/>
                </a:solidFill>
                <a:latin typeface="Calibri" panose="020F0502020204030204" pitchFamily="34" charset="0"/>
              </a:rPr>
              <a:t>WEEK 6</a:t>
            </a:r>
            <a:endParaRPr lang="en-ZA" sz="4500" b="1" i="0" dirty="0">
              <a:solidFill>
                <a:schemeClr val="bg1"/>
              </a:solidFill>
              <a:latin typeface="Calibri" panose="020F0502020204030204" pitchFamily="34" charset="0"/>
            </a:endParaRPr>
          </a:p>
        </p:txBody>
      </p:sp>
      <p:cxnSp>
        <p:nvCxnSpPr>
          <p:cNvPr id="6" name="Straight Connector 5"/>
          <p:cNvCxnSpPr/>
          <p:nvPr/>
        </p:nvCxnSpPr>
        <p:spPr>
          <a:xfrm>
            <a:off x="-18256" y="5904248"/>
            <a:ext cx="9180512" cy="0"/>
          </a:xfrm>
          <a:prstGeom prst="line">
            <a:avLst/>
          </a:prstGeom>
          <a:ln w="50800">
            <a:solidFill>
              <a:srgbClr val="A20000"/>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bwMode="auto">
          <a:xfrm>
            <a:off x="3525625" y="4441158"/>
            <a:ext cx="2092750" cy="16025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ZA" sz="2400" b="0" i="0" u="none" strike="noStrike" cap="none" normalizeH="0" baseline="0" smtClean="0">
              <a:ln>
                <a:noFill/>
              </a:ln>
              <a:solidFill>
                <a:schemeClr val="tx1"/>
              </a:solidFill>
              <a:effectLst/>
              <a:latin typeface="Times New Roman" pitchFamily="18" charset="0"/>
            </a:endParaRPr>
          </a:p>
        </p:txBody>
      </p:sp>
      <p:pic>
        <p:nvPicPr>
          <p:cNvPr id="14" name="Picture 2"/>
          <p:cNvPicPr>
            <a:picLocks noChangeAspect="1" noChangeArrowheads="1"/>
          </p:cNvPicPr>
          <p:nvPr/>
        </p:nvPicPr>
        <p:blipFill>
          <a:blip r:embed="rId3" cstate="print"/>
          <a:srcRect/>
          <a:stretch>
            <a:fillRect/>
          </a:stretch>
        </p:blipFill>
        <p:spPr bwMode="auto">
          <a:xfrm>
            <a:off x="2450828" y="1295400"/>
            <a:ext cx="4242344" cy="2808312"/>
          </a:xfrm>
          <a:prstGeom prst="rect">
            <a:avLst/>
          </a:prstGeom>
          <a:noFill/>
          <a:ln w="9525">
            <a:noFill/>
            <a:miter lim="800000"/>
            <a:headEnd/>
            <a:tailEnd/>
          </a:ln>
        </p:spPr>
      </p:pic>
    </p:spTree>
    <p:extLst>
      <p:ext uri="{BB962C8B-B14F-4D97-AF65-F5344CB8AC3E}">
        <p14:creationId xmlns:p14="http://schemas.microsoft.com/office/powerpoint/2010/main" val="320903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p:cNvSpPr>
            <a:spLocks noGrp="1"/>
          </p:cNvSpPr>
          <p:nvPr>
            <p:ph type="ctrTitle"/>
          </p:nvPr>
        </p:nvSpPr>
        <p:spPr>
          <a:xfrm>
            <a:off x="533400" y="304800"/>
            <a:ext cx="6324600" cy="1470025"/>
          </a:xfrm>
        </p:spPr>
        <p:txBody>
          <a:bodyPr>
            <a:normAutofit/>
          </a:bodyPr>
          <a:lstStyle/>
          <a:p>
            <a:pPr algn="l"/>
            <a:r>
              <a:rPr lang="en-GB" sz="3000" b="1" dirty="0" smtClean="0"/>
              <a:t>United Nations Framework Convention on Climate Change</a:t>
            </a:r>
          </a:p>
        </p:txBody>
      </p:sp>
      <p:pic>
        <p:nvPicPr>
          <p:cNvPr id="29697" name="Picture 1"/>
          <p:cNvPicPr>
            <a:picLocks noChangeAspect="1" noChangeArrowheads="1"/>
          </p:cNvPicPr>
          <p:nvPr/>
        </p:nvPicPr>
        <p:blipFill>
          <a:blip r:embed="rId3" cstate="print"/>
          <a:srcRect/>
          <a:stretch>
            <a:fillRect/>
          </a:stretch>
        </p:blipFill>
        <p:spPr bwMode="auto">
          <a:xfrm>
            <a:off x="6553200" y="514350"/>
            <a:ext cx="1876778" cy="1066800"/>
          </a:xfrm>
          <a:prstGeom prst="rect">
            <a:avLst/>
          </a:prstGeom>
          <a:noFill/>
          <a:ln w="9525">
            <a:noFill/>
            <a:miter lim="800000"/>
            <a:headEnd/>
            <a:tailEnd/>
          </a:ln>
        </p:spPr>
      </p:pic>
      <p:sp>
        <p:nvSpPr>
          <p:cNvPr id="5" name="Rectangle 3"/>
          <p:cNvSpPr txBox="1">
            <a:spLocks/>
          </p:cNvSpPr>
          <p:nvPr/>
        </p:nvSpPr>
        <p:spPr>
          <a:xfrm>
            <a:off x="498828" y="1866900"/>
            <a:ext cx="8168922" cy="440848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2000" dirty="0" smtClean="0">
                <a:solidFill>
                  <a:schemeClr val="tx1"/>
                </a:solidFill>
              </a:rPr>
              <a:t>The UNFCCC agreed </a:t>
            </a:r>
            <a:r>
              <a:rPr lang="en-GB" sz="2000" dirty="0">
                <a:solidFill>
                  <a:schemeClr val="tx1"/>
                </a:solidFill>
              </a:rPr>
              <a:t>to a set of </a:t>
            </a:r>
            <a:r>
              <a:rPr lang="en-GB" sz="2000" b="1" dirty="0" smtClean="0">
                <a:solidFill>
                  <a:schemeClr val="tx1"/>
                </a:solidFill>
              </a:rPr>
              <a:t>common </a:t>
            </a:r>
            <a:r>
              <a:rPr lang="en-GB" sz="2000" b="1" dirty="0">
                <a:solidFill>
                  <a:schemeClr val="tx1"/>
                </a:solidFill>
              </a:rPr>
              <a:t>but differentiated responsibilities</a:t>
            </a:r>
            <a:r>
              <a:rPr lang="en-GB" sz="2000" dirty="0" smtClean="0">
                <a:solidFill>
                  <a:schemeClr val="tx1"/>
                </a:solidFill>
              </a:rPr>
              <a:t>. The </a:t>
            </a:r>
            <a:r>
              <a:rPr lang="en-GB" sz="2000" dirty="0">
                <a:solidFill>
                  <a:schemeClr val="tx1"/>
                </a:solidFill>
              </a:rPr>
              <a:t>parties agreed </a:t>
            </a:r>
            <a:r>
              <a:rPr lang="en-GB" sz="2000" dirty="0" smtClean="0">
                <a:solidFill>
                  <a:schemeClr val="tx1"/>
                </a:solidFill>
              </a:rPr>
              <a:t>that:</a:t>
            </a:r>
          </a:p>
          <a:p>
            <a:pPr algn="l"/>
            <a:endParaRPr lang="en-GB" sz="1100" dirty="0" smtClean="0">
              <a:solidFill>
                <a:schemeClr val="tx1"/>
              </a:solidFill>
            </a:endParaRPr>
          </a:p>
          <a:p>
            <a:pPr marL="342900" indent="-342900" algn="l">
              <a:buFont typeface="Arial" panose="020B0604020202020204" pitchFamily="34" charset="0"/>
              <a:buChar char="•"/>
            </a:pPr>
            <a:r>
              <a:rPr lang="en-GB" sz="1800" dirty="0" smtClean="0">
                <a:solidFill>
                  <a:schemeClr val="tx1"/>
                </a:solidFill>
              </a:rPr>
              <a:t>the </a:t>
            </a:r>
            <a:r>
              <a:rPr lang="en-GB" sz="1800" dirty="0">
                <a:solidFill>
                  <a:schemeClr val="tx1"/>
                </a:solidFill>
              </a:rPr>
              <a:t>largest share of historical and current global emissions of greenhouse gases has originated in developed countries. </a:t>
            </a:r>
            <a:endParaRPr lang="en-GB" sz="1800" dirty="0" smtClean="0">
              <a:solidFill>
                <a:schemeClr val="tx1"/>
              </a:solidFill>
            </a:endParaRPr>
          </a:p>
          <a:p>
            <a:pPr marL="342900" indent="-342900" algn="l">
              <a:buFont typeface="Arial" panose="020B0604020202020204" pitchFamily="34" charset="0"/>
              <a:buChar char="•"/>
            </a:pPr>
            <a:r>
              <a:rPr lang="en-GB" sz="1800" dirty="0" smtClean="0">
                <a:solidFill>
                  <a:schemeClr val="tx1"/>
                </a:solidFill>
              </a:rPr>
              <a:t>per </a:t>
            </a:r>
            <a:r>
              <a:rPr lang="en-GB" sz="1800" dirty="0">
                <a:solidFill>
                  <a:schemeClr val="tx1"/>
                </a:solidFill>
              </a:rPr>
              <a:t>capita emissions in developing countries are still relatively low. </a:t>
            </a:r>
            <a:endParaRPr lang="en-GB" sz="1800" dirty="0" smtClean="0">
              <a:solidFill>
                <a:schemeClr val="tx1"/>
              </a:solidFill>
            </a:endParaRPr>
          </a:p>
          <a:p>
            <a:pPr marL="342900" indent="-342900" algn="l">
              <a:buFont typeface="Arial" panose="020B0604020202020204" pitchFamily="34" charset="0"/>
              <a:buChar char="•"/>
            </a:pPr>
            <a:r>
              <a:rPr lang="en-GB" sz="1800" dirty="0" smtClean="0">
                <a:solidFill>
                  <a:schemeClr val="tx1"/>
                </a:solidFill>
              </a:rPr>
              <a:t>the </a:t>
            </a:r>
            <a:r>
              <a:rPr lang="en-GB" sz="1800" dirty="0">
                <a:solidFill>
                  <a:schemeClr val="tx1"/>
                </a:solidFill>
              </a:rPr>
              <a:t>share of global emissions originating in developing countries will grow to meet their social and development needs.</a:t>
            </a:r>
          </a:p>
          <a:p>
            <a:pPr algn="l">
              <a:buFont typeface="Arial" charset="0"/>
              <a:buNone/>
            </a:pPr>
            <a:endParaRPr lang="en-US" sz="1100" dirty="0" smtClean="0">
              <a:solidFill>
                <a:schemeClr val="tx1"/>
              </a:solidFill>
            </a:endParaRPr>
          </a:p>
          <a:p>
            <a:pPr algn="l">
              <a:buFont typeface="Arial" charset="0"/>
              <a:buNone/>
            </a:pPr>
            <a:r>
              <a:rPr lang="en-US" sz="1800" b="1" dirty="0" smtClean="0">
                <a:solidFill>
                  <a:schemeClr val="tx1"/>
                </a:solidFill>
              </a:rPr>
              <a:t>Annex I Countries </a:t>
            </a:r>
            <a:r>
              <a:rPr lang="en-US" sz="1800" dirty="0" smtClean="0">
                <a:solidFill>
                  <a:schemeClr val="tx1"/>
                </a:solidFill>
              </a:rPr>
              <a:t>-</a:t>
            </a:r>
            <a:r>
              <a:rPr lang="en-US" sz="1800" b="1" dirty="0" smtClean="0">
                <a:solidFill>
                  <a:schemeClr val="tx1"/>
                </a:solidFill>
              </a:rPr>
              <a:t> </a:t>
            </a:r>
            <a:r>
              <a:rPr lang="en-GB" sz="1800" dirty="0" smtClean="0">
                <a:solidFill>
                  <a:schemeClr val="tx1"/>
                </a:solidFill>
              </a:rPr>
              <a:t>40 developed nations</a:t>
            </a:r>
          </a:p>
          <a:p>
            <a:pPr algn="l">
              <a:buFont typeface="Arial" charset="0"/>
              <a:buNone/>
            </a:pPr>
            <a:r>
              <a:rPr lang="en-US" sz="1800" b="1" dirty="0" smtClean="0">
                <a:solidFill>
                  <a:schemeClr val="tx1"/>
                </a:solidFill>
              </a:rPr>
              <a:t>Non-Annex </a:t>
            </a:r>
            <a:r>
              <a:rPr lang="en-US" sz="1800" b="1" dirty="0">
                <a:solidFill>
                  <a:schemeClr val="tx1"/>
                </a:solidFill>
              </a:rPr>
              <a:t>I </a:t>
            </a:r>
            <a:r>
              <a:rPr lang="en-US" sz="1800" b="1" dirty="0" smtClean="0">
                <a:solidFill>
                  <a:schemeClr val="tx1"/>
                </a:solidFill>
              </a:rPr>
              <a:t>Countries</a:t>
            </a:r>
            <a:r>
              <a:rPr lang="en-US" sz="1800" dirty="0" smtClean="0">
                <a:solidFill>
                  <a:schemeClr val="tx1"/>
                </a:solidFill>
              </a:rPr>
              <a:t> - </a:t>
            </a:r>
            <a:r>
              <a:rPr lang="en-GB" sz="1800" dirty="0" smtClean="0">
                <a:solidFill>
                  <a:schemeClr val="tx1"/>
                </a:solidFill>
              </a:rPr>
              <a:t>154 developing nations</a:t>
            </a:r>
          </a:p>
          <a:p>
            <a:pPr algn="l"/>
            <a:r>
              <a:rPr lang="en-US" sz="1800" b="1" dirty="0" smtClean="0">
                <a:solidFill>
                  <a:schemeClr val="tx1"/>
                </a:solidFill>
              </a:rPr>
              <a:t>Annex II countries </a:t>
            </a:r>
            <a:r>
              <a:rPr lang="en-US" sz="1800" dirty="0">
                <a:solidFill>
                  <a:schemeClr val="tx1"/>
                </a:solidFill>
              </a:rPr>
              <a:t> - </a:t>
            </a:r>
            <a:r>
              <a:rPr lang="en-GB" sz="1800" dirty="0">
                <a:solidFill>
                  <a:schemeClr val="tx1"/>
                </a:solidFill>
              </a:rPr>
              <a:t>23 developed </a:t>
            </a:r>
            <a:r>
              <a:rPr lang="en-GB" sz="1800" dirty="0" smtClean="0">
                <a:solidFill>
                  <a:schemeClr val="tx1"/>
                </a:solidFill>
              </a:rPr>
              <a:t>nations </a:t>
            </a:r>
          </a:p>
          <a:p>
            <a:pPr algn="l"/>
            <a:r>
              <a:rPr lang="en-US" sz="1800" dirty="0" smtClean="0">
                <a:solidFill>
                  <a:schemeClr val="tx1"/>
                </a:solidFill>
              </a:rPr>
              <a:t>(pay for costs of developing countries and </a:t>
            </a:r>
            <a:r>
              <a:rPr lang="en-GB" sz="1800" dirty="0" smtClean="0">
                <a:solidFill>
                  <a:schemeClr val="tx1"/>
                </a:solidFill>
              </a:rPr>
              <a:t>includes </a:t>
            </a:r>
            <a:r>
              <a:rPr lang="en-GB" sz="1800" dirty="0">
                <a:solidFill>
                  <a:schemeClr val="tx1"/>
                </a:solidFill>
              </a:rPr>
              <a:t>UK and </a:t>
            </a:r>
            <a:r>
              <a:rPr lang="en-GB" sz="1800" dirty="0" smtClean="0">
                <a:solidFill>
                  <a:schemeClr val="tx1"/>
                </a:solidFill>
              </a:rPr>
              <a:t>USA but </a:t>
            </a:r>
            <a:r>
              <a:rPr lang="en-GB" sz="1800" dirty="0">
                <a:solidFill>
                  <a:schemeClr val="tx1"/>
                </a:solidFill>
              </a:rPr>
              <a:t>not </a:t>
            </a:r>
            <a:r>
              <a:rPr lang="en-GB" sz="1800" dirty="0" smtClean="0">
                <a:solidFill>
                  <a:schemeClr val="tx1"/>
                </a:solidFill>
              </a:rPr>
              <a:t>Russia)</a:t>
            </a:r>
          </a:p>
        </p:txBody>
      </p:sp>
    </p:spTree>
    <p:extLst>
      <p:ext uri="{BB962C8B-B14F-4D97-AF65-F5344CB8AC3E}">
        <p14:creationId xmlns:p14="http://schemas.microsoft.com/office/powerpoint/2010/main" val="270569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Effect transition="in" filter="fade">
                                      <p:cBhvr>
                                        <p:cTn id="7" dur="500"/>
                                        <p:tgtEl>
                                          <p:spTgt spid="5">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7" end="7"/>
                                            </p:txEl>
                                          </p:spTgt>
                                        </p:tgtEl>
                                        <p:attrNameLst>
                                          <p:attrName>style.visibility</p:attrName>
                                        </p:attrNameLst>
                                      </p:cBhvr>
                                      <p:to>
                                        <p:strVal val="visible"/>
                                      </p:to>
                                    </p:set>
                                    <p:animEffect transition="in" filter="fade">
                                      <p:cBhvr>
                                        <p:cTn id="10" dur="500"/>
                                        <p:tgtEl>
                                          <p:spTgt spid="5">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8" end="8"/>
                                            </p:txEl>
                                          </p:spTgt>
                                        </p:tgtEl>
                                        <p:attrNameLst>
                                          <p:attrName>style.visibility</p:attrName>
                                        </p:attrNameLst>
                                      </p:cBhvr>
                                      <p:to>
                                        <p:strVal val="visible"/>
                                      </p:to>
                                    </p:set>
                                    <p:animEffect transition="in" filter="fade">
                                      <p:cBhvr>
                                        <p:cTn id="13" dur="500"/>
                                        <p:tgtEl>
                                          <p:spTgt spid="5">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9" end="9"/>
                                            </p:txEl>
                                          </p:spTgt>
                                        </p:tgtEl>
                                        <p:attrNameLst>
                                          <p:attrName>style.visibility</p:attrName>
                                        </p:attrNameLst>
                                      </p:cBhvr>
                                      <p:to>
                                        <p:strVal val="visible"/>
                                      </p:to>
                                    </p:set>
                                    <p:animEffect transition="in" filter="fade">
                                      <p:cBhvr>
                                        <p:cTn id="16"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p:cNvSpPr>
          <p:nvPr>
            <p:ph type="title"/>
          </p:nvPr>
        </p:nvSpPr>
        <p:spPr>
          <a:xfrm>
            <a:off x="371475" y="246063"/>
            <a:ext cx="8229600" cy="1143000"/>
          </a:xfrm>
        </p:spPr>
        <p:txBody>
          <a:bodyPr>
            <a:normAutofit/>
          </a:bodyPr>
          <a:lstStyle/>
          <a:p>
            <a:pPr algn="l"/>
            <a:r>
              <a:rPr lang="en-GB" sz="3500" b="1" dirty="0" smtClean="0"/>
              <a:t>UNFCCC – Conference Of the Parties</a:t>
            </a:r>
          </a:p>
        </p:txBody>
      </p:sp>
      <p:sp>
        <p:nvSpPr>
          <p:cNvPr id="17411" name="Rectangle 3"/>
          <p:cNvSpPr>
            <a:spLocks noGrp="1"/>
          </p:cNvSpPr>
          <p:nvPr>
            <p:ph sz="quarter" idx="1"/>
          </p:nvPr>
        </p:nvSpPr>
        <p:spPr>
          <a:xfrm>
            <a:off x="419100" y="1409700"/>
            <a:ext cx="8229600" cy="4400128"/>
          </a:xfrm>
        </p:spPr>
        <p:txBody>
          <a:bodyPr>
            <a:normAutofit fontScale="70000" lnSpcReduction="20000"/>
          </a:bodyPr>
          <a:lstStyle/>
          <a:p>
            <a:pPr marL="0" indent="0">
              <a:lnSpc>
                <a:spcPct val="120000"/>
              </a:lnSpc>
              <a:buNone/>
            </a:pPr>
            <a:r>
              <a:rPr lang="en-US" sz="2200" dirty="0" smtClean="0"/>
              <a:t>COP-1</a:t>
            </a:r>
            <a:r>
              <a:rPr lang="en-US" sz="2200" dirty="0"/>
              <a:t>	</a:t>
            </a:r>
            <a:r>
              <a:rPr lang="en-US" sz="2200" dirty="0" smtClean="0"/>
              <a:t>Berlin 	     April 1995</a:t>
            </a:r>
          </a:p>
          <a:p>
            <a:pPr marL="0" indent="0">
              <a:lnSpc>
                <a:spcPct val="120000"/>
              </a:lnSpc>
              <a:buNone/>
            </a:pPr>
            <a:r>
              <a:rPr lang="en-US" sz="2200" dirty="0" smtClean="0"/>
              <a:t>COP-3	Kyoto 	     December 1997</a:t>
            </a:r>
          </a:p>
          <a:p>
            <a:pPr marL="0" indent="0">
              <a:lnSpc>
                <a:spcPct val="120000"/>
              </a:lnSpc>
              <a:buNone/>
            </a:pPr>
            <a:r>
              <a:rPr lang="en-US" sz="2200" dirty="0" smtClean="0"/>
              <a:t>COP-15	Copenhagen   </a:t>
            </a:r>
            <a:r>
              <a:rPr lang="en-US" sz="1100" dirty="0" smtClean="0"/>
              <a:t> </a:t>
            </a:r>
            <a:r>
              <a:rPr lang="en-US" sz="2200" dirty="0" smtClean="0"/>
              <a:t>December 2009</a:t>
            </a:r>
          </a:p>
          <a:p>
            <a:pPr marL="0" indent="0">
              <a:lnSpc>
                <a:spcPct val="120000"/>
              </a:lnSpc>
              <a:buNone/>
            </a:pPr>
            <a:r>
              <a:rPr lang="en-US" sz="2200" dirty="0" smtClean="0"/>
              <a:t>COP-19</a:t>
            </a:r>
            <a:r>
              <a:rPr lang="en-US" sz="2200" dirty="0"/>
              <a:t>	</a:t>
            </a:r>
            <a:r>
              <a:rPr lang="en-US" sz="2200" dirty="0" smtClean="0"/>
              <a:t>Warsaw</a:t>
            </a:r>
            <a:r>
              <a:rPr lang="en-US" sz="2200" dirty="0"/>
              <a:t> </a:t>
            </a:r>
            <a:r>
              <a:rPr lang="en-US" sz="2200" dirty="0" smtClean="0"/>
              <a:t>	     December 2013</a:t>
            </a:r>
          </a:p>
          <a:p>
            <a:pPr marL="0" indent="0">
              <a:lnSpc>
                <a:spcPct val="120000"/>
              </a:lnSpc>
              <a:buNone/>
            </a:pPr>
            <a:r>
              <a:rPr lang="en-US" sz="2200" dirty="0" smtClean="0"/>
              <a:t>COP-20</a:t>
            </a:r>
            <a:r>
              <a:rPr lang="en-US" sz="2200" dirty="0"/>
              <a:t>	</a:t>
            </a:r>
            <a:r>
              <a:rPr lang="en-US" sz="2200" dirty="0" smtClean="0"/>
              <a:t>Lima 	     December 2014</a:t>
            </a:r>
          </a:p>
          <a:p>
            <a:pPr marL="0" indent="0">
              <a:lnSpc>
                <a:spcPct val="120000"/>
              </a:lnSpc>
              <a:buNone/>
            </a:pPr>
            <a:r>
              <a:rPr lang="en-US" sz="2200" dirty="0" smtClean="0"/>
              <a:t>COP-21</a:t>
            </a:r>
            <a:r>
              <a:rPr lang="en-US" sz="2200" dirty="0" smtClean="0"/>
              <a:t>	</a:t>
            </a:r>
            <a:r>
              <a:rPr lang="en-US" sz="2200" dirty="0"/>
              <a:t>Paris </a:t>
            </a:r>
            <a:r>
              <a:rPr lang="en-US" sz="2200" dirty="0" smtClean="0"/>
              <a:t>	     December 2015</a:t>
            </a:r>
          </a:p>
          <a:p>
            <a:pPr>
              <a:lnSpc>
                <a:spcPct val="120000"/>
              </a:lnSpc>
            </a:pPr>
            <a:endParaRPr lang="en-US" sz="2200" dirty="0"/>
          </a:p>
          <a:p>
            <a:pPr marL="0" indent="0">
              <a:lnSpc>
                <a:spcPct val="120000"/>
              </a:lnSpc>
              <a:buNone/>
            </a:pPr>
            <a:r>
              <a:rPr lang="en-GB" sz="2200" b="1" dirty="0" smtClean="0"/>
              <a:t>Emerging messages from Warsaw</a:t>
            </a:r>
          </a:p>
          <a:p>
            <a:pPr marL="0" indent="0">
              <a:lnSpc>
                <a:spcPct val="120000"/>
              </a:lnSpc>
              <a:buNone/>
            </a:pPr>
            <a:endParaRPr lang="en-GB" sz="800" dirty="0"/>
          </a:p>
          <a:p>
            <a:pPr marL="0" indent="0">
              <a:lnSpc>
                <a:spcPct val="120000"/>
              </a:lnSpc>
              <a:buNone/>
            </a:pPr>
            <a:r>
              <a:rPr lang="en-US" sz="2200" dirty="0"/>
              <a:t>“</a:t>
            </a:r>
            <a:r>
              <a:rPr lang="en-US" sz="2200" i="1" dirty="0"/>
              <a:t>Warsaw has set a pathway for governments to work on a draft text of a new universal </a:t>
            </a:r>
            <a:r>
              <a:rPr lang="en-US" sz="2200" i="1" dirty="0" smtClean="0"/>
              <a:t>climate agreement so it appears </a:t>
            </a:r>
            <a:r>
              <a:rPr lang="en-US" sz="2200" i="1" dirty="0"/>
              <a:t>on the table at the next UN Climate change conference in Peru. This is an</a:t>
            </a:r>
          </a:p>
          <a:p>
            <a:pPr marL="0" indent="0">
              <a:lnSpc>
                <a:spcPct val="120000"/>
              </a:lnSpc>
              <a:buNone/>
            </a:pPr>
            <a:r>
              <a:rPr lang="en-US" sz="2200" i="1" dirty="0"/>
              <a:t>essential step to reach a final agreement in Paris, in 2015</a:t>
            </a:r>
            <a:r>
              <a:rPr lang="en-US" sz="2200" dirty="0"/>
              <a:t>”. </a:t>
            </a:r>
            <a:r>
              <a:rPr lang="en-US" sz="2200" dirty="0" smtClean="0"/>
              <a:t>(Marcin </a:t>
            </a:r>
            <a:r>
              <a:rPr lang="en-US" sz="2200" dirty="0" err="1"/>
              <a:t>Korolec</a:t>
            </a:r>
            <a:r>
              <a:rPr lang="en-US" sz="2200" dirty="0"/>
              <a:t>, </a:t>
            </a:r>
            <a:r>
              <a:rPr lang="en-US" sz="2200" dirty="0" smtClean="0"/>
              <a:t>COP19 president)</a:t>
            </a:r>
          </a:p>
          <a:p>
            <a:pPr marL="0" indent="0">
              <a:lnSpc>
                <a:spcPct val="120000"/>
              </a:lnSpc>
              <a:buNone/>
            </a:pPr>
            <a:endParaRPr lang="en-US" sz="700" dirty="0"/>
          </a:p>
          <a:p>
            <a:pPr marL="0" indent="0">
              <a:lnSpc>
                <a:spcPct val="120000"/>
              </a:lnSpc>
              <a:buNone/>
            </a:pPr>
            <a:r>
              <a:rPr lang="en-US" sz="2200" dirty="0" smtClean="0"/>
              <a:t>The </a:t>
            </a:r>
            <a:r>
              <a:rPr lang="en-US" sz="2200" dirty="0"/>
              <a:t>conference also decided to establish an international mechanism to provide </a:t>
            </a:r>
            <a:r>
              <a:rPr lang="en-US" sz="2200" dirty="0" smtClean="0"/>
              <a:t>most vulnerable populations </a:t>
            </a:r>
            <a:r>
              <a:rPr lang="en-US" sz="2200" dirty="0"/>
              <a:t>with better protection against loss and damage caused by extreme weather events and </a:t>
            </a:r>
            <a:r>
              <a:rPr lang="en-US" sz="2200" dirty="0" smtClean="0"/>
              <a:t>slow onset </a:t>
            </a:r>
            <a:r>
              <a:rPr lang="en-US" sz="2200" dirty="0"/>
              <a:t>events such as rising sea levels. Detailed work on the </a:t>
            </a:r>
            <a:r>
              <a:rPr lang="en-US" sz="2200" dirty="0" smtClean="0"/>
              <a:t>so-called </a:t>
            </a:r>
            <a:r>
              <a:rPr lang="en-US" sz="2200" dirty="0"/>
              <a:t>“</a:t>
            </a:r>
            <a:r>
              <a:rPr lang="en-US" sz="2200" i="1" dirty="0" smtClean="0"/>
              <a:t>Warsaw international mechanism for </a:t>
            </a:r>
            <a:r>
              <a:rPr lang="en-US" sz="2200" i="1" dirty="0"/>
              <a:t>loss and </a:t>
            </a:r>
            <a:r>
              <a:rPr lang="en-US" sz="2200" i="1" dirty="0" smtClean="0"/>
              <a:t>damage</a:t>
            </a:r>
            <a:r>
              <a:rPr lang="en-US" sz="2200" dirty="0" smtClean="0"/>
              <a:t>” </a:t>
            </a:r>
            <a:r>
              <a:rPr lang="en-US" sz="2200" dirty="0"/>
              <a:t>will begin next year</a:t>
            </a:r>
            <a:r>
              <a:rPr lang="en-US" sz="2200" dirty="0" smtClean="0"/>
              <a:t>. (COP-19 </a:t>
            </a:r>
            <a:r>
              <a:rPr lang="en-US" sz="2200" dirty="0"/>
              <a:t>p</a:t>
            </a:r>
            <a:r>
              <a:rPr lang="en-US" sz="2200" dirty="0" smtClean="0"/>
              <a:t>ress release)</a:t>
            </a:r>
          </a:p>
        </p:txBody>
      </p:sp>
    </p:spTree>
    <p:extLst>
      <p:ext uri="{BB962C8B-B14F-4D97-AF65-F5344CB8AC3E}">
        <p14:creationId xmlns:p14="http://schemas.microsoft.com/office/powerpoint/2010/main" val="3119893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1">
                                            <p:txEl>
                                              <p:pRg st="7" end="7"/>
                                            </p:txEl>
                                          </p:spTgt>
                                        </p:tgtEl>
                                        <p:attrNameLst>
                                          <p:attrName>style.visibility</p:attrName>
                                        </p:attrNameLst>
                                      </p:cBhvr>
                                      <p:to>
                                        <p:strVal val="visible"/>
                                      </p:to>
                                    </p:set>
                                    <p:animEffect transition="in" filter="fade">
                                      <p:cBhvr>
                                        <p:cTn id="7" dur="500"/>
                                        <p:tgtEl>
                                          <p:spTgt spid="17411">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7411">
                                            <p:txEl>
                                              <p:pRg st="9" end="9"/>
                                            </p:txEl>
                                          </p:spTgt>
                                        </p:tgtEl>
                                        <p:attrNameLst>
                                          <p:attrName>style.visibility</p:attrName>
                                        </p:attrNameLst>
                                      </p:cBhvr>
                                      <p:to>
                                        <p:strVal val="visible"/>
                                      </p:to>
                                    </p:set>
                                    <p:animEffect transition="in" filter="fade">
                                      <p:cBhvr>
                                        <p:cTn id="10" dur="500"/>
                                        <p:tgtEl>
                                          <p:spTgt spid="17411">
                                            <p:txEl>
                                              <p:pRg st="9" end="9"/>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7411">
                                            <p:txEl>
                                              <p:pRg st="10" end="10"/>
                                            </p:txEl>
                                          </p:spTgt>
                                        </p:tgtEl>
                                        <p:attrNameLst>
                                          <p:attrName>style.visibility</p:attrName>
                                        </p:attrNameLst>
                                      </p:cBhvr>
                                      <p:to>
                                        <p:strVal val="visible"/>
                                      </p:to>
                                    </p:set>
                                    <p:animEffect transition="in" filter="fade">
                                      <p:cBhvr>
                                        <p:cTn id="13" dur="500"/>
                                        <p:tgtEl>
                                          <p:spTgt spid="17411">
                                            <p:txEl>
                                              <p:pRg st="10" end="1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7411">
                                            <p:txEl>
                                              <p:pRg st="12" end="12"/>
                                            </p:txEl>
                                          </p:spTgt>
                                        </p:tgtEl>
                                        <p:attrNameLst>
                                          <p:attrName>style.visibility</p:attrName>
                                        </p:attrNameLst>
                                      </p:cBhvr>
                                      <p:to>
                                        <p:strVal val="visible"/>
                                      </p:to>
                                    </p:set>
                                    <p:animEffect transition="in" filter="fade">
                                      <p:cBhvr>
                                        <p:cTn id="16" dur="500"/>
                                        <p:tgtEl>
                                          <p:spTgt spid="17411">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p:nvPr>
        </p:nvSpPr>
        <p:spPr/>
        <p:txBody>
          <a:bodyPr>
            <a:normAutofit/>
          </a:bodyPr>
          <a:lstStyle/>
          <a:p>
            <a:pPr algn="l"/>
            <a:r>
              <a:rPr lang="en-GB" sz="3500" b="1" dirty="0" smtClean="0"/>
              <a:t>The Kyoto Protocol</a:t>
            </a:r>
          </a:p>
        </p:txBody>
      </p:sp>
      <p:pic>
        <p:nvPicPr>
          <p:cNvPr id="19459" name="Picture 3"/>
          <p:cNvPicPr>
            <a:picLocks noGrp="1" noChangeAspect="1" noChangeArrowheads="1"/>
          </p:cNvPicPr>
          <p:nvPr>
            <p:ph sz="quarter" idx="1"/>
          </p:nvPr>
        </p:nvPicPr>
        <p:blipFill>
          <a:blip r:embed="rId3" cstate="print"/>
          <a:stretch>
            <a:fillRect/>
          </a:stretch>
        </p:blipFill>
        <p:spPr>
          <a:xfrm>
            <a:off x="5895975" y="718148"/>
            <a:ext cx="2943226" cy="1930706"/>
          </a:xfrm>
        </p:spPr>
      </p:pic>
      <p:sp>
        <p:nvSpPr>
          <p:cNvPr id="19460" name="Rectangle 4"/>
          <p:cNvSpPr>
            <a:spLocks noChangeArrowheads="1"/>
          </p:cNvSpPr>
          <p:nvPr/>
        </p:nvSpPr>
        <p:spPr bwMode="auto">
          <a:xfrm>
            <a:off x="422276" y="1562100"/>
            <a:ext cx="5302250" cy="2305050"/>
          </a:xfrm>
          <a:prstGeom prst="rect">
            <a:avLst/>
          </a:prstGeom>
          <a:noFill/>
          <a:ln w="9525">
            <a:noFill/>
            <a:miter lim="800000"/>
            <a:headEnd/>
            <a:tailEnd/>
          </a:ln>
        </p:spPr>
        <p:txBody>
          <a:bodyPr/>
          <a:lstStyle/>
          <a:p>
            <a:pPr eaLnBrk="0" hangingPunct="0">
              <a:lnSpc>
                <a:spcPct val="100000"/>
              </a:lnSpc>
              <a:spcBef>
                <a:spcPct val="20000"/>
              </a:spcBef>
            </a:pPr>
            <a:r>
              <a:rPr lang="en-GB" sz="2400" b="1" dirty="0" smtClean="0"/>
              <a:t>Aim</a:t>
            </a:r>
            <a:r>
              <a:rPr lang="en-GB" sz="2400" b="1" dirty="0"/>
              <a:t>:</a:t>
            </a:r>
            <a:r>
              <a:rPr lang="en-GB" sz="2400" dirty="0"/>
              <a:t> </a:t>
            </a:r>
            <a:r>
              <a:rPr lang="en-GB" sz="2400" b="1" dirty="0" smtClean="0"/>
              <a:t>To </a:t>
            </a:r>
            <a:r>
              <a:rPr lang="en-GB" sz="2400" b="1" dirty="0"/>
              <a:t>establish legally binding obligations for developed countries to reduce their greenhouse gas </a:t>
            </a:r>
            <a:r>
              <a:rPr lang="en-GB" sz="2400" b="1" dirty="0" smtClean="0"/>
              <a:t>emissions </a:t>
            </a:r>
            <a:endParaRPr lang="en-GB" sz="2400" b="1" dirty="0"/>
          </a:p>
          <a:p>
            <a:pPr marL="609600" indent="-609600" eaLnBrk="0" hangingPunct="0">
              <a:lnSpc>
                <a:spcPct val="100000"/>
              </a:lnSpc>
              <a:spcBef>
                <a:spcPct val="20000"/>
              </a:spcBef>
              <a:buFont typeface="Arial" charset="0"/>
              <a:buChar char="•"/>
            </a:pPr>
            <a:endParaRPr lang="en-GB" sz="2400" b="1" dirty="0"/>
          </a:p>
        </p:txBody>
      </p:sp>
      <p:sp>
        <p:nvSpPr>
          <p:cNvPr id="19461" name="Rectangle 5"/>
          <p:cNvSpPr>
            <a:spLocks noChangeArrowheads="1"/>
          </p:cNvSpPr>
          <p:nvPr/>
        </p:nvSpPr>
        <p:spPr bwMode="auto">
          <a:xfrm>
            <a:off x="539750" y="4149725"/>
            <a:ext cx="4608513" cy="2305050"/>
          </a:xfrm>
          <a:prstGeom prst="rect">
            <a:avLst/>
          </a:prstGeom>
          <a:noFill/>
          <a:ln w="9525">
            <a:noFill/>
            <a:miter lim="800000"/>
            <a:headEnd/>
            <a:tailEnd/>
          </a:ln>
        </p:spPr>
        <p:txBody>
          <a:bodyPr/>
          <a:lstStyle/>
          <a:p>
            <a:pPr marL="609600" indent="-609600" eaLnBrk="0" hangingPunct="0">
              <a:lnSpc>
                <a:spcPct val="100000"/>
              </a:lnSpc>
              <a:spcBef>
                <a:spcPct val="20000"/>
              </a:spcBef>
              <a:buFont typeface="Arial" charset="0"/>
              <a:buChar char="•"/>
            </a:pPr>
            <a:endParaRPr lang="en-GB" sz="1800">
              <a:solidFill>
                <a:schemeClr val="bg1"/>
              </a:solidFill>
            </a:endParaRPr>
          </a:p>
          <a:p>
            <a:pPr marL="609600" indent="-609600" eaLnBrk="0" hangingPunct="0">
              <a:lnSpc>
                <a:spcPct val="100000"/>
              </a:lnSpc>
              <a:spcBef>
                <a:spcPct val="20000"/>
              </a:spcBef>
              <a:buFont typeface="Arial" charset="0"/>
              <a:buNone/>
            </a:pPr>
            <a:endParaRPr lang="en-GB" sz="1800">
              <a:solidFill>
                <a:schemeClr val="bg1"/>
              </a:solidFill>
            </a:endParaRPr>
          </a:p>
        </p:txBody>
      </p:sp>
      <p:sp>
        <p:nvSpPr>
          <p:cNvPr id="2" name="Rectangle 1"/>
          <p:cNvSpPr/>
          <p:nvPr/>
        </p:nvSpPr>
        <p:spPr>
          <a:xfrm>
            <a:off x="-180974" y="3215525"/>
            <a:ext cx="9124950" cy="2585323"/>
          </a:xfrm>
          <a:prstGeom prst="rect">
            <a:avLst/>
          </a:prstGeom>
        </p:spPr>
        <p:txBody>
          <a:bodyPr wrap="square">
            <a:spAutoFit/>
          </a:bodyPr>
          <a:lstStyle/>
          <a:p>
            <a:pPr marL="609600" indent="-609600"/>
            <a:r>
              <a:rPr lang="en-GB" dirty="0" smtClean="0"/>
              <a:t>	An </a:t>
            </a:r>
            <a:r>
              <a:rPr lang="en-GB" dirty="0"/>
              <a:t>agreement under which industrialized countries </a:t>
            </a:r>
            <a:r>
              <a:rPr lang="en-GB" dirty="0" smtClean="0"/>
              <a:t>opted to </a:t>
            </a:r>
            <a:r>
              <a:rPr lang="en-GB" dirty="0"/>
              <a:t>reduce their collective </a:t>
            </a:r>
            <a:r>
              <a:rPr lang="en-GB" dirty="0" smtClean="0"/>
              <a:t>emissions of </a:t>
            </a:r>
            <a:r>
              <a:rPr lang="en-GB" dirty="0"/>
              <a:t>greenhouse gases by </a:t>
            </a:r>
            <a:r>
              <a:rPr lang="en-GB" b="1" dirty="0"/>
              <a:t>5.2%</a:t>
            </a:r>
            <a:r>
              <a:rPr lang="en-GB" dirty="0"/>
              <a:t> compared to the year </a:t>
            </a:r>
            <a:r>
              <a:rPr lang="en-GB" b="1" dirty="0"/>
              <a:t>1990</a:t>
            </a:r>
            <a:r>
              <a:rPr lang="en-GB" dirty="0"/>
              <a:t> (equivalent to 29% reduction relative to business as usual).</a:t>
            </a:r>
          </a:p>
          <a:p>
            <a:pPr marL="609600" indent="-609600"/>
            <a:endParaRPr lang="en-GB" dirty="0"/>
          </a:p>
          <a:p>
            <a:pPr marL="609600" indent="-609600"/>
            <a:r>
              <a:rPr lang="en-GB" dirty="0" smtClean="0"/>
              <a:t>	The </a:t>
            </a:r>
            <a:r>
              <a:rPr lang="en-GB" dirty="0"/>
              <a:t>reductions are measured relative to the average emissions over the commitment period  </a:t>
            </a:r>
            <a:r>
              <a:rPr lang="en-GB" b="1" dirty="0"/>
              <a:t>2008-2012</a:t>
            </a:r>
            <a:r>
              <a:rPr lang="en-GB" dirty="0"/>
              <a:t>.</a:t>
            </a:r>
          </a:p>
          <a:p>
            <a:pPr marL="609600" indent="-609600"/>
            <a:endParaRPr lang="en-GB" dirty="0"/>
          </a:p>
          <a:p>
            <a:pPr marL="609600" indent="-609600"/>
            <a:r>
              <a:rPr lang="en-GB" dirty="0" smtClean="0"/>
              <a:t>	Emissions </a:t>
            </a:r>
            <a:r>
              <a:rPr lang="en-GB" dirty="0"/>
              <a:t>reductions range from </a:t>
            </a:r>
            <a:r>
              <a:rPr lang="en-GB" b="1" dirty="0"/>
              <a:t>8% for EU nations</a:t>
            </a:r>
            <a:r>
              <a:rPr lang="en-GB" dirty="0"/>
              <a:t>, 7% for the US, 0% for Russia and an increase in emissions of 8% for Australia and 10% for Iceland. </a:t>
            </a:r>
          </a:p>
        </p:txBody>
      </p:sp>
    </p:spTree>
    <p:extLst>
      <p:ext uri="{BB962C8B-B14F-4D97-AF65-F5344CB8AC3E}">
        <p14:creationId xmlns:p14="http://schemas.microsoft.com/office/powerpoint/2010/main" val="2804386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a:xfrm>
            <a:off x="404812" y="76200"/>
            <a:ext cx="8229600" cy="1143000"/>
          </a:xfrm>
        </p:spPr>
        <p:txBody>
          <a:bodyPr>
            <a:normAutofit/>
          </a:bodyPr>
          <a:lstStyle/>
          <a:p>
            <a:pPr algn="l"/>
            <a:r>
              <a:rPr lang="en-GB" sz="3500" b="1" dirty="0" smtClean="0"/>
              <a:t>Was the Kyoto Protocol a success?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7555" y="1164449"/>
            <a:ext cx="2420339" cy="550961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3090" y="1164448"/>
            <a:ext cx="2445314" cy="5509617"/>
          </a:xfrm>
          <a:prstGeom prst="rect">
            <a:avLst/>
          </a:prstGeom>
        </p:spPr>
      </p:pic>
      <p:sp>
        <p:nvSpPr>
          <p:cNvPr id="8" name="TextBox 7"/>
          <p:cNvSpPr txBox="1"/>
          <p:nvPr/>
        </p:nvSpPr>
        <p:spPr>
          <a:xfrm>
            <a:off x="123825" y="3689703"/>
            <a:ext cx="1941044" cy="2031325"/>
          </a:xfrm>
          <a:prstGeom prst="rect">
            <a:avLst/>
          </a:prstGeom>
          <a:noFill/>
        </p:spPr>
        <p:txBody>
          <a:bodyPr wrap="none" rtlCol="0">
            <a:spAutoFit/>
          </a:bodyPr>
          <a:lstStyle/>
          <a:p>
            <a:r>
              <a:rPr lang="en-US" dirty="0" smtClean="0">
                <a:solidFill>
                  <a:srgbClr val="FF0000"/>
                </a:solidFill>
              </a:rPr>
              <a:t>Red </a:t>
            </a:r>
            <a:r>
              <a:rPr lang="en-US" dirty="0" smtClean="0"/>
              <a:t> </a:t>
            </a:r>
          </a:p>
          <a:p>
            <a:r>
              <a:rPr lang="en-US" dirty="0" smtClean="0"/>
              <a:t>Failed to meet </a:t>
            </a:r>
          </a:p>
          <a:p>
            <a:r>
              <a:rPr lang="en-US" dirty="0" smtClean="0"/>
              <a:t>targets</a:t>
            </a:r>
          </a:p>
          <a:p>
            <a:endParaRPr lang="en-US" dirty="0" smtClean="0"/>
          </a:p>
          <a:p>
            <a:r>
              <a:rPr lang="en-US" dirty="0" smtClean="0">
                <a:solidFill>
                  <a:schemeClr val="tx2"/>
                </a:solidFill>
              </a:rPr>
              <a:t>Blue </a:t>
            </a:r>
          </a:p>
          <a:p>
            <a:r>
              <a:rPr lang="en-US" dirty="0" smtClean="0"/>
              <a:t>Successfully made </a:t>
            </a:r>
          </a:p>
          <a:p>
            <a:r>
              <a:rPr lang="en-US" dirty="0" smtClean="0"/>
              <a:t>targets</a:t>
            </a:r>
            <a:endParaRPr lang="en-ZA" dirty="0"/>
          </a:p>
        </p:txBody>
      </p:sp>
      <p:sp>
        <p:nvSpPr>
          <p:cNvPr id="15" name="TextBox 14"/>
          <p:cNvSpPr txBox="1"/>
          <p:nvPr/>
        </p:nvSpPr>
        <p:spPr>
          <a:xfrm>
            <a:off x="102719" y="1164449"/>
            <a:ext cx="1962150" cy="923330"/>
          </a:xfrm>
          <a:prstGeom prst="rect">
            <a:avLst/>
          </a:prstGeom>
          <a:noFill/>
        </p:spPr>
        <p:txBody>
          <a:bodyPr wrap="square" rtlCol="0">
            <a:spAutoFit/>
          </a:bodyPr>
          <a:lstStyle/>
          <a:p>
            <a:r>
              <a:rPr lang="en-US" dirty="0" smtClean="0"/>
              <a:t>Results when </a:t>
            </a:r>
            <a:r>
              <a:rPr lang="en-US" dirty="0"/>
              <a:t>land use emissions and sinks are </a:t>
            </a:r>
            <a:r>
              <a:rPr lang="en-US" dirty="0" smtClean="0"/>
              <a:t>excluded</a:t>
            </a:r>
            <a:endParaRPr lang="en-ZA" dirty="0"/>
          </a:p>
        </p:txBody>
      </p:sp>
      <p:sp>
        <p:nvSpPr>
          <p:cNvPr id="16" name="TextBox 15"/>
          <p:cNvSpPr txBox="1"/>
          <p:nvPr/>
        </p:nvSpPr>
        <p:spPr>
          <a:xfrm>
            <a:off x="4060940" y="1147798"/>
            <a:ext cx="1962150" cy="923330"/>
          </a:xfrm>
          <a:prstGeom prst="rect">
            <a:avLst/>
          </a:prstGeom>
          <a:noFill/>
        </p:spPr>
        <p:txBody>
          <a:bodyPr wrap="square" rtlCol="0">
            <a:spAutoFit/>
          </a:bodyPr>
          <a:lstStyle/>
          <a:p>
            <a:r>
              <a:rPr lang="en-US" dirty="0" smtClean="0"/>
              <a:t>Results when </a:t>
            </a:r>
            <a:r>
              <a:rPr lang="en-US" dirty="0"/>
              <a:t>land use emissions and sinks are </a:t>
            </a:r>
            <a:r>
              <a:rPr lang="en-US" dirty="0" smtClean="0"/>
              <a:t>included</a:t>
            </a:r>
            <a:endParaRPr lang="en-ZA" dirty="0"/>
          </a:p>
        </p:txBody>
      </p:sp>
    </p:spTree>
    <p:extLst>
      <p:ext uri="{BB962C8B-B14F-4D97-AF65-F5344CB8AC3E}">
        <p14:creationId xmlns:p14="http://schemas.microsoft.com/office/powerpoint/2010/main" val="575156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a:xfrm>
            <a:off x="404812" y="76200"/>
            <a:ext cx="8229600" cy="1143000"/>
          </a:xfrm>
        </p:spPr>
        <p:txBody>
          <a:bodyPr>
            <a:normAutofit/>
          </a:bodyPr>
          <a:lstStyle/>
          <a:p>
            <a:pPr algn="l"/>
            <a:r>
              <a:rPr lang="en-GB" sz="3500" b="1" dirty="0" smtClean="0"/>
              <a:t>Was the Kyoto Protocol a success?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4004" y="1894601"/>
            <a:ext cx="4229021" cy="3964706"/>
          </a:xfrm>
          <a:prstGeom prst="rect">
            <a:avLst/>
          </a:prstGeom>
        </p:spPr>
      </p:pic>
      <p:sp>
        <p:nvSpPr>
          <p:cNvPr id="3" name="Rectangle 2"/>
          <p:cNvSpPr/>
          <p:nvPr/>
        </p:nvSpPr>
        <p:spPr>
          <a:xfrm>
            <a:off x="4734004" y="1051350"/>
            <a:ext cx="3783408" cy="769441"/>
          </a:xfrm>
          <a:prstGeom prst="rect">
            <a:avLst/>
          </a:prstGeom>
        </p:spPr>
        <p:txBody>
          <a:bodyPr wrap="none">
            <a:spAutoFit/>
          </a:bodyPr>
          <a:lstStyle/>
          <a:p>
            <a:pPr algn="ctr"/>
            <a:r>
              <a:rPr lang="en-US" sz="2200" b="1" dirty="0"/>
              <a:t>Change in CO2 emissions (GT</a:t>
            </a:r>
            <a:r>
              <a:rPr lang="en-US" sz="2200" b="1" dirty="0" smtClean="0"/>
              <a:t>) </a:t>
            </a:r>
          </a:p>
          <a:p>
            <a:pPr algn="ctr"/>
            <a:r>
              <a:rPr lang="en-US" sz="2200" b="1" dirty="0" smtClean="0"/>
              <a:t>1990 </a:t>
            </a:r>
            <a:r>
              <a:rPr lang="en-US" sz="2200" b="1" dirty="0"/>
              <a:t>to </a:t>
            </a:r>
            <a:r>
              <a:rPr lang="en-US" sz="2200" b="1" dirty="0" smtClean="0"/>
              <a:t>2011</a:t>
            </a:r>
            <a:endParaRPr lang="en-ZA" sz="2200" b="1" dirty="0"/>
          </a:p>
        </p:txBody>
      </p:sp>
      <p:sp>
        <p:nvSpPr>
          <p:cNvPr id="4" name="Rectangle 3"/>
          <p:cNvSpPr/>
          <p:nvPr/>
        </p:nvSpPr>
        <p:spPr>
          <a:xfrm>
            <a:off x="4562514" y="6030010"/>
            <a:ext cx="4572000" cy="276999"/>
          </a:xfrm>
          <a:prstGeom prst="rect">
            <a:avLst/>
          </a:prstGeom>
        </p:spPr>
        <p:txBody>
          <a:bodyPr>
            <a:spAutoFit/>
          </a:bodyPr>
          <a:lstStyle/>
          <a:p>
            <a:pPr algn="r"/>
            <a:r>
              <a:rPr lang="en-US" sz="1200" b="1" dirty="0"/>
              <a:t>data from Netherlands Environmental Assessment Agency</a:t>
            </a:r>
            <a:endParaRPr lang="en-ZA" sz="1200" b="1" dirty="0"/>
          </a:p>
        </p:txBody>
      </p:sp>
      <p:pic>
        <p:nvPicPr>
          <p:cNvPr id="8" name="Picture 5"/>
          <p:cNvPicPr>
            <a:picLocks noGrp="1" noChangeAspect="1" noChangeArrowheads="1"/>
          </p:cNvPicPr>
          <p:nvPr>
            <p:ph sz="quarter" idx="1"/>
          </p:nvPr>
        </p:nvPicPr>
        <p:blipFill>
          <a:blip r:embed="rId4" cstate="print"/>
          <a:srcRect/>
          <a:stretch>
            <a:fillRect/>
          </a:stretch>
        </p:blipFill>
        <p:spPr>
          <a:xfrm>
            <a:off x="194606" y="1894601"/>
            <a:ext cx="4272619" cy="2886269"/>
          </a:xfrm>
          <a:noFill/>
        </p:spPr>
      </p:pic>
    </p:spTree>
    <p:extLst>
      <p:ext uri="{BB962C8B-B14F-4D97-AF65-F5344CB8AC3E}">
        <p14:creationId xmlns:p14="http://schemas.microsoft.com/office/powerpoint/2010/main" val="2149185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a:xfrm>
            <a:off x="404812" y="76200"/>
            <a:ext cx="8229600" cy="1143000"/>
          </a:xfrm>
        </p:spPr>
        <p:txBody>
          <a:bodyPr>
            <a:normAutofit/>
          </a:bodyPr>
          <a:lstStyle/>
          <a:p>
            <a:pPr algn="l"/>
            <a:r>
              <a:rPr lang="en-GB" sz="3500" b="1" dirty="0" smtClean="0"/>
              <a:t>Participation in the Kyoto Protocol</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6823" y="1235145"/>
            <a:ext cx="6734175" cy="3457243"/>
          </a:xfrm>
          <a:prstGeom prst="rect">
            <a:avLst/>
          </a:prstGeom>
        </p:spPr>
      </p:pic>
      <p:sp>
        <p:nvSpPr>
          <p:cNvPr id="4" name="Rectangle 3"/>
          <p:cNvSpPr/>
          <p:nvPr/>
        </p:nvSpPr>
        <p:spPr>
          <a:xfrm>
            <a:off x="2438400" y="4876800"/>
            <a:ext cx="6477000" cy="1815882"/>
          </a:xfrm>
          <a:prstGeom prst="rect">
            <a:avLst/>
          </a:prstGeom>
        </p:spPr>
        <p:txBody>
          <a:bodyPr wrap="square">
            <a:spAutoFit/>
          </a:bodyPr>
          <a:lstStyle/>
          <a:p>
            <a:r>
              <a:rPr lang="en-US" sz="1600" b="1" dirty="0"/>
              <a:t>Annex </a:t>
            </a:r>
            <a:r>
              <a:rPr lang="en-US" sz="1600" b="1" dirty="0" smtClean="0"/>
              <a:t>I </a:t>
            </a:r>
            <a:r>
              <a:rPr lang="en-US" sz="1600" b="1" dirty="0"/>
              <a:t>parties with binding targets in the second period</a:t>
            </a:r>
          </a:p>
          <a:p>
            <a:r>
              <a:rPr lang="en-US" sz="1600" b="1" dirty="0" smtClean="0"/>
              <a:t>Annex I </a:t>
            </a:r>
            <a:r>
              <a:rPr lang="en-US" sz="1600" b="1" dirty="0"/>
              <a:t>parties with binding targets in the first period but not the second</a:t>
            </a:r>
          </a:p>
          <a:p>
            <a:r>
              <a:rPr lang="en-US" sz="1600" b="1" dirty="0" smtClean="0"/>
              <a:t>Non-Annex I </a:t>
            </a:r>
            <a:r>
              <a:rPr lang="en-US" sz="1600" b="1" dirty="0"/>
              <a:t>parties without binding targets</a:t>
            </a:r>
          </a:p>
          <a:p>
            <a:r>
              <a:rPr lang="en-US" sz="1600" b="1" dirty="0" smtClean="0"/>
              <a:t>Annex I </a:t>
            </a:r>
            <a:r>
              <a:rPr lang="en-US" sz="1600" b="1" dirty="0"/>
              <a:t>parties with binding targets in the first period but which withdrew from the Protocol</a:t>
            </a:r>
          </a:p>
          <a:p>
            <a:r>
              <a:rPr lang="en-US" sz="1600" b="1" dirty="0" smtClean="0"/>
              <a:t>Signatories </a:t>
            </a:r>
            <a:r>
              <a:rPr lang="en-US" sz="1600" b="1" dirty="0"/>
              <a:t>to the Protocol that have not ratified</a:t>
            </a:r>
          </a:p>
          <a:p>
            <a:r>
              <a:rPr lang="en-US" sz="1600" b="1" dirty="0" smtClean="0"/>
              <a:t>Other </a:t>
            </a:r>
            <a:r>
              <a:rPr lang="en-US" sz="1600" b="1" dirty="0"/>
              <a:t>UNFCCC member states that are not party to the Protocol</a:t>
            </a:r>
            <a:endParaRPr lang="en-ZA" sz="1600" b="1" dirty="0"/>
          </a:p>
        </p:txBody>
      </p:sp>
      <p:sp>
        <p:nvSpPr>
          <p:cNvPr id="5" name="Rectangle 4"/>
          <p:cNvSpPr/>
          <p:nvPr/>
        </p:nvSpPr>
        <p:spPr>
          <a:xfrm>
            <a:off x="2295525" y="4981575"/>
            <a:ext cx="152400" cy="152400"/>
          </a:xfrm>
          <a:prstGeom prst="rect">
            <a:avLst/>
          </a:prstGeom>
          <a:solidFill>
            <a:srgbClr val="3090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p:cNvSpPr/>
          <p:nvPr/>
        </p:nvSpPr>
        <p:spPr>
          <a:xfrm>
            <a:off x="2295525" y="5229225"/>
            <a:ext cx="152400" cy="1524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p:cNvSpPr/>
          <p:nvPr/>
        </p:nvSpPr>
        <p:spPr>
          <a:xfrm>
            <a:off x="2295525" y="5467350"/>
            <a:ext cx="152400" cy="152400"/>
          </a:xfrm>
          <a:prstGeom prst="rect">
            <a:avLst/>
          </a:prstGeom>
          <a:solidFill>
            <a:srgbClr val="2F52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p:cNvSpPr/>
          <p:nvPr/>
        </p:nvSpPr>
        <p:spPr>
          <a:xfrm>
            <a:off x="2295525" y="5718066"/>
            <a:ext cx="152400" cy="152400"/>
          </a:xfrm>
          <a:prstGeom prst="rect">
            <a:avLst/>
          </a:prstGeom>
          <a:solidFill>
            <a:srgbClr val="F4E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Rectangle 11"/>
          <p:cNvSpPr/>
          <p:nvPr/>
        </p:nvSpPr>
        <p:spPr>
          <a:xfrm>
            <a:off x="2295525" y="6203841"/>
            <a:ext cx="152400" cy="152400"/>
          </a:xfrm>
          <a:prstGeom prst="rect">
            <a:avLst/>
          </a:prstGeom>
          <a:solidFill>
            <a:srgbClr val="F684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Rectangle 12"/>
          <p:cNvSpPr/>
          <p:nvPr/>
        </p:nvSpPr>
        <p:spPr>
          <a:xfrm>
            <a:off x="2295525" y="6445032"/>
            <a:ext cx="152400" cy="1524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4093234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p:nvPr>
        </p:nvSpPr>
        <p:spPr>
          <a:xfrm>
            <a:off x="447675" y="284163"/>
            <a:ext cx="8229600" cy="5059362"/>
          </a:xfrm>
        </p:spPr>
        <p:txBody>
          <a:bodyPr anchor="t">
            <a:normAutofit/>
          </a:bodyPr>
          <a:lstStyle/>
          <a:p>
            <a:pPr marL="0" indent="0" algn="l">
              <a:lnSpc>
                <a:spcPct val="80000"/>
              </a:lnSpc>
            </a:pPr>
            <a:r>
              <a:rPr lang="en-GB" sz="3300" b="1" dirty="0" smtClean="0"/>
              <a:t>Reasons why establishing international consensus has been challenging?</a:t>
            </a:r>
            <a:r>
              <a:rPr lang="en-GB" dirty="0" smtClean="0"/>
              <a:t/>
            </a:r>
            <a:br>
              <a:rPr lang="en-GB" dirty="0" smtClean="0"/>
            </a:br>
            <a:r>
              <a:rPr lang="en-GB" sz="2200" dirty="0" smtClean="0"/>
              <a:t/>
            </a:r>
            <a:br>
              <a:rPr lang="en-GB" sz="2200" dirty="0" smtClean="0"/>
            </a:br>
            <a:r>
              <a:rPr lang="en-GB" sz="2200" dirty="0" smtClean="0"/>
              <a:t>1.  The Tragedy of the Commons</a:t>
            </a:r>
            <a:br>
              <a:rPr lang="en-GB" sz="2200" dirty="0" smtClean="0"/>
            </a:br>
            <a:r>
              <a:rPr lang="en-GB" sz="2200" dirty="0" smtClean="0"/>
              <a:t/>
            </a:r>
            <a:br>
              <a:rPr lang="en-GB" sz="2200" dirty="0" smtClean="0"/>
            </a:br>
            <a:r>
              <a:rPr lang="en-GB" sz="2200" dirty="0"/>
              <a:t/>
            </a:r>
            <a:br>
              <a:rPr lang="en-GB" sz="2200" dirty="0"/>
            </a:br>
            <a:r>
              <a:rPr lang="en-GB" sz="2200" dirty="0" smtClean="0"/>
              <a:t/>
            </a:r>
            <a:br>
              <a:rPr lang="en-GB" sz="2200" dirty="0" smtClean="0"/>
            </a:br>
            <a:r>
              <a:rPr lang="en-GB" sz="2200" dirty="0"/>
              <a:t/>
            </a:r>
            <a:br>
              <a:rPr lang="en-GB" sz="2200" dirty="0"/>
            </a:br>
            <a:r>
              <a:rPr lang="en-GB" sz="2200" dirty="0" smtClean="0"/>
              <a:t/>
            </a:r>
            <a:br>
              <a:rPr lang="en-GB" sz="2200" dirty="0" smtClean="0"/>
            </a:br>
            <a:r>
              <a:rPr lang="en-GB" sz="2200" dirty="0"/>
              <a:t/>
            </a:r>
            <a:br>
              <a:rPr lang="en-GB" sz="2200" dirty="0"/>
            </a:br>
            <a:r>
              <a:rPr lang="en-GB" sz="2200" dirty="0" smtClean="0"/>
              <a:t/>
            </a:r>
            <a:br>
              <a:rPr lang="en-GB" sz="2200" dirty="0" smtClean="0"/>
            </a:br>
            <a:r>
              <a:rPr lang="en-GB" sz="2200" dirty="0" smtClean="0"/>
              <a:t/>
            </a:r>
            <a:br>
              <a:rPr lang="en-GB" sz="2200" dirty="0" smtClean="0"/>
            </a:br>
            <a:r>
              <a:rPr lang="en-GB" sz="2200" dirty="0" smtClean="0"/>
              <a:t/>
            </a:r>
            <a:br>
              <a:rPr lang="en-GB" sz="2200" dirty="0" smtClean="0"/>
            </a:br>
            <a:r>
              <a:rPr lang="en-GB" sz="2200" dirty="0"/>
              <a:t/>
            </a:r>
            <a:br>
              <a:rPr lang="en-GB" sz="2200" dirty="0"/>
            </a:br>
            <a:r>
              <a:rPr lang="en-GB" sz="600" dirty="0" smtClean="0"/>
              <a:t/>
            </a:r>
            <a:br>
              <a:rPr lang="en-GB" sz="600" dirty="0" smtClean="0"/>
            </a:br>
            <a:r>
              <a:rPr lang="en-GB" sz="2200" dirty="0" smtClean="0"/>
              <a:t/>
            </a:r>
            <a:br>
              <a:rPr lang="en-GB" sz="2200" dirty="0" smtClean="0"/>
            </a:br>
            <a:r>
              <a:rPr lang="en-GB" sz="2200" dirty="0"/>
              <a:t/>
            </a:r>
            <a:br>
              <a:rPr lang="en-GB" sz="2200" dirty="0"/>
            </a:br>
            <a:endParaRPr lang="en-GB" sz="1600" dirty="0" smtClean="0"/>
          </a:p>
        </p:txBody>
      </p:sp>
      <p:pic>
        <p:nvPicPr>
          <p:cNvPr id="32771" name="Picture 3"/>
          <p:cNvPicPr>
            <a:picLocks noGrp="1" noChangeAspect="1" noChangeArrowheads="1"/>
          </p:cNvPicPr>
          <p:nvPr>
            <p:ph sz="quarter" idx="1"/>
          </p:nvPr>
        </p:nvPicPr>
        <p:blipFill>
          <a:blip r:embed="rId3" cstate="print"/>
          <a:stretch>
            <a:fillRect/>
          </a:stretch>
        </p:blipFill>
        <p:spPr>
          <a:xfrm>
            <a:off x="6677025" y="1357092"/>
            <a:ext cx="2295164" cy="1528984"/>
          </a:xfrm>
          <a:noFill/>
        </p:spPr>
      </p:pic>
      <p:pic>
        <p:nvPicPr>
          <p:cNvPr id="4" name="Picture 6"/>
          <p:cNvPicPr>
            <a:picLocks noChangeAspect="1" noChangeArrowheads="1"/>
          </p:cNvPicPr>
          <p:nvPr/>
        </p:nvPicPr>
        <p:blipFill>
          <a:blip r:embed="rId4" cstate="print"/>
          <a:srcRect/>
          <a:stretch>
            <a:fillRect/>
          </a:stretch>
        </p:blipFill>
        <p:spPr bwMode="auto">
          <a:xfrm>
            <a:off x="6700834" y="4408167"/>
            <a:ext cx="2295525" cy="1606869"/>
          </a:xfrm>
          <a:prstGeom prst="rect">
            <a:avLst/>
          </a:prstGeom>
          <a:noFill/>
          <a:ln w="9525" algn="ctr">
            <a:noFill/>
            <a:miter lim="800000"/>
            <a:headEnd/>
            <a:tailEnd/>
          </a:ln>
        </p:spPr>
      </p:pic>
      <p:sp>
        <p:nvSpPr>
          <p:cNvPr id="2" name="Rectangle 1"/>
          <p:cNvSpPr/>
          <p:nvPr/>
        </p:nvSpPr>
        <p:spPr>
          <a:xfrm>
            <a:off x="761999" y="1801058"/>
            <a:ext cx="5810251" cy="2769989"/>
          </a:xfrm>
          <a:prstGeom prst="rect">
            <a:avLst/>
          </a:prstGeom>
        </p:spPr>
        <p:txBody>
          <a:bodyPr wrap="square">
            <a:spAutoFit/>
          </a:bodyPr>
          <a:lstStyle/>
          <a:p>
            <a:r>
              <a:rPr lang="en-US" sz="1600" dirty="0" smtClean="0"/>
              <a:t>A social and economic trap that occurs when there  is conflict </a:t>
            </a:r>
            <a:r>
              <a:rPr lang="en-US" sz="1600" dirty="0"/>
              <a:t>over finite resources between individual interests and the common good. </a:t>
            </a:r>
            <a:r>
              <a:rPr lang="en-US" sz="1600" dirty="0" smtClean="0"/>
              <a:t>In </a:t>
            </a:r>
            <a:r>
              <a:rPr lang="en-US" sz="1600" dirty="0"/>
              <a:t>his 1968 Science </a:t>
            </a:r>
            <a:r>
              <a:rPr lang="en-US" sz="1600" dirty="0" smtClean="0"/>
              <a:t>essay </a:t>
            </a:r>
            <a:r>
              <a:rPr lang="en-US" sz="1600" dirty="0"/>
              <a:t>Garrett Hardin </a:t>
            </a:r>
            <a:r>
              <a:rPr lang="en-US" sz="1600" dirty="0" smtClean="0"/>
              <a:t>popularized the theory using </a:t>
            </a:r>
            <a:r>
              <a:rPr lang="en-US" sz="1600" dirty="0"/>
              <a:t>a hypothetical example of a pasture shared by local herders. </a:t>
            </a:r>
            <a:r>
              <a:rPr lang="en-US" sz="1600" dirty="0" smtClean="0"/>
              <a:t>The utility of each additional animal for the herder has both a positive and negative component: </a:t>
            </a:r>
          </a:p>
          <a:p>
            <a:r>
              <a:rPr lang="en-US" sz="500" dirty="0"/>
              <a:t/>
            </a:r>
            <a:br>
              <a:rPr lang="en-US" sz="500" dirty="0"/>
            </a:br>
            <a:r>
              <a:rPr lang="en-US" sz="1400" b="1" dirty="0" smtClean="0"/>
              <a:t>Positive</a:t>
            </a:r>
            <a:r>
              <a:rPr lang="en-US" sz="1400" dirty="0"/>
              <a:t>: </a:t>
            </a:r>
            <a:r>
              <a:rPr lang="en-US" sz="1400" i="1" dirty="0"/>
              <a:t>the herder receives all of the proceeds from each additional animal.</a:t>
            </a:r>
            <a:br>
              <a:rPr lang="en-US" sz="1400" i="1" dirty="0"/>
            </a:br>
            <a:r>
              <a:rPr lang="en-US" sz="1400" b="1" dirty="0" smtClean="0"/>
              <a:t>Negative</a:t>
            </a:r>
            <a:r>
              <a:rPr lang="en-US" sz="1400" dirty="0"/>
              <a:t>: </a:t>
            </a:r>
            <a:r>
              <a:rPr lang="en-US" sz="1400" i="1" dirty="0"/>
              <a:t>the pasture is slightly degraded by each additional animal</a:t>
            </a:r>
            <a:r>
              <a:rPr lang="en-US" sz="1400" i="1" dirty="0" smtClean="0"/>
              <a:t>.</a:t>
            </a:r>
          </a:p>
          <a:p>
            <a:r>
              <a:rPr lang="en-US" sz="500" dirty="0"/>
              <a:t/>
            </a:r>
            <a:br>
              <a:rPr lang="en-US" sz="500" dirty="0"/>
            </a:br>
            <a:r>
              <a:rPr lang="en-US" sz="1600" dirty="0" smtClean="0"/>
              <a:t>Overgrazing </a:t>
            </a:r>
            <a:r>
              <a:rPr lang="en-US" sz="1600" dirty="0"/>
              <a:t>and degradation of the pasture is its long-term fate. </a:t>
            </a:r>
            <a:r>
              <a:rPr lang="en-US" sz="1200" dirty="0"/>
              <a:t/>
            </a:r>
            <a:br>
              <a:rPr lang="en-US" sz="1200" dirty="0"/>
            </a:br>
            <a:r>
              <a:rPr lang="en-US" sz="1200" dirty="0"/>
              <a:t/>
            </a:r>
            <a:br>
              <a:rPr lang="en-US" sz="1200" dirty="0"/>
            </a:br>
            <a:endParaRPr lang="en-ZA" sz="1200" dirty="0"/>
          </a:p>
        </p:txBody>
      </p:sp>
      <p:sp>
        <p:nvSpPr>
          <p:cNvPr id="6" name="Rectangle 5"/>
          <p:cNvSpPr/>
          <p:nvPr/>
        </p:nvSpPr>
        <p:spPr>
          <a:xfrm>
            <a:off x="761999" y="4895759"/>
            <a:ext cx="5810251" cy="1446550"/>
          </a:xfrm>
          <a:prstGeom prst="rect">
            <a:avLst/>
          </a:prstGeom>
        </p:spPr>
        <p:txBody>
          <a:bodyPr wrap="square">
            <a:spAutoFit/>
          </a:bodyPr>
          <a:lstStyle/>
          <a:p>
            <a:r>
              <a:rPr lang="en-GB" sz="1600" dirty="0" smtClean="0"/>
              <a:t>Just as increasing GHG emissions have globally negative effects, so too emissions reductions will have globally beneficial effects. There </a:t>
            </a:r>
            <a:r>
              <a:rPr lang="en-GB" sz="1600" dirty="0"/>
              <a:t>is no </a:t>
            </a:r>
            <a:r>
              <a:rPr lang="en-GB" sz="1600" dirty="0" smtClean="0"/>
              <a:t>incentive for individual nations to contribute to emissions reductions as reductions in other nations yield the same benefits.</a:t>
            </a:r>
            <a:r>
              <a:rPr lang="en-US" sz="1200" dirty="0"/>
              <a:t/>
            </a:r>
            <a:br>
              <a:rPr lang="en-US" sz="1200" dirty="0"/>
            </a:br>
            <a:r>
              <a:rPr lang="en-US" sz="1200" dirty="0"/>
              <a:t/>
            </a:r>
            <a:br>
              <a:rPr lang="en-US" sz="1200" dirty="0"/>
            </a:br>
            <a:endParaRPr lang="en-ZA" sz="1200" dirty="0"/>
          </a:p>
        </p:txBody>
      </p:sp>
      <p:sp>
        <p:nvSpPr>
          <p:cNvPr id="3" name="Rectangle 2"/>
          <p:cNvSpPr/>
          <p:nvPr/>
        </p:nvSpPr>
        <p:spPr>
          <a:xfrm>
            <a:off x="453795" y="4376856"/>
            <a:ext cx="3222101" cy="430887"/>
          </a:xfrm>
          <a:prstGeom prst="rect">
            <a:avLst/>
          </a:prstGeom>
        </p:spPr>
        <p:txBody>
          <a:bodyPr wrap="none">
            <a:spAutoFit/>
          </a:bodyPr>
          <a:lstStyle/>
          <a:p>
            <a:r>
              <a:rPr lang="en-GB" sz="2200" dirty="0"/>
              <a:t>2.  The Free Rider Problem</a:t>
            </a:r>
            <a:endParaRPr lang="en-ZA" sz="2200" dirty="0"/>
          </a:p>
        </p:txBody>
      </p:sp>
    </p:spTree>
    <p:extLst>
      <p:ext uri="{BB962C8B-B14F-4D97-AF65-F5344CB8AC3E}">
        <p14:creationId xmlns:p14="http://schemas.microsoft.com/office/powerpoint/2010/main" val="1076671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ctrTitle"/>
          </p:nvPr>
        </p:nvSpPr>
        <p:spPr>
          <a:xfrm>
            <a:off x="304800" y="2171725"/>
            <a:ext cx="8591550" cy="1227212"/>
          </a:xfrm>
        </p:spPr>
        <p:txBody>
          <a:bodyPr anchor="b">
            <a:normAutofit/>
          </a:bodyPr>
          <a:lstStyle/>
          <a:p>
            <a:r>
              <a:rPr lang="en-GB" sz="3200" b="1" dirty="0" smtClean="0"/>
              <a:t>Where are we now?</a:t>
            </a:r>
          </a:p>
        </p:txBody>
      </p:sp>
      <p:sp>
        <p:nvSpPr>
          <p:cNvPr id="2" name="Rectangle 1"/>
          <p:cNvSpPr/>
          <p:nvPr/>
        </p:nvSpPr>
        <p:spPr>
          <a:xfrm>
            <a:off x="323850" y="4275267"/>
            <a:ext cx="8610600" cy="369332"/>
          </a:xfrm>
          <a:prstGeom prst="rect">
            <a:avLst/>
          </a:prstGeom>
        </p:spPr>
        <p:txBody>
          <a:bodyPr wrap="square">
            <a:spAutoFit/>
          </a:bodyPr>
          <a:lstStyle/>
          <a:p>
            <a:r>
              <a:rPr lang="en-ZA" dirty="0"/>
              <a:t>http://carbonfootprintofnations.com/content/carbon_footprint_worldwide_1990_2010_/</a:t>
            </a:r>
          </a:p>
        </p:txBody>
      </p:sp>
    </p:spTree>
    <p:extLst>
      <p:ext uri="{BB962C8B-B14F-4D97-AF65-F5344CB8AC3E}">
        <p14:creationId xmlns:p14="http://schemas.microsoft.com/office/powerpoint/2010/main" val="12782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33374" y="180975"/>
            <a:ext cx="7702639" cy="923097"/>
          </a:xfrm>
        </p:spPr>
        <p:txBody>
          <a:bodyPr>
            <a:normAutofit/>
          </a:bodyPr>
          <a:lstStyle/>
          <a:p>
            <a:pPr algn="l"/>
            <a:r>
              <a:rPr lang="en-GB" sz="3000" b="1" dirty="0" smtClean="0">
                <a:latin typeface="Calibri" pitchFamily="34" charset="0"/>
              </a:rPr>
              <a:t>The European Union</a:t>
            </a:r>
            <a:endParaRPr lang="en-GB" sz="3000" b="1" dirty="0">
              <a:latin typeface="Calibri" pitchFamily="34" charset="0"/>
            </a:endParaRPr>
          </a:p>
        </p:txBody>
      </p:sp>
      <p:sp>
        <p:nvSpPr>
          <p:cNvPr id="8" name="Content Placeholder 2"/>
          <p:cNvSpPr>
            <a:spLocks noGrp="1"/>
          </p:cNvSpPr>
          <p:nvPr>
            <p:ph idx="1"/>
          </p:nvPr>
        </p:nvSpPr>
        <p:spPr>
          <a:xfrm>
            <a:off x="457200" y="1524000"/>
            <a:ext cx="8229600" cy="4525963"/>
          </a:xfrm>
        </p:spPr>
        <p:txBody>
          <a:bodyPr/>
          <a:lstStyle/>
          <a:p>
            <a:endParaRPr lang="en-GB" dirty="0" smtClean="0"/>
          </a:p>
          <a:p>
            <a:pPr marL="914400" lvl="1" indent="-514350">
              <a:buNone/>
            </a:pPr>
            <a:endParaRPr lang="en-GB" dirty="0"/>
          </a:p>
        </p:txBody>
      </p:sp>
      <p:sp>
        <p:nvSpPr>
          <p:cNvPr id="5" name="Content Placeholder 2"/>
          <p:cNvSpPr txBox="1">
            <a:spLocks/>
          </p:cNvSpPr>
          <p:nvPr/>
        </p:nvSpPr>
        <p:spPr>
          <a:xfrm>
            <a:off x="314325" y="1166812"/>
            <a:ext cx="8696325" cy="212407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200" dirty="0" smtClean="0"/>
              <a:t>80% reduction (from 1990 levels) in GHG emissions by 2050, 40</a:t>
            </a:r>
            <a:r>
              <a:rPr lang="en-GB" sz="2200" dirty="0"/>
              <a:t>% </a:t>
            </a:r>
            <a:r>
              <a:rPr lang="en-GB" sz="2200" dirty="0" smtClean="0"/>
              <a:t>reductions by 2030 and 20% reductions by 2020</a:t>
            </a:r>
          </a:p>
          <a:p>
            <a:r>
              <a:rPr lang="en-GB" sz="2200" dirty="0" smtClean="0"/>
              <a:t>Building on 18% reduction between 1990 and 2011</a:t>
            </a:r>
          </a:p>
          <a:p>
            <a:r>
              <a:rPr lang="en-GB" sz="2200" dirty="0" smtClean="0"/>
              <a:t>Until 2020, at least 20% of the EU budget will be spent on transforming to a green economy</a:t>
            </a:r>
            <a:endParaRPr lang="en-GB" sz="2200" dirty="0"/>
          </a:p>
          <a:p>
            <a:endParaRPr lang="en-GB" sz="2200" dirty="0" smtClean="0"/>
          </a:p>
          <a:p>
            <a:endParaRPr lang="en-GB" sz="2200" dirty="0" smtClean="0"/>
          </a:p>
          <a:p>
            <a:pPr lvl="2"/>
            <a:endParaRPr lang="en-GB" sz="22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0900" y="3133725"/>
            <a:ext cx="5753100" cy="3629025"/>
          </a:xfrm>
          <a:prstGeom prst="rect">
            <a:avLst/>
          </a:prstGeom>
        </p:spPr>
      </p:pic>
      <p:sp>
        <p:nvSpPr>
          <p:cNvPr id="7" name="Rectangle 6"/>
          <p:cNvSpPr/>
          <p:nvPr/>
        </p:nvSpPr>
        <p:spPr>
          <a:xfrm>
            <a:off x="152400" y="4543722"/>
            <a:ext cx="3390900" cy="1384995"/>
          </a:xfrm>
          <a:prstGeom prst="rect">
            <a:avLst/>
          </a:prstGeom>
        </p:spPr>
        <p:txBody>
          <a:bodyPr wrap="square">
            <a:spAutoFit/>
          </a:bodyPr>
          <a:lstStyle/>
          <a:p>
            <a:r>
              <a:rPr lang="en-US" sz="1400" b="1" dirty="0" smtClean="0"/>
              <a:t>European </a:t>
            </a:r>
            <a:r>
              <a:rPr lang="en-US" sz="1400" b="1" dirty="0"/>
              <a:t>Climate </a:t>
            </a:r>
            <a:r>
              <a:rPr lang="en-US" sz="1400" b="1" dirty="0" smtClean="0"/>
              <a:t>Foundation - “Roadmap </a:t>
            </a:r>
            <a:r>
              <a:rPr lang="en-US" sz="1400" b="1" dirty="0"/>
              <a:t>2050: A practical guide to a prosperous low-carbon </a:t>
            </a:r>
            <a:r>
              <a:rPr lang="en-US" sz="1400" b="1" dirty="0" smtClean="0"/>
              <a:t>Europe”</a:t>
            </a:r>
          </a:p>
          <a:p>
            <a:endParaRPr lang="en-US" sz="1400" b="1" dirty="0"/>
          </a:p>
          <a:p>
            <a:r>
              <a:rPr lang="en-US" sz="1400" b="1" dirty="0"/>
              <a:t>Figure 3. Energy resources in 2050 with an 80 per cent renewables mix</a:t>
            </a:r>
            <a:endParaRPr lang="en-ZA" sz="1400" b="1" dirty="0"/>
          </a:p>
        </p:txBody>
      </p:sp>
    </p:spTree>
    <p:extLst>
      <p:ext uri="{BB962C8B-B14F-4D97-AF65-F5344CB8AC3E}">
        <p14:creationId xmlns:p14="http://schemas.microsoft.com/office/powerpoint/2010/main" val="213316445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33374" y="180975"/>
            <a:ext cx="7702639" cy="923097"/>
          </a:xfrm>
        </p:spPr>
        <p:txBody>
          <a:bodyPr>
            <a:normAutofit/>
          </a:bodyPr>
          <a:lstStyle/>
          <a:p>
            <a:pPr algn="l"/>
            <a:r>
              <a:rPr lang="en-GB" sz="3000" b="1" dirty="0" smtClean="0">
                <a:latin typeface="Calibri" pitchFamily="34" charset="0"/>
              </a:rPr>
              <a:t>The European Union</a:t>
            </a:r>
            <a:endParaRPr lang="en-GB" sz="3000" b="1" dirty="0">
              <a:latin typeface="Calibri" pitchFamily="34" charset="0"/>
            </a:endParaRPr>
          </a:p>
        </p:txBody>
      </p:sp>
      <p:sp>
        <p:nvSpPr>
          <p:cNvPr id="8" name="Content Placeholder 2"/>
          <p:cNvSpPr>
            <a:spLocks noGrp="1"/>
          </p:cNvSpPr>
          <p:nvPr>
            <p:ph idx="1"/>
          </p:nvPr>
        </p:nvSpPr>
        <p:spPr>
          <a:xfrm>
            <a:off x="457200" y="1524000"/>
            <a:ext cx="8229600" cy="4525963"/>
          </a:xfrm>
        </p:spPr>
        <p:txBody>
          <a:bodyPr/>
          <a:lstStyle/>
          <a:p>
            <a:endParaRPr lang="en-GB" dirty="0" smtClean="0"/>
          </a:p>
          <a:p>
            <a:pPr marL="914400" lvl="1" indent="-514350">
              <a:buNone/>
            </a:pPr>
            <a:endParaRPr lang="en-GB" dirty="0"/>
          </a:p>
        </p:txBody>
      </p:sp>
      <p:sp>
        <p:nvSpPr>
          <p:cNvPr id="3" name="Rectangle 2"/>
          <p:cNvSpPr/>
          <p:nvPr/>
        </p:nvSpPr>
        <p:spPr>
          <a:xfrm>
            <a:off x="333374" y="1073318"/>
            <a:ext cx="7153276" cy="369332"/>
          </a:xfrm>
          <a:prstGeom prst="rect">
            <a:avLst/>
          </a:prstGeom>
        </p:spPr>
        <p:txBody>
          <a:bodyPr wrap="square">
            <a:spAutoFit/>
          </a:bodyPr>
          <a:lstStyle/>
          <a:p>
            <a:r>
              <a:rPr lang="en-US" b="1" dirty="0" smtClean="0"/>
              <a:t>“Roadmap </a:t>
            </a:r>
            <a:r>
              <a:rPr lang="en-US" b="1" dirty="0"/>
              <a:t>for moving to a competitive low carbon economy in </a:t>
            </a:r>
            <a:r>
              <a:rPr lang="en-US" b="1" dirty="0" smtClean="0"/>
              <a:t>2050”</a:t>
            </a:r>
            <a:endParaRPr lang="en-ZA"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475" y="1555223"/>
            <a:ext cx="7634344" cy="4321702"/>
          </a:xfrm>
          <a:prstGeom prst="rect">
            <a:avLst/>
          </a:prstGeom>
        </p:spPr>
      </p:pic>
    </p:spTree>
    <p:extLst>
      <p:ext uri="{BB962C8B-B14F-4D97-AF65-F5344CB8AC3E}">
        <p14:creationId xmlns:p14="http://schemas.microsoft.com/office/powerpoint/2010/main" val="243447265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94643" y="332656"/>
            <a:ext cx="6841182" cy="1143000"/>
          </a:xfrm>
        </p:spPr>
        <p:txBody>
          <a:bodyPr/>
          <a:lstStyle/>
          <a:p>
            <a:pPr algn="l" eaLnBrk="1" hangingPunct="1"/>
            <a:r>
              <a:rPr lang="en-GB" b="1" dirty="0" smtClean="0"/>
              <a:t>Aims of </a:t>
            </a:r>
            <a:r>
              <a:rPr lang="en-GB" b="1" dirty="0"/>
              <a:t>T</a:t>
            </a:r>
            <a:r>
              <a:rPr lang="en-GB" b="1" dirty="0" smtClean="0"/>
              <a:t>oday’s Lecture</a:t>
            </a:r>
          </a:p>
        </p:txBody>
      </p:sp>
      <p:sp>
        <p:nvSpPr>
          <p:cNvPr id="32771" name="Rectangle 4"/>
          <p:cNvSpPr>
            <a:spLocks noChangeArrowheads="1"/>
          </p:cNvSpPr>
          <p:nvPr/>
        </p:nvSpPr>
        <p:spPr bwMode="auto">
          <a:xfrm>
            <a:off x="533400" y="1619250"/>
            <a:ext cx="7924800" cy="2159000"/>
          </a:xfrm>
          <a:prstGeom prst="rect">
            <a:avLst/>
          </a:prstGeom>
          <a:noFill/>
          <a:ln w="19050">
            <a:noFill/>
            <a:miter lim="800000"/>
            <a:headEnd/>
            <a:tailEnd/>
          </a:ln>
        </p:spPr>
        <p:txBody>
          <a:bodyPr/>
          <a:lstStyle/>
          <a:p>
            <a:pPr marL="457200" indent="-457200">
              <a:buClrTx/>
              <a:buSzPct val="100000"/>
              <a:buFont typeface="Arial" panose="020B0604020202020204" pitchFamily="34" charset="0"/>
              <a:buChar char="•"/>
            </a:pPr>
            <a:r>
              <a:rPr lang="en-GB" sz="2400" b="1" dirty="0" smtClean="0">
                <a:solidFill>
                  <a:srgbClr val="000000"/>
                </a:solidFill>
                <a:latin typeface="Calibri" panose="020F0502020204030204" pitchFamily="34" charset="0"/>
              </a:rPr>
              <a:t>Introduce the main global, regional and national efforts to reduce greenhouse gas (GHG) emissions and address global warming </a:t>
            </a:r>
          </a:p>
          <a:p>
            <a:pPr marL="457200" indent="-457200">
              <a:buClrTx/>
              <a:buSzPct val="100000"/>
              <a:buFont typeface="Arial" panose="020B0604020202020204" pitchFamily="34" charset="0"/>
              <a:buChar char="•"/>
            </a:pPr>
            <a:endParaRPr lang="en-GB" sz="2400" b="1"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r>
              <a:rPr lang="en-GB" sz="2400" b="1" dirty="0" smtClean="0">
                <a:solidFill>
                  <a:srgbClr val="000000"/>
                </a:solidFill>
                <a:latin typeface="Calibri" panose="020F0502020204030204" pitchFamily="34" charset="0"/>
              </a:rPr>
              <a:t>Examine recent advances in mitigation policy</a:t>
            </a:r>
          </a:p>
          <a:p>
            <a:pPr marL="457200" indent="-457200">
              <a:buClrTx/>
              <a:buSzPct val="100000"/>
              <a:buFont typeface="Arial" panose="020B0604020202020204" pitchFamily="34" charset="0"/>
              <a:buChar char="•"/>
            </a:pPr>
            <a:endParaRPr lang="en-GB" sz="2400" b="1"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r>
              <a:rPr lang="en-GB" sz="2400" b="1" dirty="0" smtClean="0">
                <a:solidFill>
                  <a:srgbClr val="000000"/>
                </a:solidFill>
                <a:latin typeface="Calibri" panose="020F0502020204030204" pitchFamily="34" charset="0"/>
              </a:rPr>
              <a:t>Understand the impact of implementing different mitigation options</a:t>
            </a:r>
          </a:p>
          <a:p>
            <a:pPr marL="457200" indent="-457200">
              <a:buClrTx/>
              <a:buSzPct val="100000"/>
              <a:buFont typeface="Arial" panose="020B0604020202020204" pitchFamily="34" charset="0"/>
              <a:buChar char="•"/>
            </a:pPr>
            <a:endParaRPr lang="en-GB" sz="2400" b="1"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r>
              <a:rPr lang="en-GB" sz="2400" b="1" dirty="0" smtClean="0">
                <a:solidFill>
                  <a:srgbClr val="000000"/>
                </a:solidFill>
                <a:latin typeface="Calibri" panose="020F0502020204030204" pitchFamily="34" charset="0"/>
              </a:rPr>
              <a:t>Discuss the trade-offs and complexities in reducing GHG emissions in the context of other societal pressures </a:t>
            </a:r>
            <a:endParaRPr lang="en-GB" sz="2400" b="1" i="0" dirty="0" smtClean="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i="0" dirty="0" smtClean="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i="0" dirty="0">
              <a:solidFill>
                <a:srgbClr val="000000"/>
              </a:solidFill>
              <a:latin typeface="Calibri" panose="020F0502020204030204" pitchFamily="34" charset="0"/>
            </a:endParaRPr>
          </a:p>
          <a:p>
            <a:pPr marL="342900" indent="-342900">
              <a:spcBef>
                <a:spcPct val="20000"/>
              </a:spcBef>
              <a:buFontTx/>
              <a:buChar char="•"/>
            </a:pPr>
            <a:endParaRPr lang="en-GB" sz="2500" i="0" dirty="0" smtClean="0">
              <a:solidFill>
                <a:srgbClr val="000000"/>
              </a:solidFill>
              <a:latin typeface="Calibri" panose="020F0502020204030204" pitchFamily="34" charset="0"/>
            </a:endParaRPr>
          </a:p>
          <a:p>
            <a:pPr marL="342900" indent="-342900">
              <a:spcBef>
                <a:spcPct val="20000"/>
              </a:spcBef>
              <a:buFontTx/>
              <a:buChar char="•"/>
            </a:pPr>
            <a:endParaRPr lang="en-GB" sz="2500" i="0" dirty="0">
              <a:solidFill>
                <a:srgbClr val="000000"/>
              </a:solidFill>
              <a:latin typeface="Calibri" panose="020F0502020204030204" pitchFamily="34" charset="0"/>
            </a:endParaRPr>
          </a:p>
          <a:p>
            <a:pPr marL="342900" indent="-342900">
              <a:spcBef>
                <a:spcPct val="20000"/>
              </a:spcBef>
              <a:buFontTx/>
              <a:buChar char="•"/>
            </a:pPr>
            <a:endParaRPr lang="en-GB" sz="2500" i="0" dirty="0">
              <a:solidFill>
                <a:srgbClr val="000000"/>
              </a:solidFill>
              <a:latin typeface="Calibri" panose="020F0502020204030204" pitchFamily="34" charset="0"/>
            </a:endParaRPr>
          </a:p>
          <a:p>
            <a:pPr marL="342900" indent="-342900">
              <a:spcBef>
                <a:spcPct val="20000"/>
              </a:spcBef>
            </a:pPr>
            <a:endParaRPr lang="en-GB" sz="2500" i="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501098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14325" y="200025"/>
            <a:ext cx="7702639" cy="923097"/>
          </a:xfrm>
        </p:spPr>
        <p:txBody>
          <a:bodyPr>
            <a:normAutofit/>
          </a:bodyPr>
          <a:lstStyle/>
          <a:p>
            <a:pPr algn="l"/>
            <a:r>
              <a:rPr lang="en-GB" sz="3000" b="1" dirty="0" smtClean="0">
                <a:latin typeface="Calibri" pitchFamily="34" charset="0"/>
              </a:rPr>
              <a:t>Agreement between China and the US? </a:t>
            </a:r>
            <a:endParaRPr lang="en-GB" sz="3000" b="1" dirty="0">
              <a:latin typeface="Calibri" pitchFamily="34" charset="0"/>
            </a:endParaRPr>
          </a:p>
        </p:txBody>
      </p:sp>
      <p:sp>
        <p:nvSpPr>
          <p:cNvPr id="8" name="Content Placeholder 2"/>
          <p:cNvSpPr>
            <a:spLocks noGrp="1"/>
          </p:cNvSpPr>
          <p:nvPr>
            <p:ph idx="1"/>
          </p:nvPr>
        </p:nvSpPr>
        <p:spPr>
          <a:xfrm>
            <a:off x="457200" y="1524000"/>
            <a:ext cx="8229600" cy="4525963"/>
          </a:xfrm>
        </p:spPr>
        <p:txBody>
          <a:bodyPr/>
          <a:lstStyle/>
          <a:p>
            <a:endParaRPr lang="en-GB" dirty="0" smtClean="0"/>
          </a:p>
          <a:p>
            <a:pPr marL="914400" lvl="1" indent="-514350">
              <a:buNone/>
            </a:pPr>
            <a:endParaRPr lang="en-GB"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6824" y="1266825"/>
            <a:ext cx="6498151" cy="2826906"/>
          </a:xfrm>
          <a:prstGeom prst="rect">
            <a:avLst/>
          </a:prstGeom>
          <a:ln>
            <a:solidFill>
              <a:schemeClr val="tx1"/>
            </a:solidFill>
          </a:ln>
        </p:spPr>
      </p:pic>
      <p:sp>
        <p:nvSpPr>
          <p:cNvPr id="3" name="Rectangle 2"/>
          <p:cNvSpPr/>
          <p:nvPr/>
        </p:nvSpPr>
        <p:spPr>
          <a:xfrm>
            <a:off x="381000" y="4329410"/>
            <a:ext cx="8391525" cy="1815882"/>
          </a:xfrm>
          <a:prstGeom prst="rect">
            <a:avLst/>
          </a:prstGeom>
        </p:spPr>
        <p:txBody>
          <a:bodyPr wrap="square">
            <a:spAutoFit/>
          </a:bodyPr>
          <a:lstStyle/>
          <a:p>
            <a:r>
              <a:rPr lang="en-US" sz="1600" dirty="0"/>
              <a:t>“The landmark agreement, jointly announced </a:t>
            </a:r>
            <a:r>
              <a:rPr lang="en-US" sz="1600" dirty="0" smtClean="0"/>
              <a:t>by </a:t>
            </a:r>
            <a:r>
              <a:rPr lang="en-US" sz="1600" dirty="0"/>
              <a:t>President Obama and President Xi </a:t>
            </a:r>
            <a:r>
              <a:rPr lang="en-US" sz="1600" dirty="0" err="1"/>
              <a:t>Jinping</a:t>
            </a:r>
            <a:r>
              <a:rPr lang="en-US" sz="1600" dirty="0"/>
              <a:t>, includes new targets for carbon emissions reductions by the United States and a first-ever commitment by China to stop its emissions from growing by 2030. </a:t>
            </a:r>
            <a:endParaRPr lang="en-US" sz="1600" dirty="0" smtClean="0"/>
          </a:p>
          <a:p>
            <a:endParaRPr lang="en-US" sz="1600" dirty="0"/>
          </a:p>
          <a:p>
            <a:r>
              <a:rPr lang="en-US" sz="1600" dirty="0" smtClean="0"/>
              <a:t>Mr</a:t>
            </a:r>
            <a:r>
              <a:rPr lang="en-US" sz="1600" dirty="0"/>
              <a:t>. Obama announced that the United States would emit 26 percent to 28 percent less carbon in 2025 than it did in 2005</a:t>
            </a:r>
            <a:r>
              <a:rPr lang="en-US" sz="1600" dirty="0" smtClean="0"/>
              <a:t>.”</a:t>
            </a:r>
          </a:p>
          <a:p>
            <a:pPr algn="r"/>
            <a:r>
              <a:rPr lang="en-US" sz="1600" dirty="0" smtClean="0"/>
              <a:t>New York Times, 11-11-14 </a:t>
            </a:r>
            <a:endParaRPr lang="en-ZA" sz="1600" dirty="0"/>
          </a:p>
        </p:txBody>
      </p:sp>
    </p:spTree>
    <p:extLst>
      <p:ext uri="{BB962C8B-B14F-4D97-AF65-F5344CB8AC3E}">
        <p14:creationId xmlns:p14="http://schemas.microsoft.com/office/powerpoint/2010/main" val="51245367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457200" y="1524000"/>
            <a:ext cx="8229600" cy="4525963"/>
          </a:xfrm>
        </p:spPr>
        <p:txBody>
          <a:bodyPr/>
          <a:lstStyle/>
          <a:p>
            <a:endParaRPr lang="en-GB" dirty="0" smtClean="0"/>
          </a:p>
          <a:p>
            <a:pPr marL="914400" lvl="1" indent="-514350">
              <a:buNone/>
            </a:pPr>
            <a:endParaRPr lang="en-GB"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1295400"/>
            <a:ext cx="5781779" cy="4732111"/>
          </a:xfrm>
          <a:prstGeom prst="rect">
            <a:avLst/>
          </a:prstGeom>
        </p:spPr>
      </p:pic>
      <p:sp>
        <p:nvSpPr>
          <p:cNvPr id="7" name="Title 1"/>
          <p:cNvSpPr>
            <a:spLocks noGrp="1"/>
          </p:cNvSpPr>
          <p:nvPr>
            <p:ph type="title"/>
          </p:nvPr>
        </p:nvSpPr>
        <p:spPr>
          <a:xfrm>
            <a:off x="314325" y="200025"/>
            <a:ext cx="7702639" cy="923097"/>
          </a:xfrm>
        </p:spPr>
        <p:txBody>
          <a:bodyPr>
            <a:normAutofit/>
          </a:bodyPr>
          <a:lstStyle/>
          <a:p>
            <a:pPr algn="l"/>
            <a:r>
              <a:rPr lang="en-GB" sz="3000" b="1" dirty="0" smtClean="0">
                <a:latin typeface="Calibri" pitchFamily="34" charset="0"/>
              </a:rPr>
              <a:t>Agreement between China and the US? </a:t>
            </a:r>
            <a:endParaRPr lang="en-GB" sz="3000" b="1" dirty="0">
              <a:latin typeface="Calibri" pitchFamily="34" charset="0"/>
            </a:endParaRPr>
          </a:p>
        </p:txBody>
      </p:sp>
    </p:spTree>
    <p:extLst>
      <p:ext uri="{BB962C8B-B14F-4D97-AF65-F5344CB8AC3E}">
        <p14:creationId xmlns:p14="http://schemas.microsoft.com/office/powerpoint/2010/main" val="203419226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475" y="351706"/>
            <a:ext cx="7772400" cy="778098"/>
          </a:xfrm>
        </p:spPr>
        <p:txBody>
          <a:bodyPr>
            <a:normAutofit fontScale="90000"/>
          </a:bodyPr>
          <a:lstStyle/>
          <a:p>
            <a:pPr algn="l"/>
            <a:r>
              <a:rPr lang="en-GB" sz="3500" b="1" dirty="0" smtClean="0"/>
              <a:t>Questions to think about before Paris 2015</a:t>
            </a:r>
            <a:endParaRPr lang="en-GB" sz="3500" b="1" dirty="0"/>
          </a:p>
        </p:txBody>
      </p:sp>
      <p:sp>
        <p:nvSpPr>
          <p:cNvPr id="3" name="Content Placeholder 2"/>
          <p:cNvSpPr>
            <a:spLocks noGrp="1"/>
          </p:cNvSpPr>
          <p:nvPr>
            <p:ph sz="quarter" idx="1"/>
          </p:nvPr>
        </p:nvSpPr>
        <p:spPr>
          <a:xfrm>
            <a:off x="628649" y="1412775"/>
            <a:ext cx="7972425" cy="3778349"/>
          </a:xfrm>
        </p:spPr>
        <p:txBody>
          <a:bodyPr>
            <a:normAutofit fontScale="70000" lnSpcReduction="20000"/>
          </a:bodyPr>
          <a:lstStyle/>
          <a:p>
            <a:r>
              <a:rPr lang="en-GB" dirty="0" smtClean="0"/>
              <a:t>Do we need a legally binding global climate treaty?</a:t>
            </a:r>
          </a:p>
          <a:p>
            <a:pPr>
              <a:buNone/>
            </a:pPr>
            <a:endParaRPr lang="en-GB" dirty="0" smtClean="0"/>
          </a:p>
          <a:p>
            <a:pPr lvl="2"/>
            <a:r>
              <a:rPr lang="en-GB" dirty="0" smtClean="0"/>
              <a:t>Should such a treaty include all nations or just developed (Annex I) nations?</a:t>
            </a:r>
          </a:p>
          <a:p>
            <a:pPr lvl="2"/>
            <a:endParaRPr lang="en-GB" dirty="0" smtClean="0"/>
          </a:p>
          <a:p>
            <a:pPr lvl="2"/>
            <a:r>
              <a:rPr lang="en-GB" dirty="0" smtClean="0"/>
              <a:t> What time-frame should such a treaty be operating on – 2020/2050?</a:t>
            </a:r>
          </a:p>
          <a:p>
            <a:endParaRPr lang="en-GB" dirty="0" smtClean="0"/>
          </a:p>
          <a:p>
            <a:r>
              <a:rPr lang="en-GB" dirty="0" smtClean="0"/>
              <a:t>What penalties should be imposed on nations who fail to meet emissions reductions targets?</a:t>
            </a:r>
          </a:p>
          <a:p>
            <a:endParaRPr lang="en-GB" dirty="0" smtClean="0"/>
          </a:p>
          <a:p>
            <a:r>
              <a:rPr lang="en-GB" dirty="0" smtClean="0"/>
              <a:t>What should the balance between mitigation and adaptation be?</a:t>
            </a:r>
          </a:p>
          <a:p>
            <a:endParaRPr lang="en-GB" dirty="0" smtClean="0"/>
          </a:p>
          <a:p>
            <a:endParaRPr lang="en-GB" dirty="0" smtClean="0"/>
          </a:p>
          <a:p>
            <a:endParaRPr lang="en-GB" dirty="0" smtClean="0"/>
          </a:p>
          <a:p>
            <a:endParaRPr lang="en-GB" dirty="0" smtClean="0"/>
          </a:p>
          <a:p>
            <a:pPr lvl="2"/>
            <a:endParaRPr lang="en-GB" dirty="0"/>
          </a:p>
        </p:txBody>
      </p:sp>
    </p:spTree>
    <p:extLst>
      <p:ext uri="{BB962C8B-B14F-4D97-AF65-F5344CB8AC3E}">
        <p14:creationId xmlns:p14="http://schemas.microsoft.com/office/powerpoint/2010/main" val="79517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38175" y="1460401"/>
            <a:ext cx="8096250" cy="3978374"/>
          </a:xfrm>
        </p:spPr>
        <p:txBody>
          <a:bodyPr>
            <a:normAutofit fontScale="70000" lnSpcReduction="20000"/>
          </a:bodyPr>
          <a:lstStyle/>
          <a:p>
            <a:r>
              <a:rPr lang="en-GB" dirty="0" smtClean="0"/>
              <a:t>Should climate mitigation targets be at the nation-scale or individual (per-capita) scale? </a:t>
            </a:r>
          </a:p>
          <a:p>
            <a:endParaRPr lang="en-GB" dirty="0" smtClean="0"/>
          </a:p>
          <a:p>
            <a:r>
              <a:rPr lang="en-GB" dirty="0" smtClean="0"/>
              <a:t>In a globalised economy, how should climate policies account for industry-based emissions and imported/exported emissions?</a:t>
            </a:r>
          </a:p>
          <a:p>
            <a:endParaRPr lang="en-GB" dirty="0" smtClean="0"/>
          </a:p>
          <a:p>
            <a:pPr lvl="2"/>
            <a:r>
              <a:rPr lang="en-GB" dirty="0" smtClean="0"/>
              <a:t>Who is responsible for aviation and shipping?</a:t>
            </a:r>
          </a:p>
          <a:p>
            <a:endParaRPr lang="en-GB" dirty="0" smtClean="0"/>
          </a:p>
          <a:p>
            <a:r>
              <a:rPr lang="en-GB" dirty="0" smtClean="0"/>
              <a:t>How much money (GDP) should be spent on climate policies?</a:t>
            </a:r>
          </a:p>
          <a:p>
            <a:endParaRPr lang="en-GB" dirty="0" smtClean="0"/>
          </a:p>
          <a:p>
            <a:pPr lvl="2"/>
            <a:r>
              <a:rPr lang="en-GB" dirty="0" smtClean="0"/>
              <a:t>How much should we discount future generations?</a:t>
            </a:r>
          </a:p>
          <a:p>
            <a:endParaRPr lang="en-GB" dirty="0"/>
          </a:p>
        </p:txBody>
      </p:sp>
      <p:sp>
        <p:nvSpPr>
          <p:cNvPr id="7" name="Title 1"/>
          <p:cNvSpPr txBox="1">
            <a:spLocks/>
          </p:cNvSpPr>
          <p:nvPr/>
        </p:nvSpPr>
        <p:spPr>
          <a:xfrm>
            <a:off x="371475" y="351706"/>
            <a:ext cx="7772400" cy="778098"/>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smtClean="0"/>
              <a:t>Questions to think about before Paris 2015</a:t>
            </a:r>
            <a:endParaRPr lang="en-GB" sz="3500" b="1" dirty="0"/>
          </a:p>
        </p:txBody>
      </p:sp>
    </p:spTree>
    <p:extLst>
      <p:ext uri="{BB962C8B-B14F-4D97-AF65-F5344CB8AC3E}">
        <p14:creationId xmlns:p14="http://schemas.microsoft.com/office/powerpoint/2010/main" val="3560007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r="17098"/>
          <a:stretch/>
        </p:blipFill>
        <p:spPr>
          <a:xfrm>
            <a:off x="6300203" y="752364"/>
            <a:ext cx="1524000" cy="1838325"/>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5822" y="4928306"/>
            <a:ext cx="2286000" cy="182880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5483" y="2896345"/>
            <a:ext cx="2593339" cy="1855397"/>
          </a:xfrm>
          <a:prstGeom prst="rect">
            <a:avLst/>
          </a:prstGeom>
        </p:spPr>
      </p:pic>
      <p:pic>
        <p:nvPicPr>
          <p:cNvPr id="4" name="Picture 3"/>
          <p:cNvPicPr>
            <a:picLocks noChangeAspect="1" noChangeArrowheads="1"/>
          </p:cNvPicPr>
          <p:nvPr/>
        </p:nvPicPr>
        <p:blipFill>
          <a:blip r:embed="rId5" cstate="print"/>
          <a:srcRect/>
          <a:stretch>
            <a:fillRect/>
          </a:stretch>
        </p:blipFill>
        <p:spPr bwMode="auto">
          <a:xfrm>
            <a:off x="2546224" y="2896345"/>
            <a:ext cx="2396695" cy="2396695"/>
          </a:xfrm>
          <a:prstGeom prst="rect">
            <a:avLst/>
          </a:prstGeom>
          <a:noFill/>
          <a:ln w="9525" cap="flat" cmpd="sng">
            <a:noFill/>
            <a:prstDash val="solid"/>
            <a:miter lim="800000"/>
            <a:headEnd/>
            <a:tailEnd/>
          </a:ln>
        </p:spPr>
      </p:pic>
      <p:pic>
        <p:nvPicPr>
          <p:cNvPr id="5" name="Picture 2"/>
          <p:cNvPicPr>
            <a:picLocks noChangeAspect="1" noChangeArrowheads="1"/>
          </p:cNvPicPr>
          <p:nvPr/>
        </p:nvPicPr>
        <p:blipFill>
          <a:blip r:embed="rId6" cstate="print"/>
          <a:srcRect/>
          <a:stretch>
            <a:fillRect/>
          </a:stretch>
        </p:blipFill>
        <p:spPr bwMode="auto">
          <a:xfrm>
            <a:off x="167260" y="4004435"/>
            <a:ext cx="2378964" cy="1748539"/>
          </a:xfrm>
          <a:prstGeom prst="rect">
            <a:avLst/>
          </a:prstGeom>
          <a:noFill/>
          <a:ln w="9525" cap="flat" cmpd="sng">
            <a:noFill/>
            <a:prstDash val="solid"/>
            <a:miter lim="800000"/>
            <a:headEnd/>
            <a:tailEnd/>
          </a:ln>
        </p:spPr>
      </p:pic>
      <p:pic>
        <p:nvPicPr>
          <p:cNvPr id="6" name="Picture 2"/>
          <p:cNvPicPr>
            <a:picLocks noChangeAspect="1" noChangeArrowheads="1"/>
          </p:cNvPicPr>
          <p:nvPr/>
        </p:nvPicPr>
        <p:blipFill>
          <a:blip r:embed="rId7" cstate="print"/>
          <a:srcRect/>
          <a:stretch>
            <a:fillRect/>
          </a:stretch>
        </p:blipFill>
        <p:spPr bwMode="auto">
          <a:xfrm>
            <a:off x="409574" y="1384730"/>
            <a:ext cx="2317159" cy="1783269"/>
          </a:xfrm>
          <a:prstGeom prst="rect">
            <a:avLst/>
          </a:prstGeom>
          <a:noFill/>
          <a:ln w="9525" cap="flat" cmpd="sng">
            <a:noFill/>
            <a:prstDash val="solid"/>
            <a:miter lim="800000"/>
            <a:headEnd/>
            <a:tailEnd/>
          </a:ln>
        </p:spPr>
      </p:pic>
      <p:pic>
        <p:nvPicPr>
          <p:cNvPr id="7" name="Picture 2"/>
          <p:cNvPicPr>
            <a:picLocks noChangeAspect="1" noChangeArrowheads="1"/>
          </p:cNvPicPr>
          <p:nvPr/>
        </p:nvPicPr>
        <p:blipFill>
          <a:blip r:embed="rId8" cstate="print"/>
          <a:srcRect/>
          <a:stretch>
            <a:fillRect/>
          </a:stretch>
        </p:blipFill>
        <p:spPr bwMode="auto">
          <a:xfrm>
            <a:off x="4029014" y="4878704"/>
            <a:ext cx="2161680" cy="1761973"/>
          </a:xfrm>
          <a:prstGeom prst="rect">
            <a:avLst/>
          </a:prstGeom>
          <a:noFill/>
          <a:ln w="9525" cap="flat" cmpd="sng">
            <a:noFill/>
            <a:prstDash val="solid"/>
            <a:miter lim="800000"/>
            <a:headEnd/>
            <a:tailEnd/>
          </a:ln>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31789" y="1470393"/>
            <a:ext cx="2545136" cy="1697606"/>
          </a:xfrm>
          <a:prstGeom prst="rect">
            <a:avLst/>
          </a:prstGeom>
        </p:spPr>
      </p:pic>
      <p:sp>
        <p:nvSpPr>
          <p:cNvPr id="14" name="Title 1"/>
          <p:cNvSpPr>
            <a:spLocks noGrp="1"/>
          </p:cNvSpPr>
          <p:nvPr>
            <p:ph type="title"/>
          </p:nvPr>
        </p:nvSpPr>
        <p:spPr>
          <a:xfrm>
            <a:off x="372720" y="122238"/>
            <a:ext cx="8229600" cy="1143000"/>
          </a:xfrm>
        </p:spPr>
        <p:txBody>
          <a:bodyPr>
            <a:normAutofit/>
          </a:bodyPr>
          <a:lstStyle/>
          <a:p>
            <a:pPr algn="l"/>
            <a:r>
              <a:rPr lang="en-US" sz="3500" b="1" dirty="0" smtClean="0"/>
              <a:t>“Hard” mitigation options</a:t>
            </a:r>
            <a:endParaRPr lang="en-ZA" sz="3500" b="1" dirty="0"/>
          </a:p>
        </p:txBody>
      </p:sp>
    </p:spTree>
    <p:extLst>
      <p:ext uri="{BB962C8B-B14F-4D97-AF65-F5344CB8AC3E}">
        <p14:creationId xmlns:p14="http://schemas.microsoft.com/office/powerpoint/2010/main" val="4029253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720" y="122238"/>
            <a:ext cx="8229600" cy="1143000"/>
          </a:xfrm>
        </p:spPr>
        <p:txBody>
          <a:bodyPr>
            <a:normAutofit/>
          </a:bodyPr>
          <a:lstStyle/>
          <a:p>
            <a:pPr algn="l"/>
            <a:r>
              <a:rPr lang="en-US" sz="3500" b="1" dirty="0" smtClean="0"/>
              <a:t>“Soft” mitigation options</a:t>
            </a:r>
            <a:endParaRPr lang="en-ZA" sz="3500" b="1" dirty="0"/>
          </a:p>
        </p:txBody>
      </p:sp>
      <p:sp>
        <p:nvSpPr>
          <p:cNvPr id="9" name="Content Placeholder 2"/>
          <p:cNvSpPr>
            <a:spLocks noGrp="1"/>
          </p:cNvSpPr>
          <p:nvPr>
            <p:ph sz="quarter" idx="1"/>
          </p:nvPr>
        </p:nvSpPr>
        <p:spPr>
          <a:xfrm>
            <a:off x="504825" y="1508026"/>
            <a:ext cx="8439150" cy="3978374"/>
          </a:xfrm>
        </p:spPr>
        <p:txBody>
          <a:bodyPr>
            <a:normAutofit/>
          </a:bodyPr>
          <a:lstStyle/>
          <a:p>
            <a:r>
              <a:rPr lang="en-GB" sz="2200" dirty="0" smtClean="0"/>
              <a:t>Encourage and incentivise people to consume less energy </a:t>
            </a:r>
          </a:p>
          <a:p>
            <a:r>
              <a:rPr lang="en-GB" sz="2200" dirty="0" smtClean="0"/>
              <a:t>Invest in energy efficiency measures</a:t>
            </a:r>
          </a:p>
          <a:p>
            <a:r>
              <a:rPr lang="en-GB" sz="2200" dirty="0" smtClean="0"/>
              <a:t>Protect and maintain carbon sinks (e.g. </a:t>
            </a:r>
            <a:r>
              <a:rPr lang="en-GB" sz="2200" dirty="0" err="1" smtClean="0"/>
              <a:t>peatlands</a:t>
            </a:r>
            <a:r>
              <a:rPr lang="en-GB" sz="2200" dirty="0" smtClean="0"/>
              <a:t>, forests)</a:t>
            </a:r>
          </a:p>
          <a:p>
            <a:r>
              <a:rPr lang="en-GB" sz="2200" dirty="0" smtClean="0"/>
              <a:t>Promote education and awareness</a:t>
            </a:r>
            <a:r>
              <a:rPr lang="en-GB" sz="2200" dirty="0"/>
              <a:t> </a:t>
            </a:r>
            <a:r>
              <a:rPr lang="en-GB" sz="2200" dirty="0" smtClean="0"/>
              <a:t>to affect attitudes towards the </a:t>
            </a:r>
            <a:r>
              <a:rPr lang="en-GB" sz="2200" dirty="0"/>
              <a:t>use of resources</a:t>
            </a:r>
          </a:p>
          <a:p>
            <a:r>
              <a:rPr lang="en-GB" sz="2200" dirty="0" smtClean="0"/>
              <a:t>Encourage people to eat less meat</a:t>
            </a:r>
          </a:p>
          <a:p>
            <a:r>
              <a:rPr lang="en-GB" sz="2200" dirty="0" smtClean="0"/>
              <a:t>Incentivise smaller families</a:t>
            </a:r>
          </a:p>
          <a:p>
            <a:r>
              <a:rPr lang="en-GB" sz="2200" dirty="0" smtClean="0"/>
              <a:t>…</a:t>
            </a:r>
          </a:p>
          <a:p>
            <a:endParaRPr lang="en-GB" dirty="0"/>
          </a:p>
        </p:txBody>
      </p:sp>
    </p:spTree>
    <p:extLst>
      <p:ext uri="{BB962C8B-B14F-4D97-AF65-F5344CB8AC3E}">
        <p14:creationId xmlns:p14="http://schemas.microsoft.com/office/powerpoint/2010/main" val="1838719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5" y="2598738"/>
            <a:ext cx="8229600" cy="1143000"/>
          </a:xfrm>
        </p:spPr>
        <p:txBody>
          <a:bodyPr/>
          <a:lstStyle/>
          <a:p>
            <a:r>
              <a:rPr lang="en-US" b="1" dirty="0" smtClean="0"/>
              <a:t>Making mitigation decisions</a:t>
            </a:r>
            <a:endParaRPr lang="en-ZA" b="1" dirty="0"/>
          </a:p>
        </p:txBody>
      </p:sp>
    </p:spTree>
    <p:extLst>
      <p:ext uri="{BB962C8B-B14F-4D97-AF65-F5344CB8AC3E}">
        <p14:creationId xmlns:p14="http://schemas.microsoft.com/office/powerpoint/2010/main" val="1239983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80572" y="160338"/>
            <a:ext cx="8229600" cy="1143000"/>
          </a:xfrm>
        </p:spPr>
        <p:txBody>
          <a:bodyPr>
            <a:normAutofit/>
          </a:bodyPr>
          <a:lstStyle/>
          <a:p>
            <a:pPr algn="l"/>
            <a:r>
              <a:rPr lang="en-US" sz="3500" b="1" dirty="0" smtClean="0"/>
              <a:t>Multi-criteria decision analysis (MCDA)</a:t>
            </a:r>
            <a:endParaRPr lang="en-ZA" sz="3500" b="1" dirty="0"/>
          </a:p>
        </p:txBody>
      </p:sp>
      <p:sp>
        <p:nvSpPr>
          <p:cNvPr id="12" name="Rectangle 11"/>
          <p:cNvSpPr/>
          <p:nvPr/>
        </p:nvSpPr>
        <p:spPr>
          <a:xfrm>
            <a:off x="380572" y="4653926"/>
            <a:ext cx="8458627" cy="923330"/>
          </a:xfrm>
          <a:prstGeom prst="rect">
            <a:avLst/>
          </a:prstGeom>
        </p:spPr>
        <p:txBody>
          <a:bodyPr wrap="square">
            <a:spAutoFit/>
          </a:bodyPr>
          <a:lstStyle/>
          <a:p>
            <a:pPr>
              <a:buNone/>
            </a:pPr>
            <a:r>
              <a:rPr lang="en-GB" b="1" i="0" dirty="0" smtClean="0">
                <a:latin typeface="+mj-lt"/>
              </a:rPr>
              <a:t>Step 1: </a:t>
            </a:r>
            <a:r>
              <a:rPr lang="en-GB" i="0" dirty="0" smtClean="0">
                <a:latin typeface="+mj-lt"/>
              </a:rPr>
              <a:t>Decide on percentage weights for the five criteria - they must add up to 100%.  </a:t>
            </a:r>
          </a:p>
          <a:p>
            <a:pPr>
              <a:buNone/>
            </a:pPr>
            <a:endParaRPr lang="en-GB" dirty="0">
              <a:latin typeface="+mj-lt"/>
            </a:endParaRPr>
          </a:p>
          <a:p>
            <a:pPr>
              <a:buNone/>
            </a:pPr>
            <a:r>
              <a:rPr lang="en-GB" b="1" i="0" dirty="0" smtClean="0">
                <a:latin typeface="+mj-lt"/>
              </a:rPr>
              <a:t>Step 2: </a:t>
            </a:r>
            <a:r>
              <a:rPr lang="en-GB" i="0" dirty="0" smtClean="0">
                <a:latin typeface="+mj-lt"/>
              </a:rPr>
              <a:t>Score each option against the each criterion from 1 (very poor) to 5 (very good).</a:t>
            </a:r>
            <a:endParaRPr lang="en-GB" i="0" dirty="0">
              <a:latin typeface="+mj-lt"/>
            </a:endParaRP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171" y="1332879"/>
            <a:ext cx="8763428" cy="2958847"/>
          </a:xfrm>
          <a:prstGeom prst="rect">
            <a:avLst/>
          </a:prstGeom>
        </p:spPr>
      </p:pic>
    </p:spTree>
    <p:extLst>
      <p:ext uri="{BB962C8B-B14F-4D97-AF65-F5344CB8AC3E}">
        <p14:creationId xmlns:p14="http://schemas.microsoft.com/office/powerpoint/2010/main" val="2854565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1523" y="236538"/>
            <a:ext cx="8229600" cy="1143000"/>
          </a:xfrm>
        </p:spPr>
        <p:txBody>
          <a:bodyPr>
            <a:normAutofit/>
          </a:bodyPr>
          <a:lstStyle/>
          <a:p>
            <a:pPr algn="l"/>
            <a:r>
              <a:rPr lang="en-GB" sz="3500" b="1" dirty="0"/>
              <a:t>UK Climate </a:t>
            </a:r>
            <a:r>
              <a:rPr lang="en-GB" sz="3500" b="1" dirty="0" smtClean="0"/>
              <a:t>Change Mitigation Policy</a:t>
            </a:r>
            <a:endParaRPr lang="en-GB" sz="3500" dirty="0"/>
          </a:p>
        </p:txBody>
      </p:sp>
      <p:sp>
        <p:nvSpPr>
          <p:cNvPr id="5" name="Rectangle 4"/>
          <p:cNvSpPr/>
          <p:nvPr/>
        </p:nvSpPr>
        <p:spPr>
          <a:xfrm>
            <a:off x="466298" y="1520255"/>
            <a:ext cx="8239874" cy="3139321"/>
          </a:xfrm>
          <a:prstGeom prst="rect">
            <a:avLst/>
          </a:prstGeom>
        </p:spPr>
        <p:txBody>
          <a:bodyPr wrap="square">
            <a:spAutoFit/>
          </a:bodyPr>
          <a:lstStyle/>
          <a:p>
            <a:pPr>
              <a:buNone/>
            </a:pPr>
            <a:r>
              <a:rPr lang="en-GB" i="0" dirty="0" smtClean="0">
                <a:latin typeface="+mj-lt"/>
              </a:rPr>
              <a:t>The </a:t>
            </a:r>
            <a:r>
              <a:rPr lang="en-GB" b="1" i="0" dirty="0" smtClean="0">
                <a:latin typeface="+mj-lt"/>
              </a:rPr>
              <a:t>2008 Climate Change Act </a:t>
            </a:r>
            <a:r>
              <a:rPr lang="en-GB" i="0" dirty="0" smtClean="0">
                <a:latin typeface="+mj-lt"/>
              </a:rPr>
              <a:t>makes the UK the first country in the world to have a legally binding long-term framework to cut carbon emissions.</a:t>
            </a:r>
          </a:p>
          <a:p>
            <a:pPr>
              <a:buNone/>
            </a:pPr>
            <a:endParaRPr lang="en-GB" i="0" dirty="0" smtClean="0">
              <a:latin typeface="+mj-lt"/>
            </a:endParaRPr>
          </a:p>
          <a:p>
            <a:pPr>
              <a:buNone/>
            </a:pPr>
            <a:r>
              <a:rPr lang="en-GB" i="0" dirty="0" smtClean="0">
                <a:latin typeface="+mj-lt"/>
              </a:rPr>
              <a:t>The Climate Change Bill finished its passage through parliament on 18th November 2008, and was enacted by Royal Assent on 26th November 2008.</a:t>
            </a:r>
          </a:p>
          <a:p>
            <a:pPr>
              <a:buNone/>
            </a:pPr>
            <a:endParaRPr lang="en-GB" dirty="0">
              <a:latin typeface="+mj-lt"/>
            </a:endParaRPr>
          </a:p>
          <a:p>
            <a:pPr>
              <a:buNone/>
            </a:pPr>
            <a:endParaRPr lang="en-GB" dirty="0" smtClean="0">
              <a:latin typeface="+mj-lt"/>
            </a:endParaRPr>
          </a:p>
          <a:p>
            <a:pPr>
              <a:buNone/>
            </a:pPr>
            <a:r>
              <a:rPr lang="en-GB" b="1" i="0" dirty="0" smtClean="0">
                <a:latin typeface="+mj-lt"/>
              </a:rPr>
              <a:t>Overall target: </a:t>
            </a:r>
            <a:r>
              <a:rPr lang="en-GB" i="0" dirty="0" smtClean="0">
                <a:latin typeface="+mj-lt"/>
              </a:rPr>
              <a:t>80% reduction in GHG emissions by 2050 (consistent with EU target)</a:t>
            </a:r>
          </a:p>
          <a:p>
            <a:pPr>
              <a:buNone/>
            </a:pPr>
            <a:endParaRPr lang="en-GB" dirty="0">
              <a:latin typeface="+mj-lt"/>
            </a:endParaRPr>
          </a:p>
          <a:p>
            <a:pPr>
              <a:buNone/>
            </a:pPr>
            <a:endParaRPr lang="en-GB" i="0" dirty="0" smtClean="0">
              <a:latin typeface="+mj-lt"/>
            </a:endParaRPr>
          </a:p>
          <a:p>
            <a:pPr>
              <a:buNone/>
            </a:pPr>
            <a:endParaRPr lang="en-GB" i="0" dirty="0">
              <a:latin typeface="+mj-lt"/>
            </a:endParaRPr>
          </a:p>
        </p:txBody>
      </p:sp>
      <p:sp>
        <p:nvSpPr>
          <p:cNvPr id="2" name="Rectangle 1"/>
          <p:cNvSpPr/>
          <p:nvPr/>
        </p:nvSpPr>
        <p:spPr>
          <a:xfrm>
            <a:off x="3280813" y="6197084"/>
            <a:ext cx="2610843" cy="369332"/>
          </a:xfrm>
          <a:prstGeom prst="rect">
            <a:avLst/>
          </a:prstGeom>
        </p:spPr>
        <p:txBody>
          <a:bodyPr wrap="none">
            <a:spAutoFit/>
          </a:bodyPr>
          <a:lstStyle/>
          <a:p>
            <a:r>
              <a:rPr lang="en-ZA" dirty="0"/>
              <a:t>http://www.theccc.org.uk</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747" y="4029075"/>
            <a:ext cx="6276975" cy="2114550"/>
          </a:xfrm>
          <a:prstGeom prst="rect">
            <a:avLst/>
          </a:prstGeom>
        </p:spPr>
      </p:pic>
    </p:spTree>
    <p:extLst>
      <p:ext uri="{BB962C8B-B14F-4D97-AF65-F5344CB8AC3E}">
        <p14:creationId xmlns:p14="http://schemas.microsoft.com/office/powerpoint/2010/main" val="4216020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92645"/>
            <a:ext cx="8229600" cy="1143000"/>
          </a:xfrm>
        </p:spPr>
        <p:txBody>
          <a:bodyPr>
            <a:noAutofit/>
          </a:bodyPr>
          <a:lstStyle/>
          <a:p>
            <a:pPr algn="l"/>
            <a:r>
              <a:rPr lang="en-GB" sz="3500" b="1" dirty="0" smtClean="0"/>
              <a:t>UK Climate Change Act: Key Details</a:t>
            </a:r>
            <a:endParaRPr lang="en-GB" sz="3500" b="1" dirty="0"/>
          </a:p>
        </p:txBody>
      </p:sp>
      <p:sp>
        <p:nvSpPr>
          <p:cNvPr id="5" name="Rectangle 4"/>
          <p:cNvSpPr/>
          <p:nvPr/>
        </p:nvSpPr>
        <p:spPr>
          <a:xfrm>
            <a:off x="285751" y="1202295"/>
            <a:ext cx="8591122" cy="4801314"/>
          </a:xfrm>
          <a:prstGeom prst="rect">
            <a:avLst/>
          </a:prstGeom>
        </p:spPr>
        <p:txBody>
          <a:bodyPr wrap="square">
            <a:spAutoFit/>
          </a:bodyPr>
          <a:lstStyle/>
          <a:p>
            <a:pPr>
              <a:buClrTx/>
            </a:pPr>
            <a:r>
              <a:rPr lang="en-US" dirty="0"/>
              <a:t>The Climate Change Act includes the following:</a:t>
            </a:r>
          </a:p>
          <a:p>
            <a:pPr>
              <a:buClrTx/>
              <a:buFont typeface="Wingdings" pitchFamily="2" charset="2"/>
              <a:buChar char="§"/>
            </a:pPr>
            <a:endParaRPr lang="en-US" dirty="0"/>
          </a:p>
          <a:p>
            <a:pPr>
              <a:buClrTx/>
            </a:pPr>
            <a:r>
              <a:rPr lang="en-US" b="1" dirty="0" smtClean="0"/>
              <a:t>2050 </a:t>
            </a:r>
            <a:r>
              <a:rPr lang="en-US" b="1" dirty="0"/>
              <a:t>Target. </a:t>
            </a:r>
            <a:r>
              <a:rPr lang="en-US" dirty="0"/>
              <a:t>The act commits the UK to reducing emissions by at least 80% in 2050 from 1990 levels. This target was based on advice from the CCC report: Building a Low-carbon Economy. </a:t>
            </a:r>
          </a:p>
          <a:p>
            <a:pPr>
              <a:buClrTx/>
            </a:pPr>
            <a:endParaRPr lang="en-US" dirty="0" smtClean="0"/>
          </a:p>
          <a:p>
            <a:pPr>
              <a:buClrTx/>
            </a:pPr>
            <a:r>
              <a:rPr lang="en-US" b="1" dirty="0" smtClean="0"/>
              <a:t>Carbon </a:t>
            </a:r>
            <a:r>
              <a:rPr lang="en-US" b="1" dirty="0"/>
              <a:t>Budgets. </a:t>
            </a:r>
            <a:r>
              <a:rPr lang="en-US" dirty="0"/>
              <a:t>The Act requires the Government to set legally binding ‘carbon budgets’. </a:t>
            </a:r>
            <a:r>
              <a:rPr lang="en-US" dirty="0" smtClean="0"/>
              <a:t>The </a:t>
            </a:r>
            <a:r>
              <a:rPr lang="en-US" dirty="0"/>
              <a:t>first four carbon budgets have been put into legislation and run up to 2027</a:t>
            </a:r>
            <a:r>
              <a:rPr lang="en-US" dirty="0" smtClean="0"/>
              <a:t>.</a:t>
            </a:r>
          </a:p>
          <a:p>
            <a:pPr>
              <a:buClrTx/>
            </a:pPr>
            <a:endParaRPr lang="en-US" dirty="0"/>
          </a:p>
          <a:p>
            <a:pPr>
              <a:buClrTx/>
            </a:pPr>
            <a:r>
              <a:rPr lang="en-US" b="1" dirty="0" smtClean="0"/>
              <a:t>The </a:t>
            </a:r>
            <a:r>
              <a:rPr lang="en-US" b="1" dirty="0"/>
              <a:t>Committee on Climate Change </a:t>
            </a:r>
            <a:r>
              <a:rPr lang="en-US" dirty="0"/>
              <a:t>was set up to advise the Government on emissions targets, and report to Parliament on progress made in reducing greenhouse gas emissions. It includes the Adaptation Sub-Committee (ASC) which </a:t>
            </a:r>
            <a:r>
              <a:rPr lang="en-US" dirty="0" err="1"/>
              <a:t>scrutinises</a:t>
            </a:r>
            <a:r>
              <a:rPr lang="en-US" dirty="0"/>
              <a:t> and advises on the Government’s programme for adapting to climate change</a:t>
            </a:r>
            <a:r>
              <a:rPr lang="en-US" dirty="0" smtClean="0"/>
              <a:t>.</a:t>
            </a:r>
          </a:p>
          <a:p>
            <a:pPr>
              <a:buClrTx/>
            </a:pPr>
            <a:endParaRPr lang="en-US" dirty="0" smtClean="0"/>
          </a:p>
          <a:p>
            <a:pPr>
              <a:buClrTx/>
            </a:pPr>
            <a:r>
              <a:rPr lang="en-US" b="1" dirty="0" smtClean="0"/>
              <a:t>A </a:t>
            </a:r>
            <a:r>
              <a:rPr lang="en-US" b="1" dirty="0"/>
              <a:t>National Adaptation Plan </a:t>
            </a:r>
            <a:r>
              <a:rPr lang="en-US" dirty="0"/>
              <a:t>requires the Government to assess the UK’s risks from climate change, prepare a strategy to address them, and encourage critical </a:t>
            </a:r>
            <a:r>
              <a:rPr lang="en-US" dirty="0" err="1"/>
              <a:t>organisations</a:t>
            </a:r>
            <a:r>
              <a:rPr lang="en-US" dirty="0"/>
              <a:t> to do the same</a:t>
            </a:r>
            <a:r>
              <a:rPr lang="en-US" dirty="0" smtClean="0"/>
              <a:t>.</a:t>
            </a:r>
            <a:endParaRPr lang="en-US" dirty="0"/>
          </a:p>
        </p:txBody>
      </p:sp>
    </p:spTree>
    <p:extLst>
      <p:ext uri="{BB962C8B-B14F-4D97-AF65-F5344CB8AC3E}">
        <p14:creationId xmlns:p14="http://schemas.microsoft.com/office/powerpoint/2010/main" val="406416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fade">
                                      <p:cBhvr>
                                        <p:cTn id="12" dur="5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Effect transition="in" filter="fade">
                                      <p:cBhvr>
                                        <p:cTn id="17" dur="500"/>
                                        <p:tgtEl>
                                          <p:spTgt spid="5">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8" end="8"/>
                                            </p:txEl>
                                          </p:spTgt>
                                        </p:tgtEl>
                                        <p:attrNameLst>
                                          <p:attrName>style.visibility</p:attrName>
                                        </p:attrNameLst>
                                      </p:cBhvr>
                                      <p:to>
                                        <p:strVal val="visible"/>
                                      </p:to>
                                    </p:set>
                                    <p:animEffect transition="in" filter="fade">
                                      <p:cBhvr>
                                        <p:cTn id="22"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533400" y="274638"/>
            <a:ext cx="777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dirty="0" smtClean="0"/>
              <a:t>Two Key Definitions</a:t>
            </a:r>
          </a:p>
        </p:txBody>
      </p:sp>
      <p:sp>
        <p:nvSpPr>
          <p:cNvPr id="4" name="Content Placeholder 2"/>
          <p:cNvSpPr txBox="1">
            <a:spLocks/>
          </p:cNvSpPr>
          <p:nvPr/>
        </p:nvSpPr>
        <p:spPr>
          <a:xfrm>
            <a:off x="571500" y="1600200"/>
            <a:ext cx="8115300" cy="4525962"/>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b="1" dirty="0" smtClean="0"/>
              <a:t>Mitigation</a:t>
            </a:r>
          </a:p>
          <a:p>
            <a:endParaRPr lang="en-GB" b="1" dirty="0" smtClean="0"/>
          </a:p>
          <a:p>
            <a:pPr lvl="1">
              <a:buFont typeface="Arial" charset="0"/>
              <a:buNone/>
            </a:pPr>
            <a:r>
              <a:rPr lang="en-GB" b="1" dirty="0" smtClean="0"/>
              <a:t>	“An anthropogenic intervention to reduce the sources or enhance the sinks of GHGs” - </a:t>
            </a:r>
            <a:r>
              <a:rPr lang="en-GB" b="1" dirty="0"/>
              <a:t>IPCC </a:t>
            </a:r>
            <a:endParaRPr lang="en-GB" b="1" dirty="0" smtClean="0"/>
          </a:p>
          <a:p>
            <a:pPr lvl="1">
              <a:buFont typeface="Arial" charset="0"/>
              <a:buNone/>
            </a:pPr>
            <a:endParaRPr lang="en-GB" dirty="0" smtClean="0"/>
          </a:p>
          <a:p>
            <a:pPr lvl="1">
              <a:buFont typeface="Arial" charset="0"/>
              <a:buNone/>
            </a:pPr>
            <a:r>
              <a:rPr lang="en-GB" dirty="0"/>
              <a:t>	</a:t>
            </a:r>
            <a:r>
              <a:rPr lang="en-GB" dirty="0" smtClean="0"/>
              <a:t>e.g. shifting to renewable sources of energy, protecting forests</a:t>
            </a:r>
          </a:p>
          <a:p>
            <a:pPr lvl="1">
              <a:buFont typeface="Arial" charset="0"/>
              <a:buNone/>
            </a:pPr>
            <a:endParaRPr lang="en-GB" dirty="0" smtClean="0"/>
          </a:p>
          <a:p>
            <a:pPr marL="0" indent="0">
              <a:buNone/>
            </a:pPr>
            <a:r>
              <a:rPr lang="en-GB" b="1" dirty="0" smtClean="0"/>
              <a:t>Adaptation</a:t>
            </a:r>
          </a:p>
          <a:p>
            <a:pPr marL="0" indent="0">
              <a:buNone/>
            </a:pPr>
            <a:endParaRPr lang="en-GB" b="1" dirty="0" smtClean="0"/>
          </a:p>
          <a:p>
            <a:pPr lvl="1">
              <a:buFont typeface="Arial" charset="0"/>
              <a:buNone/>
            </a:pPr>
            <a:r>
              <a:rPr lang="en-GB" b="1" dirty="0" smtClean="0"/>
              <a:t>	“Adjustment of natural or human systems in response to actual or expected climate stimuli or their effects” - IPCC 	</a:t>
            </a:r>
          </a:p>
          <a:p>
            <a:pPr lvl="1">
              <a:buFont typeface="Arial" charset="0"/>
              <a:buNone/>
            </a:pPr>
            <a:endParaRPr lang="en-GB" dirty="0" smtClean="0"/>
          </a:p>
          <a:p>
            <a:pPr lvl="1">
              <a:buFont typeface="Arial" charset="0"/>
              <a:buNone/>
            </a:pPr>
            <a:r>
              <a:rPr lang="en-GB" dirty="0" smtClean="0"/>
              <a:t>	e.g. Building coastal defences, planting climate resilient crops</a:t>
            </a:r>
          </a:p>
          <a:p>
            <a:pPr lvl="1">
              <a:buFont typeface="Arial" charset="0"/>
              <a:buNone/>
            </a:pPr>
            <a:endParaRPr lang="en-GB" dirty="0" smtClean="0"/>
          </a:p>
          <a:p>
            <a:pPr lvl="1">
              <a:buFont typeface="Arial" charset="0"/>
              <a:buNone/>
            </a:pPr>
            <a:endParaRPr lang="en-GB" dirty="0" smtClean="0"/>
          </a:p>
        </p:txBody>
      </p:sp>
    </p:spTree>
    <p:extLst>
      <p:ext uri="{BB962C8B-B14F-4D97-AF65-F5344CB8AC3E}">
        <p14:creationId xmlns:p14="http://schemas.microsoft.com/office/powerpoint/2010/main" val="3418606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animEffect transition="in" filter="fade">
                                      <p:cBhvr>
                                        <p:cTn id="7" dur="500"/>
                                        <p:tgtEl>
                                          <p:spTgt spid="4">
                                            <p:txEl>
                                              <p:pRg st="6" end="6"/>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8" end="8"/>
                                            </p:txEl>
                                          </p:spTgt>
                                        </p:tgtEl>
                                        <p:attrNameLst>
                                          <p:attrName>style.visibility</p:attrName>
                                        </p:attrNameLst>
                                      </p:cBhvr>
                                      <p:to>
                                        <p:strVal val="visible"/>
                                      </p:to>
                                    </p:set>
                                    <p:animEffect transition="in" filter="fade">
                                      <p:cBhvr>
                                        <p:cTn id="10" dur="500"/>
                                        <p:tgtEl>
                                          <p:spTgt spid="4">
                                            <p:txEl>
                                              <p:pRg st="8" end="8"/>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10" end="10"/>
                                            </p:txEl>
                                          </p:spTgt>
                                        </p:tgtEl>
                                        <p:attrNameLst>
                                          <p:attrName>style.visibility</p:attrName>
                                        </p:attrNameLst>
                                      </p:cBhvr>
                                      <p:to>
                                        <p:strVal val="visible"/>
                                      </p:to>
                                    </p:set>
                                    <p:animEffect transition="in" filter="fade">
                                      <p:cBhvr>
                                        <p:cTn id="13"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3333"/>
            <a:ext cx="8229600" cy="1143000"/>
          </a:xfrm>
        </p:spPr>
        <p:txBody>
          <a:bodyPr>
            <a:normAutofit/>
          </a:bodyPr>
          <a:lstStyle/>
          <a:p>
            <a:pPr algn="l"/>
            <a:r>
              <a:rPr lang="en-GB" sz="3500" b="1" dirty="0" smtClean="0"/>
              <a:t>UK Low Carbon Transition Plan</a:t>
            </a:r>
            <a:endParaRPr lang="en-GB" sz="3500" b="1" dirty="0"/>
          </a:p>
        </p:txBody>
      </p:sp>
      <p:sp>
        <p:nvSpPr>
          <p:cNvPr id="3" name="Rectangle 2"/>
          <p:cNvSpPr/>
          <p:nvPr/>
        </p:nvSpPr>
        <p:spPr>
          <a:xfrm>
            <a:off x="371475" y="1376333"/>
            <a:ext cx="8443341" cy="4170372"/>
          </a:xfrm>
          <a:prstGeom prst="rect">
            <a:avLst/>
          </a:prstGeom>
        </p:spPr>
        <p:txBody>
          <a:bodyPr wrap="square">
            <a:spAutoFit/>
          </a:bodyPr>
          <a:lstStyle/>
          <a:p>
            <a:pPr>
              <a:buClrTx/>
              <a:buSzPct val="100000"/>
              <a:buNone/>
            </a:pPr>
            <a:r>
              <a:rPr lang="en-GB" sz="2000" i="0" dirty="0" smtClean="0">
                <a:latin typeface="+mj-lt"/>
              </a:rPr>
              <a:t>The UK Low Carbon Transition Plan plots how the UK will meet the 35% cut in emissions on 1990 levels by 2020, set out in the budget. </a:t>
            </a:r>
            <a:r>
              <a:rPr lang="en-GB" sz="2000" dirty="0" smtClean="0">
                <a:latin typeface="+mj-lt"/>
              </a:rPr>
              <a:t>However, w</a:t>
            </a:r>
            <a:r>
              <a:rPr lang="en-GB" sz="2000" i="0" dirty="0" smtClean="0">
                <a:latin typeface="+mj-lt"/>
              </a:rPr>
              <a:t>e have already reduced emissions by 21% – equivalent to cutting emissions entirely from four cities the size of London.</a:t>
            </a:r>
          </a:p>
          <a:p>
            <a:pPr>
              <a:buClrTx/>
              <a:buSzPct val="100000"/>
              <a:buNone/>
            </a:pPr>
            <a:endParaRPr lang="en-GB" sz="2000" i="0" dirty="0" smtClean="0">
              <a:latin typeface="+mj-lt"/>
            </a:endParaRPr>
          </a:p>
          <a:p>
            <a:pPr>
              <a:buClrTx/>
              <a:buSzPct val="100000"/>
              <a:buNone/>
            </a:pPr>
            <a:r>
              <a:rPr lang="en-GB" sz="2000" b="1" i="0" dirty="0" smtClean="0">
                <a:latin typeface="+mj-lt"/>
              </a:rPr>
              <a:t>The plan states that by 2020:</a:t>
            </a:r>
          </a:p>
          <a:p>
            <a:pPr>
              <a:buClrTx/>
              <a:buSzPct val="100000"/>
              <a:buNone/>
            </a:pPr>
            <a:endParaRPr lang="en-GB" sz="500" i="0" dirty="0" smtClean="0">
              <a:latin typeface="+mj-lt"/>
            </a:endParaRPr>
          </a:p>
          <a:p>
            <a:pPr marL="342900" indent="-342900">
              <a:buClrTx/>
              <a:buSzPct val="100000"/>
              <a:buFont typeface="Arial" panose="020B0604020202020204" pitchFamily="34" charset="0"/>
              <a:buChar char="•"/>
            </a:pPr>
            <a:r>
              <a:rPr lang="en-GB" sz="2000" i="0" dirty="0" smtClean="0">
                <a:latin typeface="+mj-lt"/>
              </a:rPr>
              <a:t>More than 1.2 million people will be in green jobs.</a:t>
            </a:r>
          </a:p>
          <a:p>
            <a:pPr marL="342900" indent="-342900">
              <a:buClrTx/>
              <a:buSzPct val="100000"/>
              <a:buFont typeface="Arial" panose="020B0604020202020204" pitchFamily="34" charset="0"/>
              <a:buChar char="•"/>
            </a:pPr>
            <a:r>
              <a:rPr lang="en-GB" sz="2000" i="0" dirty="0" smtClean="0">
                <a:latin typeface="+mj-lt"/>
              </a:rPr>
              <a:t>7 million homes will have benefited from retrofits, and more than 1.5 million households will be supported to produce their own clean energy.</a:t>
            </a:r>
          </a:p>
          <a:p>
            <a:pPr marL="342900" indent="-342900">
              <a:buClrTx/>
              <a:buSzPct val="100000"/>
              <a:buFont typeface="Arial" panose="020B0604020202020204" pitchFamily="34" charset="0"/>
              <a:buChar char="•"/>
            </a:pPr>
            <a:r>
              <a:rPr lang="en-GB" sz="2000" i="0" dirty="0" smtClean="0">
                <a:latin typeface="+mj-lt"/>
              </a:rPr>
              <a:t>Around 40% of electricity will be from low-carbon sources, from renewables, nuclear and clean coal.</a:t>
            </a:r>
          </a:p>
          <a:p>
            <a:pPr marL="342900" indent="-342900">
              <a:buClrTx/>
              <a:buSzPct val="100000"/>
              <a:buFont typeface="Arial" panose="020B0604020202020204" pitchFamily="34" charset="0"/>
              <a:buChar char="•"/>
            </a:pPr>
            <a:r>
              <a:rPr lang="en-GB" sz="2000" i="0" dirty="0" smtClean="0">
                <a:latin typeface="+mj-lt"/>
              </a:rPr>
              <a:t>We will be importing half the amount of gas compared to business-as-usual.</a:t>
            </a:r>
          </a:p>
          <a:p>
            <a:pPr marL="342900" indent="-342900">
              <a:buClrTx/>
              <a:buSzPct val="100000"/>
              <a:buFont typeface="Arial" panose="020B0604020202020204" pitchFamily="34" charset="0"/>
              <a:buChar char="•"/>
            </a:pPr>
            <a:r>
              <a:rPr lang="en-GB" sz="2000" i="0" dirty="0" smtClean="0">
                <a:latin typeface="+mj-lt"/>
              </a:rPr>
              <a:t>The average new car will emit 40% less carbon than at present. </a:t>
            </a:r>
            <a:endParaRPr lang="en-GB" sz="2000" i="0" dirty="0">
              <a:latin typeface="+mj-lt"/>
            </a:endParaRPr>
          </a:p>
        </p:txBody>
      </p:sp>
    </p:spTree>
    <p:extLst>
      <p:ext uri="{BB962C8B-B14F-4D97-AF65-F5344CB8AC3E}">
        <p14:creationId xmlns:p14="http://schemas.microsoft.com/office/powerpoint/2010/main" val="3571796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44550"/>
          </a:xfrm>
        </p:spPr>
        <p:txBody>
          <a:bodyPr/>
          <a:lstStyle/>
          <a:p>
            <a:pPr algn="l"/>
            <a:r>
              <a:rPr lang="en-GB" b="1" dirty="0" smtClean="0"/>
              <a:t>Scale of Challenge</a:t>
            </a:r>
            <a:endParaRPr lang="en-GB" b="1" dirty="0"/>
          </a:p>
        </p:txBody>
      </p:sp>
      <p:pic>
        <p:nvPicPr>
          <p:cNvPr id="896002" name="Picture 2"/>
          <p:cNvPicPr>
            <a:picLocks noChangeAspect="1" noChangeArrowheads="1"/>
          </p:cNvPicPr>
          <p:nvPr/>
        </p:nvPicPr>
        <p:blipFill>
          <a:blip r:embed="rId3" cstate="print"/>
          <a:srcRect/>
          <a:stretch>
            <a:fillRect/>
          </a:stretch>
        </p:blipFill>
        <p:spPr bwMode="auto">
          <a:xfrm>
            <a:off x="1410844" y="1328738"/>
            <a:ext cx="6445966" cy="4500562"/>
          </a:xfrm>
          <a:prstGeom prst="rect">
            <a:avLst/>
          </a:prstGeom>
          <a:noFill/>
          <a:ln w="9525" cap="flat" cmpd="sng">
            <a:noFill/>
            <a:prstDash val="solid"/>
            <a:miter lim="800000"/>
            <a:headEnd/>
            <a:tailEnd/>
          </a:ln>
        </p:spPr>
      </p:pic>
    </p:spTree>
    <p:extLst>
      <p:ext uri="{BB962C8B-B14F-4D97-AF65-F5344CB8AC3E}">
        <p14:creationId xmlns:p14="http://schemas.microsoft.com/office/powerpoint/2010/main" val="3013406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78036" y="219075"/>
            <a:ext cx="7702639" cy="923097"/>
          </a:xfrm>
        </p:spPr>
        <p:txBody>
          <a:bodyPr>
            <a:normAutofit/>
          </a:bodyPr>
          <a:lstStyle/>
          <a:p>
            <a:pPr algn="l"/>
            <a:r>
              <a:rPr lang="en-GB" sz="3000" b="1" dirty="0" smtClean="0">
                <a:latin typeface="Calibri" pitchFamily="34" charset="0"/>
              </a:rPr>
              <a:t>UK Energy Supply</a:t>
            </a:r>
            <a:endParaRPr lang="en-GB" sz="3000" b="1" dirty="0">
              <a:latin typeface="Calibri" pitchFamily="34" charset="0"/>
            </a:endParaRPr>
          </a:p>
        </p:txBody>
      </p:sp>
      <p:sp>
        <p:nvSpPr>
          <p:cNvPr id="8" name="Content Placeholder 2"/>
          <p:cNvSpPr>
            <a:spLocks noGrp="1"/>
          </p:cNvSpPr>
          <p:nvPr>
            <p:ph idx="1"/>
          </p:nvPr>
        </p:nvSpPr>
        <p:spPr>
          <a:xfrm>
            <a:off x="457200" y="1524000"/>
            <a:ext cx="8229600" cy="4525963"/>
          </a:xfrm>
        </p:spPr>
        <p:txBody>
          <a:bodyPr/>
          <a:lstStyle/>
          <a:p>
            <a:endParaRPr lang="en-GB" dirty="0" smtClean="0"/>
          </a:p>
          <a:p>
            <a:pPr marL="914400" lvl="1" indent="-514350">
              <a:buNone/>
            </a:pPr>
            <a:endParaRPr lang="en-GB"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3038" y="2004260"/>
            <a:ext cx="3531504" cy="296779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8036" y="1785185"/>
            <a:ext cx="4144541" cy="3607575"/>
          </a:xfrm>
          <a:prstGeom prst="rect">
            <a:avLst/>
          </a:prstGeom>
        </p:spPr>
      </p:pic>
      <p:sp>
        <p:nvSpPr>
          <p:cNvPr id="4" name="Rectangle 3"/>
          <p:cNvSpPr/>
          <p:nvPr/>
        </p:nvSpPr>
        <p:spPr>
          <a:xfrm>
            <a:off x="2450306" y="5835286"/>
            <a:ext cx="6438900" cy="923330"/>
          </a:xfrm>
          <a:prstGeom prst="rect">
            <a:avLst/>
          </a:prstGeom>
        </p:spPr>
        <p:txBody>
          <a:bodyPr wrap="square">
            <a:spAutoFit/>
          </a:bodyPr>
          <a:lstStyle/>
          <a:p>
            <a:pPr algn="r"/>
            <a:r>
              <a:rPr lang="en-US" b="1" dirty="0" smtClean="0"/>
              <a:t>Department </a:t>
            </a:r>
            <a:r>
              <a:rPr lang="en-US" b="1" dirty="0"/>
              <a:t>of Energy &amp; Climate </a:t>
            </a:r>
            <a:r>
              <a:rPr lang="en-US" b="1" dirty="0" smtClean="0"/>
              <a:t>Change (DECC)</a:t>
            </a:r>
            <a:endParaRPr lang="en-ZA" b="1" dirty="0"/>
          </a:p>
          <a:p>
            <a:pPr algn="r"/>
            <a:r>
              <a:rPr lang="en-ZA" dirty="0" smtClean="0"/>
              <a:t>Statistics: Energy </a:t>
            </a:r>
            <a:r>
              <a:rPr lang="en-ZA" dirty="0"/>
              <a:t>trends section </a:t>
            </a:r>
            <a:r>
              <a:rPr lang="en-ZA" dirty="0" smtClean="0"/>
              <a:t>5 – electricity</a:t>
            </a:r>
          </a:p>
          <a:p>
            <a:pPr algn="r"/>
            <a:r>
              <a:rPr lang="en-US" dirty="0" smtClean="0"/>
              <a:t>September 2014 report</a:t>
            </a:r>
            <a:endParaRPr lang="en-ZA" dirty="0"/>
          </a:p>
        </p:txBody>
      </p:sp>
      <p:sp>
        <p:nvSpPr>
          <p:cNvPr id="5" name="Rectangle 4"/>
          <p:cNvSpPr/>
          <p:nvPr/>
        </p:nvSpPr>
        <p:spPr>
          <a:xfrm>
            <a:off x="5394777" y="1381444"/>
            <a:ext cx="3248025" cy="369332"/>
          </a:xfrm>
          <a:prstGeom prst="rect">
            <a:avLst/>
          </a:prstGeom>
        </p:spPr>
        <p:txBody>
          <a:bodyPr wrap="square">
            <a:spAutoFit/>
          </a:bodyPr>
          <a:lstStyle/>
          <a:p>
            <a:r>
              <a:rPr lang="en-ZA" b="1" dirty="0"/>
              <a:t>Shares of </a:t>
            </a:r>
            <a:r>
              <a:rPr lang="en-ZA" b="1" dirty="0" smtClean="0"/>
              <a:t>Electricity Generation</a:t>
            </a:r>
            <a:endParaRPr lang="en-ZA" b="1" dirty="0"/>
          </a:p>
        </p:txBody>
      </p:sp>
      <p:sp>
        <p:nvSpPr>
          <p:cNvPr id="7" name="Rectangle 6"/>
          <p:cNvSpPr/>
          <p:nvPr/>
        </p:nvSpPr>
        <p:spPr>
          <a:xfrm>
            <a:off x="1036427" y="1381444"/>
            <a:ext cx="3486150" cy="369332"/>
          </a:xfrm>
          <a:prstGeom prst="rect">
            <a:avLst/>
          </a:prstGeom>
        </p:spPr>
        <p:txBody>
          <a:bodyPr wrap="square">
            <a:spAutoFit/>
          </a:bodyPr>
          <a:lstStyle/>
          <a:p>
            <a:r>
              <a:rPr lang="en-US" b="1" dirty="0"/>
              <a:t>Electricity generated by </a:t>
            </a:r>
            <a:r>
              <a:rPr lang="en-US" b="1" dirty="0" smtClean="0"/>
              <a:t>fuel type</a:t>
            </a:r>
            <a:endParaRPr lang="en-US" b="1" dirty="0"/>
          </a:p>
        </p:txBody>
      </p:sp>
    </p:spTree>
    <p:extLst>
      <p:ext uri="{BB962C8B-B14F-4D97-AF65-F5344CB8AC3E}">
        <p14:creationId xmlns:p14="http://schemas.microsoft.com/office/powerpoint/2010/main" val="72057920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457200" y="1524000"/>
            <a:ext cx="8229600" cy="4525963"/>
          </a:xfrm>
        </p:spPr>
        <p:txBody>
          <a:bodyPr/>
          <a:lstStyle/>
          <a:p>
            <a:endParaRPr lang="en-GB" dirty="0" smtClean="0"/>
          </a:p>
          <a:p>
            <a:pPr marL="914400" lvl="1" indent="-514350">
              <a:buNone/>
            </a:pPr>
            <a:endParaRPr lang="en-GB"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9812" y="2066522"/>
            <a:ext cx="4091264" cy="255176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725" y="1880760"/>
            <a:ext cx="3619500" cy="2853567"/>
          </a:xfrm>
          <a:prstGeom prst="rect">
            <a:avLst/>
          </a:prstGeom>
        </p:spPr>
      </p:pic>
      <p:sp>
        <p:nvSpPr>
          <p:cNvPr id="5" name="TextBox 4"/>
          <p:cNvSpPr txBox="1"/>
          <p:nvPr/>
        </p:nvSpPr>
        <p:spPr>
          <a:xfrm>
            <a:off x="289104" y="5063609"/>
            <a:ext cx="3584315" cy="307777"/>
          </a:xfrm>
          <a:prstGeom prst="rect">
            <a:avLst/>
          </a:prstGeom>
          <a:noFill/>
        </p:spPr>
        <p:txBody>
          <a:bodyPr wrap="none" rtlCol="0">
            <a:spAutoFit/>
          </a:bodyPr>
          <a:lstStyle/>
          <a:p>
            <a:r>
              <a:rPr lang="en-US" sz="1400" i="1" dirty="0" smtClean="0"/>
              <a:t>Note: Total generation in Q2 2014 was 30 </a:t>
            </a:r>
            <a:r>
              <a:rPr lang="en-US" sz="1400" i="1" dirty="0" err="1" smtClean="0"/>
              <a:t>TWh</a:t>
            </a:r>
            <a:endParaRPr lang="en-ZA" sz="1400" i="1" dirty="0"/>
          </a:p>
        </p:txBody>
      </p:sp>
      <p:sp>
        <p:nvSpPr>
          <p:cNvPr id="9" name="Rectangle 8"/>
          <p:cNvSpPr/>
          <p:nvPr/>
        </p:nvSpPr>
        <p:spPr>
          <a:xfrm>
            <a:off x="2450306" y="5835286"/>
            <a:ext cx="6438900" cy="923330"/>
          </a:xfrm>
          <a:prstGeom prst="rect">
            <a:avLst/>
          </a:prstGeom>
        </p:spPr>
        <p:txBody>
          <a:bodyPr wrap="square">
            <a:spAutoFit/>
          </a:bodyPr>
          <a:lstStyle/>
          <a:p>
            <a:pPr algn="r"/>
            <a:r>
              <a:rPr lang="en-US" b="1" dirty="0" smtClean="0"/>
              <a:t>Department </a:t>
            </a:r>
            <a:r>
              <a:rPr lang="en-US" b="1" dirty="0"/>
              <a:t>of Energy &amp; Climate </a:t>
            </a:r>
            <a:r>
              <a:rPr lang="en-US" b="1" dirty="0" smtClean="0"/>
              <a:t>Change (DECC)</a:t>
            </a:r>
            <a:endParaRPr lang="en-ZA" b="1" dirty="0"/>
          </a:p>
          <a:p>
            <a:pPr algn="r"/>
            <a:r>
              <a:rPr lang="en-ZA" dirty="0" smtClean="0"/>
              <a:t>Statistics: Energy </a:t>
            </a:r>
            <a:r>
              <a:rPr lang="en-ZA" dirty="0"/>
              <a:t>trends section </a:t>
            </a:r>
            <a:r>
              <a:rPr lang="en-ZA" dirty="0" smtClean="0"/>
              <a:t>5 – electricity</a:t>
            </a:r>
          </a:p>
          <a:p>
            <a:pPr algn="r"/>
            <a:r>
              <a:rPr lang="en-US" dirty="0" smtClean="0"/>
              <a:t>September 2014 report</a:t>
            </a:r>
            <a:endParaRPr lang="en-ZA" dirty="0"/>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5898" y="4602447"/>
            <a:ext cx="2943225" cy="151420"/>
          </a:xfrm>
          <a:prstGeom prst="rect">
            <a:avLst/>
          </a:prstGeom>
        </p:spPr>
      </p:pic>
      <p:sp>
        <p:nvSpPr>
          <p:cNvPr id="10" name="Rectangle 9"/>
          <p:cNvSpPr/>
          <p:nvPr/>
        </p:nvSpPr>
        <p:spPr>
          <a:xfrm>
            <a:off x="1258015" y="1444109"/>
            <a:ext cx="2270878" cy="369332"/>
          </a:xfrm>
          <a:prstGeom prst="rect">
            <a:avLst/>
          </a:prstGeom>
        </p:spPr>
        <p:txBody>
          <a:bodyPr wrap="none">
            <a:spAutoFit/>
          </a:bodyPr>
          <a:lstStyle/>
          <a:p>
            <a:r>
              <a:rPr lang="en-ZA" b="1" dirty="0"/>
              <a:t>UK </a:t>
            </a:r>
            <a:r>
              <a:rPr lang="en-ZA" b="1" dirty="0" smtClean="0"/>
              <a:t>Trade </a:t>
            </a:r>
            <a:r>
              <a:rPr lang="en-ZA" b="1" dirty="0"/>
              <a:t>in </a:t>
            </a:r>
            <a:r>
              <a:rPr lang="en-ZA" b="1" dirty="0" smtClean="0"/>
              <a:t>Electricity</a:t>
            </a:r>
            <a:endParaRPr lang="en-ZA" b="1" dirty="0"/>
          </a:p>
        </p:txBody>
      </p:sp>
      <p:sp>
        <p:nvSpPr>
          <p:cNvPr id="11" name="Rectangle 10"/>
          <p:cNvSpPr/>
          <p:nvPr/>
        </p:nvSpPr>
        <p:spPr>
          <a:xfrm>
            <a:off x="5295898" y="1444109"/>
            <a:ext cx="3009898" cy="369332"/>
          </a:xfrm>
          <a:prstGeom prst="rect">
            <a:avLst/>
          </a:prstGeom>
        </p:spPr>
        <p:txBody>
          <a:bodyPr wrap="square">
            <a:spAutoFit/>
          </a:bodyPr>
          <a:lstStyle/>
          <a:p>
            <a:r>
              <a:rPr lang="en-ZA" b="1" dirty="0"/>
              <a:t>Electricity </a:t>
            </a:r>
            <a:r>
              <a:rPr lang="en-ZA" b="1" dirty="0" smtClean="0"/>
              <a:t>Final Consumption</a:t>
            </a:r>
            <a:endParaRPr lang="en-ZA" b="1" dirty="0"/>
          </a:p>
        </p:txBody>
      </p:sp>
      <p:sp>
        <p:nvSpPr>
          <p:cNvPr id="13" name="Title 1"/>
          <p:cNvSpPr>
            <a:spLocks noGrp="1"/>
          </p:cNvSpPr>
          <p:nvPr>
            <p:ph type="title"/>
          </p:nvPr>
        </p:nvSpPr>
        <p:spPr>
          <a:xfrm>
            <a:off x="378036" y="219075"/>
            <a:ext cx="7702639" cy="923097"/>
          </a:xfrm>
        </p:spPr>
        <p:txBody>
          <a:bodyPr>
            <a:normAutofit/>
          </a:bodyPr>
          <a:lstStyle/>
          <a:p>
            <a:pPr algn="l"/>
            <a:r>
              <a:rPr lang="en-GB" sz="3000" b="1" dirty="0" smtClean="0">
                <a:latin typeface="Calibri" pitchFamily="34" charset="0"/>
              </a:rPr>
              <a:t>UK Energy Supply</a:t>
            </a:r>
            <a:endParaRPr lang="en-GB" sz="3000" b="1" dirty="0">
              <a:latin typeface="Calibri" pitchFamily="34" charset="0"/>
            </a:endParaRPr>
          </a:p>
        </p:txBody>
      </p:sp>
    </p:spTree>
    <p:extLst>
      <p:ext uri="{BB962C8B-B14F-4D97-AF65-F5344CB8AC3E}">
        <p14:creationId xmlns:p14="http://schemas.microsoft.com/office/powerpoint/2010/main" val="171420147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ctrTitle"/>
          </p:nvPr>
        </p:nvSpPr>
        <p:spPr>
          <a:xfrm>
            <a:off x="304800" y="2171725"/>
            <a:ext cx="8591550" cy="1227212"/>
          </a:xfrm>
        </p:spPr>
        <p:txBody>
          <a:bodyPr anchor="b">
            <a:normAutofit/>
          </a:bodyPr>
          <a:lstStyle/>
          <a:p>
            <a:pPr algn="l"/>
            <a:r>
              <a:rPr lang="en-GB" sz="3200" b="1" dirty="0" smtClean="0"/>
              <a:t>Has there ever been another global atmospheric problem requiring international cooperation?</a:t>
            </a:r>
          </a:p>
        </p:txBody>
      </p:sp>
    </p:spTree>
    <p:extLst>
      <p:ext uri="{BB962C8B-B14F-4D97-AF65-F5344CB8AC3E}">
        <p14:creationId xmlns:p14="http://schemas.microsoft.com/office/powerpoint/2010/main" val="3960320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p:nvPr>
        </p:nvSpPr>
        <p:spPr>
          <a:xfrm>
            <a:off x="352425" y="122238"/>
            <a:ext cx="8229600" cy="1143000"/>
          </a:xfrm>
        </p:spPr>
        <p:txBody>
          <a:bodyPr>
            <a:normAutofit/>
          </a:bodyPr>
          <a:lstStyle/>
          <a:p>
            <a:pPr algn="l"/>
            <a:r>
              <a:rPr lang="en-GB" sz="3500" b="1" dirty="0" smtClean="0"/>
              <a:t>The Ozone Hole</a:t>
            </a:r>
          </a:p>
        </p:txBody>
      </p:sp>
      <p:sp>
        <p:nvSpPr>
          <p:cNvPr id="37891" name="Rectangle 3"/>
          <p:cNvSpPr>
            <a:spLocks noGrp="1"/>
          </p:cNvSpPr>
          <p:nvPr>
            <p:ph sz="quarter" idx="1"/>
          </p:nvPr>
        </p:nvSpPr>
        <p:spPr>
          <a:xfrm>
            <a:off x="155603" y="1325910"/>
            <a:ext cx="5305425" cy="4687888"/>
          </a:xfrm>
        </p:spPr>
        <p:txBody>
          <a:bodyPr/>
          <a:lstStyle/>
          <a:p>
            <a:pPr marL="0" indent="0">
              <a:lnSpc>
                <a:spcPct val="80000"/>
              </a:lnSpc>
              <a:buNone/>
            </a:pPr>
            <a:r>
              <a:rPr lang="en-GB" sz="1800" dirty="0" smtClean="0"/>
              <a:t>The Antarctic Ozone Hole was discovered in 1985 by British scientists Joseph Farman, Brian Gardiner, and Jonathan </a:t>
            </a:r>
            <a:r>
              <a:rPr lang="en-GB" sz="1800" dirty="0" err="1" smtClean="0"/>
              <a:t>Shanklin</a:t>
            </a:r>
            <a:r>
              <a:rPr lang="en-GB" sz="1800" dirty="0" smtClean="0"/>
              <a:t> of the British Antarctic Survey.</a:t>
            </a:r>
          </a:p>
          <a:p>
            <a:pPr>
              <a:lnSpc>
                <a:spcPct val="80000"/>
              </a:lnSpc>
            </a:pPr>
            <a:endParaRPr lang="en-GB" sz="1800" dirty="0" smtClean="0"/>
          </a:p>
          <a:p>
            <a:pPr marL="0" indent="0">
              <a:lnSpc>
                <a:spcPct val="80000"/>
              </a:lnSpc>
              <a:buNone/>
            </a:pPr>
            <a:r>
              <a:rPr lang="en-GB" sz="1800" dirty="0" smtClean="0"/>
              <a:t>The ozone helps to absorb the harmful UV-B radiation that leads to skin cancer and damage to crops.</a:t>
            </a:r>
          </a:p>
          <a:p>
            <a:pPr>
              <a:lnSpc>
                <a:spcPct val="80000"/>
              </a:lnSpc>
            </a:pPr>
            <a:endParaRPr lang="en-GB" sz="1800" dirty="0" smtClean="0"/>
          </a:p>
          <a:p>
            <a:pPr marL="0" indent="0">
              <a:lnSpc>
                <a:spcPct val="80000"/>
              </a:lnSpc>
              <a:buNone/>
            </a:pPr>
            <a:r>
              <a:rPr lang="en-GB" sz="1800" dirty="0" smtClean="0"/>
              <a:t>Anthropogenic emissions of ozone depleting chemicals such as CFCs (Chlorofluorocarbons) in aerosols and refrigerants lead to the destruction of stratospheric ozone.</a:t>
            </a:r>
          </a:p>
          <a:p>
            <a:pPr>
              <a:lnSpc>
                <a:spcPct val="80000"/>
              </a:lnSpc>
            </a:pPr>
            <a:endParaRPr lang="en-GB" sz="1800" dirty="0" smtClean="0"/>
          </a:p>
          <a:p>
            <a:pPr>
              <a:lnSpc>
                <a:spcPct val="80000"/>
              </a:lnSpc>
              <a:buFont typeface="Arial" charset="0"/>
              <a:buNone/>
            </a:pPr>
            <a:endParaRPr lang="en-GB" sz="1400" dirty="0" smtClean="0"/>
          </a:p>
        </p:txBody>
      </p:sp>
      <p:sp>
        <p:nvSpPr>
          <p:cNvPr id="7" name="Rectangle 6"/>
          <p:cNvSpPr/>
          <p:nvPr/>
        </p:nvSpPr>
        <p:spPr>
          <a:xfrm>
            <a:off x="6254763" y="4966048"/>
            <a:ext cx="1841529" cy="287438"/>
          </a:xfrm>
          <a:prstGeom prst="rect">
            <a:avLst/>
          </a:prstGeom>
        </p:spPr>
        <p:txBody>
          <a:bodyPr wrap="square">
            <a:spAutoFit/>
          </a:bodyPr>
          <a:lstStyle/>
          <a:p>
            <a:r>
              <a:rPr lang="en-GB" sz="1200" b="1" dirty="0" smtClean="0"/>
              <a:t>ozonewatch.gsfc.nasa.gov</a:t>
            </a:r>
            <a:endParaRPr lang="en-GB" sz="1200"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1028" y="547687"/>
            <a:ext cx="3429000" cy="423862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0628" y="3979050"/>
            <a:ext cx="3305175" cy="2838450"/>
          </a:xfrm>
          <a:prstGeom prst="rect">
            <a:avLst/>
          </a:prstGeom>
        </p:spPr>
      </p:pic>
    </p:spTree>
    <p:extLst>
      <p:ext uri="{BB962C8B-B14F-4D97-AF65-F5344CB8AC3E}">
        <p14:creationId xmlns:p14="http://schemas.microsoft.com/office/powerpoint/2010/main" val="150282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p:cNvSpPr>
          <p:nvPr>
            <p:ph type="body" sz="half" idx="1"/>
          </p:nvPr>
        </p:nvSpPr>
        <p:spPr>
          <a:xfrm>
            <a:off x="238124" y="1338263"/>
            <a:ext cx="5916006" cy="4525962"/>
          </a:xfrm>
        </p:spPr>
        <p:txBody>
          <a:bodyPr/>
          <a:lstStyle/>
          <a:p>
            <a:pPr marL="0" indent="0">
              <a:buNone/>
            </a:pPr>
            <a:r>
              <a:rPr lang="en-GB" sz="1800" b="1" dirty="0" smtClean="0"/>
              <a:t>The Montreal Protocol on Substances That Deplete the Ozone Layer</a:t>
            </a:r>
            <a:r>
              <a:rPr lang="en-GB" sz="1800" dirty="0" smtClean="0"/>
              <a:t> - an international treaty designed to protect the ozone layer by phasing out the production of a number of substances believed to be responsible for ozone depletion. </a:t>
            </a:r>
          </a:p>
          <a:p>
            <a:pPr algn="just"/>
            <a:endParaRPr lang="en-GB" sz="1000" dirty="0" smtClean="0"/>
          </a:p>
          <a:p>
            <a:pPr marL="0" indent="0">
              <a:buNone/>
            </a:pPr>
            <a:r>
              <a:rPr lang="en-GB" sz="1800" dirty="0" smtClean="0"/>
              <a:t>Agreed upon on 16 September 1987 at the Headquarters of the International Civil Aviation Organization in Montreal.  The treaty entered into force on January 1, 1989. </a:t>
            </a:r>
          </a:p>
          <a:p>
            <a:endParaRPr lang="en-GB" sz="1800" dirty="0"/>
          </a:p>
          <a:p>
            <a:endParaRPr lang="en-GB" sz="1800" dirty="0" smtClean="0"/>
          </a:p>
        </p:txBody>
      </p:sp>
      <p:pic>
        <p:nvPicPr>
          <p:cNvPr id="38916" name="Picture 4"/>
          <p:cNvPicPr>
            <a:picLocks noChangeAspect="1" noChangeArrowheads="1"/>
          </p:cNvPicPr>
          <p:nvPr/>
        </p:nvPicPr>
        <p:blipFill>
          <a:blip r:embed="rId3" cstate="print"/>
          <a:srcRect/>
          <a:stretch>
            <a:fillRect/>
          </a:stretch>
        </p:blipFill>
        <p:spPr bwMode="auto">
          <a:xfrm>
            <a:off x="6287480" y="276226"/>
            <a:ext cx="2635858" cy="2895600"/>
          </a:xfrm>
          <a:prstGeom prst="rect">
            <a:avLst/>
          </a:prstGeom>
          <a:noFill/>
          <a:ln w="9525" algn="ctr">
            <a:noFill/>
            <a:miter lim="800000"/>
            <a:headEnd/>
            <a:tailEnd/>
          </a:ln>
        </p:spPr>
      </p:pic>
      <p:sp>
        <p:nvSpPr>
          <p:cNvPr id="5" name="Rectangle 2"/>
          <p:cNvSpPr>
            <a:spLocks noGrp="1"/>
          </p:cNvSpPr>
          <p:nvPr>
            <p:ph type="title"/>
          </p:nvPr>
        </p:nvSpPr>
        <p:spPr>
          <a:xfrm>
            <a:off x="304800" y="131763"/>
            <a:ext cx="8229600" cy="1143000"/>
          </a:xfrm>
        </p:spPr>
        <p:txBody>
          <a:bodyPr>
            <a:normAutofit/>
          </a:bodyPr>
          <a:lstStyle/>
          <a:p>
            <a:pPr algn="l"/>
            <a:r>
              <a:rPr lang="en-GB" sz="3500" b="1" dirty="0" smtClean="0"/>
              <a:t>The Montreal Protocol</a:t>
            </a:r>
          </a:p>
        </p:txBody>
      </p:sp>
      <p:sp>
        <p:nvSpPr>
          <p:cNvPr id="7" name="Rectangle 3"/>
          <p:cNvSpPr>
            <a:spLocks noGrp="1"/>
          </p:cNvSpPr>
          <p:nvPr>
            <p:ph sz="quarter" idx="1"/>
          </p:nvPr>
        </p:nvSpPr>
        <p:spPr>
          <a:xfrm>
            <a:off x="240506" y="3724275"/>
            <a:ext cx="8730457" cy="1506687"/>
          </a:xfrm>
        </p:spPr>
        <p:txBody>
          <a:bodyPr>
            <a:noAutofit/>
          </a:bodyPr>
          <a:lstStyle/>
          <a:p>
            <a:pPr marL="0" indent="0">
              <a:buNone/>
            </a:pPr>
            <a:r>
              <a:rPr lang="en-GB" sz="1800" dirty="0"/>
              <a:t>The 2006 World Meteorological Organization/United Nations Environment Programme Scientific Assessment of Ozone Depletion concluded the ozone hole recovery would be masked by annual variability for the near future and the ozone hole would fully recover in approximately 2065. </a:t>
            </a:r>
            <a:br>
              <a:rPr lang="en-GB" sz="1800" dirty="0"/>
            </a:br>
            <a:endParaRPr lang="en-GB" sz="1000" dirty="0"/>
          </a:p>
          <a:p>
            <a:pPr marL="0" indent="0">
              <a:buNone/>
            </a:pPr>
            <a:r>
              <a:rPr lang="en-GB" sz="1800" dirty="0"/>
              <a:t>Due to its widespread adoption and implementation it has been hailed as an example of exceptional international co-operation with Kofi Annan quoted as saying it is "Perhaps the single most successful international agreement to date...". </a:t>
            </a:r>
          </a:p>
          <a:p>
            <a:pPr marL="0" indent="0">
              <a:buNone/>
            </a:pPr>
            <a:endParaRPr lang="en-GB" sz="1800" dirty="0" smtClean="0"/>
          </a:p>
        </p:txBody>
      </p:sp>
    </p:spTree>
    <p:extLst>
      <p:ext uri="{BB962C8B-B14F-4D97-AF65-F5344CB8AC3E}">
        <p14:creationId xmlns:p14="http://schemas.microsoft.com/office/powerpoint/2010/main" val="2183687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title"/>
          </p:nvPr>
        </p:nvSpPr>
        <p:spPr>
          <a:xfrm>
            <a:off x="457200" y="332656"/>
            <a:ext cx="8229600" cy="1371600"/>
          </a:xfrm>
        </p:spPr>
        <p:txBody>
          <a:bodyPr/>
          <a:lstStyle/>
          <a:p>
            <a:r>
              <a:rPr lang="en-GB" sz="3600" b="1" dirty="0" smtClean="0"/>
              <a:t>Similarities</a:t>
            </a:r>
            <a:br>
              <a:rPr lang="en-GB" sz="3600" b="1" dirty="0" smtClean="0"/>
            </a:br>
            <a:r>
              <a:rPr lang="en-GB" sz="2400" b="1" dirty="0" smtClean="0"/>
              <a:t>Montreal</a:t>
            </a:r>
            <a:r>
              <a:rPr lang="en-GB" sz="3600" b="1" dirty="0" smtClean="0"/>
              <a:t> 		 	          </a:t>
            </a:r>
            <a:r>
              <a:rPr lang="en-GB" sz="2400" b="1" dirty="0" smtClean="0"/>
              <a:t>Kyoto</a:t>
            </a:r>
          </a:p>
        </p:txBody>
      </p:sp>
      <p:sp>
        <p:nvSpPr>
          <p:cNvPr id="40963" name="Rectangle 3"/>
          <p:cNvSpPr>
            <a:spLocks noGrp="1"/>
          </p:cNvSpPr>
          <p:nvPr>
            <p:ph sz="quarter" idx="1"/>
          </p:nvPr>
        </p:nvSpPr>
        <p:spPr>
          <a:xfrm>
            <a:off x="247650" y="1916113"/>
            <a:ext cx="4324351" cy="4537223"/>
          </a:xfrm>
        </p:spPr>
        <p:txBody>
          <a:bodyPr>
            <a:normAutofit fontScale="85000" lnSpcReduction="10000"/>
          </a:bodyPr>
          <a:lstStyle/>
          <a:p>
            <a:pPr>
              <a:lnSpc>
                <a:spcPct val="120000"/>
              </a:lnSpc>
            </a:pPr>
            <a:r>
              <a:rPr lang="en-GB" sz="1800" dirty="0" smtClean="0"/>
              <a:t>Global atmospheric issue</a:t>
            </a:r>
          </a:p>
          <a:p>
            <a:pPr>
              <a:lnSpc>
                <a:spcPct val="120000"/>
              </a:lnSpc>
              <a:buFont typeface="Arial" charset="0"/>
              <a:buNone/>
            </a:pPr>
            <a:endParaRPr lang="en-GB" sz="1800" dirty="0" smtClean="0"/>
          </a:p>
          <a:p>
            <a:pPr>
              <a:lnSpc>
                <a:spcPct val="120000"/>
              </a:lnSpc>
            </a:pPr>
            <a:r>
              <a:rPr lang="en-GB" sz="1800" dirty="0" smtClean="0"/>
              <a:t>Problem driven by anthropogenic emissions of CFCs…</a:t>
            </a:r>
          </a:p>
          <a:p>
            <a:pPr>
              <a:lnSpc>
                <a:spcPct val="120000"/>
              </a:lnSpc>
              <a:buFont typeface="Arial" charset="0"/>
              <a:buNone/>
            </a:pPr>
            <a:endParaRPr lang="en-GB" sz="1800" dirty="0" smtClean="0"/>
          </a:p>
          <a:p>
            <a:pPr>
              <a:lnSpc>
                <a:spcPct val="120000"/>
              </a:lnSpc>
            </a:pPr>
            <a:r>
              <a:rPr lang="en-GB" sz="1800" dirty="0" smtClean="0"/>
              <a:t>Emissions come primarily from developed nations</a:t>
            </a:r>
          </a:p>
          <a:p>
            <a:pPr>
              <a:lnSpc>
                <a:spcPct val="120000"/>
              </a:lnSpc>
              <a:buFont typeface="Arial" charset="0"/>
              <a:buNone/>
            </a:pPr>
            <a:endParaRPr lang="en-GB" sz="1800" dirty="0" smtClean="0"/>
          </a:p>
          <a:p>
            <a:pPr>
              <a:lnSpc>
                <a:spcPct val="120000"/>
              </a:lnSpc>
            </a:pPr>
            <a:r>
              <a:rPr lang="en-GB" sz="1800" dirty="0" smtClean="0"/>
              <a:t>Impacts will be most severe for future generations</a:t>
            </a:r>
          </a:p>
          <a:p>
            <a:pPr>
              <a:lnSpc>
                <a:spcPct val="120000"/>
              </a:lnSpc>
              <a:buFont typeface="Arial" charset="0"/>
              <a:buNone/>
            </a:pPr>
            <a:endParaRPr lang="en-GB" sz="1800" dirty="0" smtClean="0"/>
          </a:p>
          <a:p>
            <a:pPr>
              <a:lnSpc>
                <a:spcPct val="120000"/>
              </a:lnSpc>
            </a:pPr>
            <a:r>
              <a:rPr lang="en-GB" sz="1800" dirty="0" smtClean="0"/>
              <a:t>Poorer nations will be more vulnerable to increased risk of skin cancer and crop failure</a:t>
            </a:r>
          </a:p>
          <a:p>
            <a:endParaRPr lang="en-GB" sz="1800" dirty="0" smtClean="0"/>
          </a:p>
          <a:p>
            <a:endParaRPr lang="en-GB" sz="1800" dirty="0" smtClean="0"/>
          </a:p>
          <a:p>
            <a:endParaRPr lang="en-GB" sz="1800" dirty="0" smtClean="0"/>
          </a:p>
        </p:txBody>
      </p:sp>
      <p:sp>
        <p:nvSpPr>
          <p:cNvPr id="40964" name="Rectangle 4"/>
          <p:cNvSpPr>
            <a:spLocks noGrp="1"/>
          </p:cNvSpPr>
          <p:nvPr>
            <p:ph sz="quarter" idx="2"/>
          </p:nvPr>
        </p:nvSpPr>
        <p:spPr>
          <a:xfrm>
            <a:off x="4572000" y="1897782"/>
            <a:ext cx="4343400" cy="3744416"/>
          </a:xfrm>
        </p:spPr>
        <p:txBody>
          <a:bodyPr>
            <a:normAutofit fontScale="85000" lnSpcReduction="10000"/>
          </a:bodyPr>
          <a:lstStyle/>
          <a:p>
            <a:pPr>
              <a:lnSpc>
                <a:spcPct val="120000"/>
              </a:lnSpc>
            </a:pPr>
            <a:r>
              <a:rPr lang="en-GB" sz="1800" dirty="0" smtClean="0"/>
              <a:t>Global atmospheric issue</a:t>
            </a:r>
          </a:p>
          <a:p>
            <a:pPr>
              <a:lnSpc>
                <a:spcPct val="120000"/>
              </a:lnSpc>
              <a:buFont typeface="Arial" charset="0"/>
              <a:buNone/>
            </a:pPr>
            <a:endParaRPr lang="en-GB" sz="1800" dirty="0" smtClean="0"/>
          </a:p>
          <a:p>
            <a:pPr>
              <a:lnSpc>
                <a:spcPct val="120000"/>
              </a:lnSpc>
            </a:pPr>
            <a:r>
              <a:rPr lang="en-GB" sz="1800" dirty="0" smtClean="0"/>
              <a:t>Problem driven by anthropogenic emissions of GHGs…</a:t>
            </a:r>
          </a:p>
          <a:p>
            <a:pPr>
              <a:lnSpc>
                <a:spcPct val="120000"/>
              </a:lnSpc>
              <a:buFont typeface="Arial" charset="0"/>
              <a:buNone/>
            </a:pPr>
            <a:endParaRPr lang="en-GB" sz="1800" dirty="0" smtClean="0"/>
          </a:p>
          <a:p>
            <a:pPr>
              <a:lnSpc>
                <a:spcPct val="120000"/>
              </a:lnSpc>
            </a:pPr>
            <a:r>
              <a:rPr lang="en-GB" sz="1800" dirty="0" smtClean="0"/>
              <a:t>Emissions come primarily from developed nations</a:t>
            </a:r>
          </a:p>
          <a:p>
            <a:pPr>
              <a:lnSpc>
                <a:spcPct val="120000"/>
              </a:lnSpc>
              <a:buFont typeface="Arial" charset="0"/>
              <a:buNone/>
            </a:pPr>
            <a:endParaRPr lang="en-GB" sz="1800" dirty="0" smtClean="0"/>
          </a:p>
          <a:p>
            <a:pPr>
              <a:lnSpc>
                <a:spcPct val="120000"/>
              </a:lnSpc>
            </a:pPr>
            <a:r>
              <a:rPr lang="en-GB" sz="1800" dirty="0" smtClean="0"/>
              <a:t>Impacts will be most severe for future generations</a:t>
            </a:r>
          </a:p>
          <a:p>
            <a:pPr>
              <a:lnSpc>
                <a:spcPct val="120000"/>
              </a:lnSpc>
              <a:buFont typeface="Arial" charset="0"/>
              <a:buNone/>
            </a:pPr>
            <a:endParaRPr lang="en-GB" sz="1800" dirty="0" smtClean="0"/>
          </a:p>
          <a:p>
            <a:pPr>
              <a:lnSpc>
                <a:spcPct val="120000"/>
              </a:lnSpc>
            </a:pPr>
            <a:r>
              <a:rPr lang="en-GB" sz="1800" dirty="0" smtClean="0"/>
              <a:t>Poorer nations will be more vulnerable to sea level rise and extreme weather</a:t>
            </a:r>
          </a:p>
        </p:txBody>
      </p:sp>
    </p:spTree>
    <p:extLst>
      <p:ext uri="{BB962C8B-B14F-4D97-AF65-F5344CB8AC3E}">
        <p14:creationId xmlns:p14="http://schemas.microsoft.com/office/powerpoint/2010/main" val="559367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64">
                                            <p:txEl>
                                              <p:pRg st="0" end="0"/>
                                            </p:txEl>
                                          </p:spTgt>
                                        </p:tgtEl>
                                        <p:attrNameLst>
                                          <p:attrName>style.visibility</p:attrName>
                                        </p:attrNameLst>
                                      </p:cBhvr>
                                      <p:to>
                                        <p:strVal val="visible"/>
                                      </p:to>
                                    </p:set>
                                    <p:animEffect transition="in" filter="fade">
                                      <p:cBhvr>
                                        <p:cTn id="7" dur="500"/>
                                        <p:tgtEl>
                                          <p:spTgt spid="4096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0963">
                                            <p:txEl>
                                              <p:pRg st="0" end="0"/>
                                            </p:txEl>
                                          </p:spTgt>
                                        </p:tgtEl>
                                        <p:attrNameLst>
                                          <p:attrName>style.visibility</p:attrName>
                                        </p:attrNameLst>
                                      </p:cBhvr>
                                      <p:to>
                                        <p:strVal val="visible"/>
                                      </p:to>
                                    </p:set>
                                    <p:animEffect transition="in" filter="fade">
                                      <p:cBhvr>
                                        <p:cTn id="10" dur="500"/>
                                        <p:tgtEl>
                                          <p:spTgt spid="4096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0964">
                                            <p:txEl>
                                              <p:pRg st="2" end="2"/>
                                            </p:txEl>
                                          </p:spTgt>
                                        </p:tgtEl>
                                        <p:attrNameLst>
                                          <p:attrName>style.visibility</p:attrName>
                                        </p:attrNameLst>
                                      </p:cBhvr>
                                      <p:to>
                                        <p:strVal val="visible"/>
                                      </p:to>
                                    </p:set>
                                    <p:animEffect transition="in" filter="fade">
                                      <p:cBhvr>
                                        <p:cTn id="15" dur="500"/>
                                        <p:tgtEl>
                                          <p:spTgt spid="40964">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0963">
                                            <p:txEl>
                                              <p:pRg st="2" end="2"/>
                                            </p:txEl>
                                          </p:spTgt>
                                        </p:tgtEl>
                                        <p:attrNameLst>
                                          <p:attrName>style.visibility</p:attrName>
                                        </p:attrNameLst>
                                      </p:cBhvr>
                                      <p:to>
                                        <p:strVal val="visible"/>
                                      </p:to>
                                    </p:set>
                                    <p:animEffect transition="in" filter="fade">
                                      <p:cBhvr>
                                        <p:cTn id="18" dur="500"/>
                                        <p:tgtEl>
                                          <p:spTgt spid="4096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0964">
                                            <p:txEl>
                                              <p:pRg st="4" end="4"/>
                                            </p:txEl>
                                          </p:spTgt>
                                        </p:tgtEl>
                                        <p:attrNameLst>
                                          <p:attrName>style.visibility</p:attrName>
                                        </p:attrNameLst>
                                      </p:cBhvr>
                                      <p:to>
                                        <p:strVal val="visible"/>
                                      </p:to>
                                    </p:set>
                                    <p:animEffect transition="in" filter="fade">
                                      <p:cBhvr>
                                        <p:cTn id="23" dur="500"/>
                                        <p:tgtEl>
                                          <p:spTgt spid="40964">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0963">
                                            <p:txEl>
                                              <p:pRg st="4" end="4"/>
                                            </p:txEl>
                                          </p:spTgt>
                                        </p:tgtEl>
                                        <p:attrNameLst>
                                          <p:attrName>style.visibility</p:attrName>
                                        </p:attrNameLst>
                                      </p:cBhvr>
                                      <p:to>
                                        <p:strVal val="visible"/>
                                      </p:to>
                                    </p:set>
                                    <p:animEffect transition="in" filter="fade">
                                      <p:cBhvr>
                                        <p:cTn id="26" dur="500"/>
                                        <p:tgtEl>
                                          <p:spTgt spid="4096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0964">
                                            <p:txEl>
                                              <p:pRg st="6" end="6"/>
                                            </p:txEl>
                                          </p:spTgt>
                                        </p:tgtEl>
                                        <p:attrNameLst>
                                          <p:attrName>style.visibility</p:attrName>
                                        </p:attrNameLst>
                                      </p:cBhvr>
                                      <p:to>
                                        <p:strVal val="visible"/>
                                      </p:to>
                                    </p:set>
                                    <p:animEffect transition="in" filter="fade">
                                      <p:cBhvr>
                                        <p:cTn id="31" dur="500"/>
                                        <p:tgtEl>
                                          <p:spTgt spid="40964">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0963">
                                            <p:txEl>
                                              <p:pRg st="6" end="6"/>
                                            </p:txEl>
                                          </p:spTgt>
                                        </p:tgtEl>
                                        <p:attrNameLst>
                                          <p:attrName>style.visibility</p:attrName>
                                        </p:attrNameLst>
                                      </p:cBhvr>
                                      <p:to>
                                        <p:strVal val="visible"/>
                                      </p:to>
                                    </p:set>
                                    <p:animEffect transition="in" filter="fade">
                                      <p:cBhvr>
                                        <p:cTn id="34" dur="500"/>
                                        <p:tgtEl>
                                          <p:spTgt spid="4096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0964">
                                            <p:txEl>
                                              <p:pRg st="8" end="8"/>
                                            </p:txEl>
                                          </p:spTgt>
                                        </p:tgtEl>
                                        <p:attrNameLst>
                                          <p:attrName>style.visibility</p:attrName>
                                        </p:attrNameLst>
                                      </p:cBhvr>
                                      <p:to>
                                        <p:strVal val="visible"/>
                                      </p:to>
                                    </p:set>
                                    <p:animEffect transition="in" filter="fade">
                                      <p:cBhvr>
                                        <p:cTn id="39" dur="500"/>
                                        <p:tgtEl>
                                          <p:spTgt spid="40964">
                                            <p:txEl>
                                              <p:pRg st="8" end="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40963">
                                            <p:txEl>
                                              <p:pRg st="8" end="8"/>
                                            </p:txEl>
                                          </p:spTgt>
                                        </p:tgtEl>
                                        <p:attrNameLst>
                                          <p:attrName>style.visibility</p:attrName>
                                        </p:attrNameLst>
                                      </p:cBhvr>
                                      <p:to>
                                        <p:strVal val="visible"/>
                                      </p:to>
                                    </p:set>
                                    <p:animEffect transition="in" filter="fade">
                                      <p:cBhvr>
                                        <p:cTn id="42" dur="500"/>
                                        <p:tgtEl>
                                          <p:spTgt spid="4096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p:cNvSpPr>
          <p:nvPr>
            <p:ph sz="quarter" idx="1"/>
          </p:nvPr>
        </p:nvSpPr>
        <p:spPr>
          <a:xfrm>
            <a:off x="333375" y="1933575"/>
            <a:ext cx="4038600" cy="4327525"/>
          </a:xfrm>
        </p:spPr>
        <p:txBody>
          <a:bodyPr/>
          <a:lstStyle/>
          <a:p>
            <a:pPr>
              <a:lnSpc>
                <a:spcPct val="80000"/>
              </a:lnSpc>
            </a:pPr>
            <a:r>
              <a:rPr lang="en-GB" sz="1800" dirty="0" smtClean="0"/>
              <a:t>Protocol has led to near elimination of ozone depleting chemicals</a:t>
            </a:r>
          </a:p>
          <a:p>
            <a:pPr>
              <a:lnSpc>
                <a:spcPct val="80000"/>
              </a:lnSpc>
            </a:pPr>
            <a:endParaRPr lang="en-GB" sz="1800" dirty="0" smtClean="0"/>
          </a:p>
          <a:p>
            <a:pPr>
              <a:lnSpc>
                <a:spcPct val="80000"/>
              </a:lnSpc>
            </a:pPr>
            <a:r>
              <a:rPr lang="en-GB" sz="1800" dirty="0" smtClean="0"/>
              <a:t>To the United States, the apparent monetized benefits of the Montreal Protocol dwarfed the monetized costs</a:t>
            </a:r>
          </a:p>
          <a:p>
            <a:pPr>
              <a:lnSpc>
                <a:spcPct val="80000"/>
              </a:lnSpc>
            </a:pPr>
            <a:endParaRPr lang="en-GB" sz="1800" dirty="0" smtClean="0"/>
          </a:p>
          <a:p>
            <a:pPr>
              <a:lnSpc>
                <a:spcPct val="80000"/>
              </a:lnSpc>
            </a:pPr>
            <a:r>
              <a:rPr lang="en-GB" sz="1800" dirty="0" smtClean="0"/>
              <a:t>There was a direct replacement for CFCs in the form of HFCs (</a:t>
            </a:r>
            <a:r>
              <a:rPr lang="en-GB" sz="1800" dirty="0" err="1" smtClean="0"/>
              <a:t>Hydroflourocarbons</a:t>
            </a:r>
            <a:r>
              <a:rPr lang="en-GB" sz="1800" dirty="0" smtClean="0"/>
              <a:t>) </a:t>
            </a:r>
          </a:p>
          <a:p>
            <a:pPr>
              <a:lnSpc>
                <a:spcPct val="80000"/>
              </a:lnSpc>
            </a:pPr>
            <a:endParaRPr lang="en-GB" sz="1800" dirty="0" smtClean="0"/>
          </a:p>
          <a:p>
            <a:pPr>
              <a:lnSpc>
                <a:spcPct val="80000"/>
              </a:lnSpc>
            </a:pPr>
            <a:r>
              <a:rPr lang="en-GB" sz="1800" dirty="0" smtClean="0"/>
              <a:t>Industry advocated the change to alternative substances. (e.g. DuPont led research into HFCs)</a:t>
            </a:r>
          </a:p>
        </p:txBody>
      </p:sp>
      <p:sp>
        <p:nvSpPr>
          <p:cNvPr id="41987" name="Rectangle 3"/>
          <p:cNvSpPr>
            <a:spLocks noGrp="1"/>
          </p:cNvSpPr>
          <p:nvPr>
            <p:ph sz="quarter" idx="2"/>
          </p:nvPr>
        </p:nvSpPr>
        <p:spPr>
          <a:xfrm>
            <a:off x="4572000" y="1914525"/>
            <a:ext cx="4400550" cy="4256088"/>
          </a:xfrm>
        </p:spPr>
        <p:txBody>
          <a:bodyPr/>
          <a:lstStyle/>
          <a:p>
            <a:pPr>
              <a:lnSpc>
                <a:spcPct val="80000"/>
              </a:lnSpc>
            </a:pPr>
            <a:r>
              <a:rPr lang="en-GB" sz="1800" dirty="0" smtClean="0"/>
              <a:t>Protocol has made only modest steps in reducing GHG emissions</a:t>
            </a:r>
          </a:p>
          <a:p>
            <a:pPr>
              <a:lnSpc>
                <a:spcPct val="80000"/>
              </a:lnSpc>
            </a:pPr>
            <a:endParaRPr lang="en-GB" sz="1800" dirty="0" smtClean="0"/>
          </a:p>
          <a:p>
            <a:pPr>
              <a:lnSpc>
                <a:spcPct val="80000"/>
              </a:lnSpc>
            </a:pPr>
            <a:r>
              <a:rPr lang="en-GB" sz="1800" dirty="0" smtClean="0"/>
              <a:t>To the United States, the apparent monetized costs of the Montreal Protocol dwarfed the monetized benefits (at least in the short- and medium-turn)</a:t>
            </a:r>
          </a:p>
          <a:p>
            <a:pPr>
              <a:lnSpc>
                <a:spcPct val="80000"/>
              </a:lnSpc>
            </a:pPr>
            <a:endParaRPr lang="en-GB" sz="1800" dirty="0" smtClean="0"/>
          </a:p>
          <a:p>
            <a:pPr>
              <a:lnSpc>
                <a:spcPct val="80000"/>
              </a:lnSpc>
            </a:pPr>
            <a:r>
              <a:rPr lang="en-GB" sz="1800" dirty="0" smtClean="0"/>
              <a:t>There are replacements to fossil fuels but they are perceived to be expensive and unreliable</a:t>
            </a:r>
          </a:p>
          <a:p>
            <a:pPr>
              <a:lnSpc>
                <a:spcPct val="80000"/>
              </a:lnSpc>
            </a:pPr>
            <a:endParaRPr lang="en-GB" sz="1800" dirty="0" smtClean="0"/>
          </a:p>
          <a:p>
            <a:pPr>
              <a:lnSpc>
                <a:spcPct val="80000"/>
              </a:lnSpc>
            </a:pPr>
            <a:r>
              <a:rPr lang="en-GB" sz="1800" dirty="0" smtClean="0"/>
              <a:t>Key industries have not (in general) supported the stringent emission reduction measures (e.g. </a:t>
            </a:r>
            <a:r>
              <a:rPr lang="en-GB" sz="1800" dirty="0" smtClean="0"/>
              <a:t>Fossil fuel industries</a:t>
            </a:r>
            <a:r>
              <a:rPr lang="en-GB" sz="1800" dirty="0" smtClean="0"/>
              <a:t>)</a:t>
            </a:r>
            <a:endParaRPr lang="en-GB" sz="1800" dirty="0" smtClean="0"/>
          </a:p>
        </p:txBody>
      </p:sp>
      <p:sp>
        <p:nvSpPr>
          <p:cNvPr id="6" name="Rectangle 2"/>
          <p:cNvSpPr txBox="1">
            <a:spLocks/>
          </p:cNvSpPr>
          <p:nvPr/>
        </p:nvSpPr>
        <p:spPr>
          <a:xfrm>
            <a:off x="457200" y="332656"/>
            <a:ext cx="8229600" cy="1371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b="1" dirty="0" smtClean="0"/>
              <a:t>Differences</a:t>
            </a:r>
            <a:br>
              <a:rPr lang="en-GB" sz="3600" b="1" dirty="0" smtClean="0"/>
            </a:br>
            <a:r>
              <a:rPr lang="en-GB" sz="2400" b="1" dirty="0" smtClean="0"/>
              <a:t>Montreal</a:t>
            </a:r>
            <a:r>
              <a:rPr lang="en-GB" sz="3600" b="1" dirty="0" smtClean="0"/>
              <a:t> 		 	          </a:t>
            </a:r>
            <a:r>
              <a:rPr lang="en-GB" sz="2400" b="1" dirty="0" smtClean="0"/>
              <a:t>Kyoto</a:t>
            </a:r>
          </a:p>
        </p:txBody>
      </p:sp>
    </p:spTree>
    <p:extLst>
      <p:ext uri="{BB962C8B-B14F-4D97-AF65-F5344CB8AC3E}">
        <p14:creationId xmlns:p14="http://schemas.microsoft.com/office/powerpoint/2010/main" val="167005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986">
                                            <p:txEl>
                                              <p:pRg st="0" end="0"/>
                                            </p:txEl>
                                          </p:spTgt>
                                        </p:tgtEl>
                                        <p:attrNameLst>
                                          <p:attrName>style.visibility</p:attrName>
                                        </p:attrNameLst>
                                      </p:cBhvr>
                                      <p:to>
                                        <p:strVal val="visible"/>
                                      </p:to>
                                    </p:set>
                                    <p:animEffect transition="in" filter="fade">
                                      <p:cBhvr>
                                        <p:cTn id="7" dur="500"/>
                                        <p:tgtEl>
                                          <p:spTgt spid="4198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1987">
                                            <p:txEl>
                                              <p:pRg st="0" end="0"/>
                                            </p:txEl>
                                          </p:spTgt>
                                        </p:tgtEl>
                                        <p:attrNameLst>
                                          <p:attrName>style.visibility</p:attrName>
                                        </p:attrNameLst>
                                      </p:cBhvr>
                                      <p:to>
                                        <p:strVal val="visible"/>
                                      </p:to>
                                    </p:set>
                                    <p:animEffect transition="in" filter="fade">
                                      <p:cBhvr>
                                        <p:cTn id="10" dur="500"/>
                                        <p:tgtEl>
                                          <p:spTgt spid="4198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1986">
                                            <p:txEl>
                                              <p:pRg st="2" end="2"/>
                                            </p:txEl>
                                          </p:spTgt>
                                        </p:tgtEl>
                                        <p:attrNameLst>
                                          <p:attrName>style.visibility</p:attrName>
                                        </p:attrNameLst>
                                      </p:cBhvr>
                                      <p:to>
                                        <p:strVal val="visible"/>
                                      </p:to>
                                    </p:set>
                                    <p:animEffect transition="in" filter="fade">
                                      <p:cBhvr>
                                        <p:cTn id="15" dur="500"/>
                                        <p:tgtEl>
                                          <p:spTgt spid="41986">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1987">
                                            <p:txEl>
                                              <p:pRg st="2" end="2"/>
                                            </p:txEl>
                                          </p:spTgt>
                                        </p:tgtEl>
                                        <p:attrNameLst>
                                          <p:attrName>style.visibility</p:attrName>
                                        </p:attrNameLst>
                                      </p:cBhvr>
                                      <p:to>
                                        <p:strVal val="visible"/>
                                      </p:to>
                                    </p:set>
                                    <p:animEffect transition="in" filter="fade">
                                      <p:cBhvr>
                                        <p:cTn id="18" dur="500"/>
                                        <p:tgtEl>
                                          <p:spTgt spid="41987">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1986">
                                            <p:txEl>
                                              <p:pRg st="4" end="4"/>
                                            </p:txEl>
                                          </p:spTgt>
                                        </p:tgtEl>
                                        <p:attrNameLst>
                                          <p:attrName>style.visibility</p:attrName>
                                        </p:attrNameLst>
                                      </p:cBhvr>
                                      <p:to>
                                        <p:strVal val="visible"/>
                                      </p:to>
                                    </p:set>
                                    <p:animEffect transition="in" filter="fade">
                                      <p:cBhvr>
                                        <p:cTn id="23" dur="500"/>
                                        <p:tgtEl>
                                          <p:spTgt spid="41986">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1987">
                                            <p:txEl>
                                              <p:pRg st="4" end="4"/>
                                            </p:txEl>
                                          </p:spTgt>
                                        </p:tgtEl>
                                        <p:attrNameLst>
                                          <p:attrName>style.visibility</p:attrName>
                                        </p:attrNameLst>
                                      </p:cBhvr>
                                      <p:to>
                                        <p:strVal val="visible"/>
                                      </p:to>
                                    </p:set>
                                    <p:animEffect transition="in" filter="fade">
                                      <p:cBhvr>
                                        <p:cTn id="26" dur="500"/>
                                        <p:tgtEl>
                                          <p:spTgt spid="41987">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1986">
                                            <p:txEl>
                                              <p:pRg st="6" end="6"/>
                                            </p:txEl>
                                          </p:spTgt>
                                        </p:tgtEl>
                                        <p:attrNameLst>
                                          <p:attrName>style.visibility</p:attrName>
                                        </p:attrNameLst>
                                      </p:cBhvr>
                                      <p:to>
                                        <p:strVal val="visible"/>
                                      </p:to>
                                    </p:set>
                                    <p:animEffect transition="in" filter="fade">
                                      <p:cBhvr>
                                        <p:cTn id="31" dur="500"/>
                                        <p:tgtEl>
                                          <p:spTgt spid="41986">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1987">
                                            <p:txEl>
                                              <p:pRg st="6" end="6"/>
                                            </p:txEl>
                                          </p:spTgt>
                                        </p:tgtEl>
                                        <p:attrNameLst>
                                          <p:attrName>style.visibility</p:attrName>
                                        </p:attrNameLst>
                                      </p:cBhvr>
                                      <p:to>
                                        <p:strVal val="visible"/>
                                      </p:to>
                                    </p:set>
                                    <p:animEffect transition="in" filter="fade">
                                      <p:cBhvr>
                                        <p:cTn id="34" dur="500"/>
                                        <p:tgtEl>
                                          <p:spTgt spid="4198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81000" y="272046"/>
            <a:ext cx="5395912" cy="885825"/>
          </a:xfrm>
        </p:spPr>
        <p:txBody>
          <a:bodyPr>
            <a:normAutofit fontScale="90000"/>
          </a:bodyPr>
          <a:lstStyle/>
          <a:p>
            <a:r>
              <a:rPr lang="en-GB" sz="3500" b="1" dirty="0" smtClean="0"/>
              <a:t>Try creating your own policies</a:t>
            </a:r>
            <a:endParaRPr lang="en-GB" sz="3500" b="1" dirty="0"/>
          </a:p>
        </p:txBody>
      </p:sp>
      <p:sp>
        <p:nvSpPr>
          <p:cNvPr id="8" name="Rectangle 7"/>
          <p:cNvSpPr/>
          <p:nvPr/>
        </p:nvSpPr>
        <p:spPr>
          <a:xfrm>
            <a:off x="457200" y="1076980"/>
            <a:ext cx="7095281" cy="369332"/>
          </a:xfrm>
          <a:prstGeom prst="rect">
            <a:avLst/>
          </a:prstGeom>
        </p:spPr>
        <p:txBody>
          <a:bodyPr wrap="square">
            <a:spAutoFit/>
          </a:bodyPr>
          <a:lstStyle/>
          <a:p>
            <a:pPr>
              <a:buNone/>
            </a:pPr>
            <a:r>
              <a:rPr lang="en-GB" dirty="0" smtClean="0">
                <a:latin typeface="+mn-lt"/>
              </a:rPr>
              <a:t>http://2050-calculator-tool.decc.gov.uk/</a:t>
            </a:r>
            <a:endParaRPr lang="en-GB" dirty="0">
              <a:latin typeface="+mn-lt"/>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600200"/>
            <a:ext cx="7965549" cy="4571488"/>
          </a:xfrm>
          <a:prstGeom prst="rect">
            <a:avLst/>
          </a:prstGeom>
        </p:spPr>
      </p:pic>
    </p:spTree>
    <p:extLst>
      <p:ext uri="{BB962C8B-B14F-4D97-AF65-F5344CB8AC3E}">
        <p14:creationId xmlns:p14="http://schemas.microsoft.com/office/powerpoint/2010/main" val="2926187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2438400"/>
            <a:ext cx="8077200" cy="1477328"/>
          </a:xfrm>
          <a:prstGeom prst="rect">
            <a:avLst/>
          </a:prstGeom>
        </p:spPr>
        <p:txBody>
          <a:bodyPr wrap="square">
            <a:spAutoFit/>
          </a:bodyPr>
          <a:lstStyle/>
          <a:p>
            <a:r>
              <a:rPr lang="en-GB" sz="3000" b="1" dirty="0"/>
              <a:t>Is </a:t>
            </a:r>
            <a:r>
              <a:rPr lang="en-GB" sz="3000" b="1" dirty="0" smtClean="0"/>
              <a:t>our current scientific </a:t>
            </a:r>
            <a:r>
              <a:rPr lang="en-GB" sz="3000" b="1" dirty="0"/>
              <a:t>understanding of </a:t>
            </a:r>
            <a:r>
              <a:rPr lang="en-GB" sz="3000" b="1" dirty="0" smtClean="0"/>
              <a:t>the climate system and climate </a:t>
            </a:r>
            <a:r>
              <a:rPr lang="en-GB" sz="3000" b="1" dirty="0"/>
              <a:t>change sufficient to </a:t>
            </a:r>
            <a:r>
              <a:rPr lang="en-GB" sz="3000" b="1" dirty="0" smtClean="0"/>
              <a:t>justify substantial reductions </a:t>
            </a:r>
            <a:r>
              <a:rPr lang="en-GB" sz="3000" b="1" dirty="0"/>
              <a:t>in </a:t>
            </a:r>
            <a:r>
              <a:rPr lang="en-GB" sz="3000" b="1" dirty="0" smtClean="0"/>
              <a:t>GHG emissions</a:t>
            </a:r>
            <a:r>
              <a:rPr lang="en-GB" sz="3000" b="1" dirty="0"/>
              <a:t>?</a:t>
            </a:r>
          </a:p>
        </p:txBody>
      </p:sp>
    </p:spTree>
    <p:extLst>
      <p:ext uri="{BB962C8B-B14F-4D97-AF65-F5344CB8AC3E}">
        <p14:creationId xmlns:p14="http://schemas.microsoft.com/office/powerpoint/2010/main" val="3012139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04193" y="115888"/>
            <a:ext cx="7107895" cy="1143000"/>
          </a:xfrm>
        </p:spPr>
        <p:txBody>
          <a:bodyPr/>
          <a:lstStyle/>
          <a:p>
            <a:pPr algn="l" eaLnBrk="1" hangingPunct="1"/>
            <a:r>
              <a:rPr lang="en-GB" sz="4000" b="1" dirty="0" smtClean="0"/>
              <a:t>Summary</a:t>
            </a:r>
          </a:p>
        </p:txBody>
      </p:sp>
      <p:sp>
        <p:nvSpPr>
          <p:cNvPr id="44035" name="Rectangle 3"/>
          <p:cNvSpPr>
            <a:spLocks noGrp="1" noChangeArrowheads="1"/>
          </p:cNvSpPr>
          <p:nvPr>
            <p:ph type="body" idx="4294967295"/>
          </p:nvPr>
        </p:nvSpPr>
        <p:spPr>
          <a:xfrm>
            <a:off x="0" y="1333500"/>
            <a:ext cx="8487706" cy="4267200"/>
          </a:xfrm>
          <a:prstGeom prst="rect">
            <a:avLst/>
          </a:prstGeom>
          <a:ln>
            <a:noFill/>
          </a:ln>
        </p:spPr>
        <p:txBody>
          <a:bodyPr>
            <a:normAutofit fontScale="85000" lnSpcReduction="20000"/>
          </a:bodyPr>
          <a:lstStyle/>
          <a:p>
            <a:pPr lvl="1">
              <a:lnSpc>
                <a:spcPct val="110000"/>
              </a:lnSpc>
              <a:buFont typeface="Arial" panose="020B0604020202020204" pitchFamily="34" charset="0"/>
              <a:buChar char="•"/>
            </a:pPr>
            <a:r>
              <a:rPr lang="en-GB" sz="2200" b="1" dirty="0" smtClean="0"/>
              <a:t>In order to prevent “dangerous” climate change, GHG emissions will have to be substantially reduced.</a:t>
            </a:r>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r>
              <a:rPr lang="en-GB" sz="2200" b="1" dirty="0" smtClean="0"/>
              <a:t>GHG emissions reductions require coordinated global efforts, supported by ambitious regional and nation targets</a:t>
            </a:r>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r>
              <a:rPr lang="en-GB" sz="2200" b="1" dirty="0" smtClean="0"/>
              <a:t>Despite historical gridlock, there are emerging signs that mitigation </a:t>
            </a:r>
            <a:r>
              <a:rPr lang="en-GB" sz="2200" b="1" dirty="0" smtClean="0"/>
              <a:t>on a large scale is achievable</a:t>
            </a: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r>
              <a:rPr lang="en-GB" sz="2200" b="1" dirty="0" smtClean="0"/>
              <a:t>There are many policy options and levers available but enacting different options requires trade-offs and compromises</a:t>
            </a:r>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r>
              <a:rPr lang="en-GB" sz="2200" b="1" dirty="0" smtClean="0"/>
              <a:t>Anthropogenic global warming is not the first global atmospheric problem and we can learn lessons from the Montreal Protocol</a:t>
            </a: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smtClean="0"/>
          </a:p>
        </p:txBody>
      </p:sp>
    </p:spTree>
    <p:extLst>
      <p:ext uri="{BB962C8B-B14F-4D97-AF65-F5344CB8AC3E}">
        <p14:creationId xmlns:p14="http://schemas.microsoft.com/office/powerpoint/2010/main" val="1123110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990600" y="2590800"/>
            <a:ext cx="6841182" cy="1143000"/>
          </a:xfrm>
        </p:spPr>
        <p:txBody>
          <a:bodyPr>
            <a:normAutofit/>
          </a:bodyPr>
          <a:lstStyle/>
          <a:p>
            <a:pPr eaLnBrk="1" hangingPunct="1"/>
            <a:r>
              <a:rPr lang="en-GB" b="1" dirty="0" smtClean="0"/>
              <a:t>…Homework</a:t>
            </a:r>
          </a:p>
        </p:txBody>
      </p:sp>
    </p:spTree>
    <p:extLst>
      <p:ext uri="{BB962C8B-B14F-4D97-AF65-F5344CB8AC3E}">
        <p14:creationId xmlns:p14="http://schemas.microsoft.com/office/powerpoint/2010/main" val="2921646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p:cNvSpPr>
          <p:nvPr>
            <p:ph type="title"/>
          </p:nvPr>
        </p:nvSpPr>
        <p:spPr/>
        <p:txBody>
          <a:bodyPr/>
          <a:lstStyle/>
          <a:p>
            <a:r>
              <a:rPr lang="en-GB" b="1" dirty="0" smtClean="0"/>
              <a:t>BBC Climate Challenge</a:t>
            </a:r>
          </a:p>
        </p:txBody>
      </p:sp>
      <p:pic>
        <p:nvPicPr>
          <p:cNvPr id="45060" name="Picture 4"/>
          <p:cNvPicPr>
            <a:picLocks noGrp="1" noChangeAspect="1" noChangeArrowheads="1"/>
          </p:cNvPicPr>
          <p:nvPr>
            <p:ph sz="quarter" idx="1"/>
          </p:nvPr>
        </p:nvPicPr>
        <p:blipFill>
          <a:blip r:embed="rId3" cstate="print"/>
          <a:srcRect/>
          <a:stretch>
            <a:fillRect/>
          </a:stretch>
        </p:blipFill>
        <p:spPr>
          <a:xfrm>
            <a:off x="1748631" y="2108200"/>
            <a:ext cx="5472113" cy="3852862"/>
          </a:xfrm>
        </p:spPr>
      </p:pic>
      <p:sp>
        <p:nvSpPr>
          <p:cNvPr id="45059" name="Text Box 3"/>
          <p:cNvSpPr txBox="1">
            <a:spLocks noChangeArrowheads="1"/>
          </p:cNvSpPr>
          <p:nvPr/>
        </p:nvSpPr>
        <p:spPr bwMode="auto">
          <a:xfrm>
            <a:off x="950913" y="1504950"/>
            <a:ext cx="7067550" cy="641350"/>
          </a:xfrm>
          <a:prstGeom prst="rect">
            <a:avLst/>
          </a:prstGeom>
          <a:noFill/>
          <a:ln w="9525">
            <a:noFill/>
            <a:miter lim="800000"/>
            <a:headEnd/>
            <a:tailEnd/>
          </a:ln>
        </p:spPr>
        <p:txBody>
          <a:bodyPr wrap="none">
            <a:spAutoFit/>
          </a:bodyPr>
          <a:lstStyle/>
          <a:p>
            <a:pPr>
              <a:lnSpc>
                <a:spcPct val="100000"/>
              </a:lnSpc>
            </a:pPr>
            <a:r>
              <a:rPr lang="en-GB" sz="1800" dirty="0">
                <a:solidFill>
                  <a:schemeClr val="tx1"/>
                </a:solidFill>
                <a:cs typeface="Arial" charset="0"/>
                <a:hlinkClick r:id="rId4"/>
              </a:rPr>
              <a:t>http://www.bbc.co.uk/sn/hottopics/climatechange/climate_challenge/</a:t>
            </a:r>
            <a:endParaRPr lang="en-GB" sz="1800" dirty="0">
              <a:solidFill>
                <a:schemeClr val="tx1"/>
              </a:solidFill>
              <a:cs typeface="Arial" charset="0"/>
            </a:endParaRPr>
          </a:p>
          <a:p>
            <a:pPr>
              <a:lnSpc>
                <a:spcPct val="100000"/>
              </a:lnSpc>
            </a:pPr>
            <a:endParaRPr lang="en-GB" sz="1800" dirty="0">
              <a:solidFill>
                <a:schemeClr val="tx1"/>
              </a:solidFill>
              <a:cs typeface="Arial" charset="0"/>
            </a:endParaRPr>
          </a:p>
        </p:txBody>
      </p:sp>
    </p:spTree>
    <p:extLst>
      <p:ext uri="{BB962C8B-B14F-4D97-AF65-F5344CB8AC3E}">
        <p14:creationId xmlns:p14="http://schemas.microsoft.com/office/powerpoint/2010/main" val="2968148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3"/>
          <p:cNvGraphicFramePr>
            <a:graphicFrameLocks noGrp="1" noChangeAspect="1"/>
          </p:cNvGraphicFramePr>
          <p:nvPr>
            <p:ph sz="quarter" idx="1"/>
            <p:extLst>
              <p:ext uri="{D42A27DB-BD31-4B8C-83A1-F6EECF244321}">
                <p14:modId xmlns:p14="http://schemas.microsoft.com/office/powerpoint/2010/main" val="2091377107"/>
              </p:ext>
            </p:extLst>
          </p:nvPr>
        </p:nvGraphicFramePr>
        <p:xfrm>
          <a:off x="1219200" y="152400"/>
          <a:ext cx="6629400" cy="4578718"/>
        </p:xfrm>
        <a:graphic>
          <a:graphicData uri="http://schemas.openxmlformats.org/presentationml/2006/ole">
            <mc:AlternateContent xmlns:mc="http://schemas.openxmlformats.org/markup-compatibility/2006">
              <mc:Choice xmlns:v="urn:schemas-microsoft-com:vml" Requires="v">
                <p:oleObj spid="_x0000_s1064" name="Bitmap Image" r:id="rId4" imgW="6687483" imgH="4619048" progId="PBrush">
                  <p:embed/>
                </p:oleObj>
              </mc:Choice>
              <mc:Fallback>
                <p:oleObj name="Bitmap Image" r:id="rId4" imgW="6687483" imgH="4619048"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152400"/>
                        <a:ext cx="6629400" cy="4578718"/>
                      </a:xfrm>
                      <a:prstGeom prst="rect">
                        <a:avLst/>
                      </a:prstGeom>
                      <a:noFill/>
                      <a:ln>
                        <a:noFill/>
                      </a:ln>
                      <a:effectLst/>
                    </p:spPr>
                  </p:pic>
                </p:oleObj>
              </mc:Fallback>
            </mc:AlternateContent>
          </a:graphicData>
        </a:graphic>
      </p:graphicFrame>
      <p:sp>
        <p:nvSpPr>
          <p:cNvPr id="2" name="TextBox 1"/>
          <p:cNvSpPr txBox="1"/>
          <p:nvPr/>
        </p:nvSpPr>
        <p:spPr>
          <a:xfrm>
            <a:off x="838200" y="4876800"/>
            <a:ext cx="7391400" cy="1077218"/>
          </a:xfrm>
          <a:prstGeom prst="rect">
            <a:avLst/>
          </a:prstGeom>
          <a:noFill/>
        </p:spPr>
        <p:txBody>
          <a:bodyPr wrap="square" rtlCol="0">
            <a:spAutoFit/>
          </a:bodyPr>
          <a:lstStyle/>
          <a:p>
            <a:pPr algn="ctr"/>
            <a:r>
              <a:rPr lang="en-US" b="1" dirty="0" smtClean="0"/>
              <a:t>79 + 8 + 80 = 167 (from a possible 300)</a:t>
            </a:r>
          </a:p>
          <a:p>
            <a:endParaRPr lang="en-US" sz="1000" b="1" dirty="0"/>
          </a:p>
          <a:p>
            <a:pPr algn="ctr"/>
            <a:r>
              <a:rPr lang="en-US" b="1" dirty="0" smtClean="0"/>
              <a:t>Try this in your own time and send me (by email) a screenshot of your result. The person with the highest overall total will get a prize!</a:t>
            </a:r>
            <a:endParaRPr lang="en-ZA" b="1" dirty="0"/>
          </a:p>
        </p:txBody>
      </p:sp>
    </p:spTree>
    <p:extLst>
      <p:ext uri="{BB962C8B-B14F-4D97-AF65-F5344CB8AC3E}">
        <p14:creationId xmlns:p14="http://schemas.microsoft.com/office/powerpoint/2010/main" val="3854671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p:cNvSpPr>
          <p:nvPr>
            <p:ph type="title"/>
          </p:nvPr>
        </p:nvSpPr>
        <p:spPr/>
        <p:txBody>
          <a:bodyPr>
            <a:normAutofit/>
          </a:bodyPr>
          <a:lstStyle/>
          <a:p>
            <a:pPr algn="l"/>
            <a:r>
              <a:rPr lang="en-GB" sz="3500" b="1" dirty="0" smtClean="0"/>
              <a:t>Further Reading</a:t>
            </a:r>
          </a:p>
        </p:txBody>
      </p:sp>
      <p:sp>
        <p:nvSpPr>
          <p:cNvPr id="46087" name="Rectangle 7"/>
          <p:cNvSpPr>
            <a:spLocks noChangeArrowheads="1"/>
          </p:cNvSpPr>
          <p:nvPr/>
        </p:nvSpPr>
        <p:spPr bwMode="auto">
          <a:xfrm>
            <a:off x="465136" y="1428750"/>
            <a:ext cx="8364539" cy="4524315"/>
          </a:xfrm>
          <a:prstGeom prst="rect">
            <a:avLst/>
          </a:prstGeom>
          <a:noFill/>
          <a:ln w="9525">
            <a:noFill/>
            <a:miter lim="800000"/>
            <a:headEnd/>
            <a:tailEnd/>
          </a:ln>
        </p:spPr>
        <p:txBody>
          <a:bodyPr wrap="square">
            <a:spAutoFit/>
          </a:bodyPr>
          <a:lstStyle/>
          <a:p>
            <a:pPr>
              <a:lnSpc>
                <a:spcPct val="100000"/>
              </a:lnSpc>
            </a:pPr>
            <a:r>
              <a:rPr lang="en-GB" b="1" dirty="0" smtClean="0">
                <a:cs typeface="Arial" charset="0"/>
              </a:rPr>
              <a:t>Mann, M (2009) Defining </a:t>
            </a:r>
            <a:r>
              <a:rPr lang="en-GB" b="1" dirty="0">
                <a:cs typeface="Arial" charset="0"/>
              </a:rPr>
              <a:t>dangerous anthropogenic </a:t>
            </a:r>
            <a:r>
              <a:rPr lang="en-GB" b="1" dirty="0" smtClean="0">
                <a:cs typeface="Arial" charset="0"/>
              </a:rPr>
              <a:t>interference. </a:t>
            </a:r>
            <a:r>
              <a:rPr lang="en-US" b="1" dirty="0">
                <a:cs typeface="Arial" charset="0"/>
              </a:rPr>
              <a:t>Proceedings of the National Academy of Sciences, </a:t>
            </a:r>
            <a:r>
              <a:rPr lang="en-US" b="1" dirty="0" smtClean="0">
                <a:cs typeface="Arial" charset="0"/>
              </a:rPr>
              <a:t>106(11) 4065</a:t>
            </a:r>
            <a:r>
              <a:rPr lang="en-US" b="1" dirty="0">
                <a:cs typeface="Arial" charset="0"/>
              </a:rPr>
              <a:t>– </a:t>
            </a:r>
            <a:r>
              <a:rPr lang="en-US" b="1" dirty="0" smtClean="0">
                <a:cs typeface="Arial" charset="0"/>
              </a:rPr>
              <a:t>4066.</a:t>
            </a:r>
            <a:endParaRPr lang="en-GB" sz="1800" b="1" dirty="0" smtClean="0">
              <a:cs typeface="Arial" charset="0"/>
            </a:endParaRPr>
          </a:p>
          <a:p>
            <a:pPr>
              <a:lnSpc>
                <a:spcPct val="100000"/>
              </a:lnSpc>
            </a:pPr>
            <a:endParaRPr lang="en-GB" b="1" dirty="0">
              <a:cs typeface="Arial" charset="0"/>
            </a:endParaRPr>
          </a:p>
          <a:p>
            <a:pPr>
              <a:lnSpc>
                <a:spcPct val="100000"/>
              </a:lnSpc>
            </a:pPr>
            <a:r>
              <a:rPr lang="en-GB" sz="1800" b="1" dirty="0" smtClean="0">
                <a:cs typeface="Arial" charset="0"/>
              </a:rPr>
              <a:t>Joshi, M et al (2011) </a:t>
            </a:r>
            <a:r>
              <a:rPr lang="en-US" b="1" dirty="0">
                <a:cs typeface="Arial" charset="0"/>
              </a:rPr>
              <a:t>Projections of when temperature change </a:t>
            </a:r>
            <a:r>
              <a:rPr lang="en-US" b="1" dirty="0" smtClean="0">
                <a:cs typeface="Arial" charset="0"/>
              </a:rPr>
              <a:t>will exceed </a:t>
            </a:r>
            <a:r>
              <a:rPr lang="en-US" b="1" dirty="0">
                <a:cs typeface="Arial" charset="0"/>
              </a:rPr>
              <a:t>2 °C </a:t>
            </a:r>
            <a:r>
              <a:rPr lang="en-US" b="1" dirty="0" smtClean="0">
                <a:cs typeface="Arial" charset="0"/>
              </a:rPr>
              <a:t>above </a:t>
            </a:r>
            <a:r>
              <a:rPr lang="en-US" b="1" dirty="0">
                <a:cs typeface="Arial" charset="0"/>
              </a:rPr>
              <a:t>pre-industrial </a:t>
            </a:r>
            <a:r>
              <a:rPr lang="en-US" b="1" dirty="0" smtClean="0">
                <a:cs typeface="Arial" charset="0"/>
              </a:rPr>
              <a:t>levels, Nature Climate Change </a:t>
            </a:r>
          </a:p>
          <a:p>
            <a:pPr>
              <a:lnSpc>
                <a:spcPct val="100000"/>
              </a:lnSpc>
            </a:pPr>
            <a:endParaRPr lang="en-US" b="1" dirty="0">
              <a:cs typeface="Arial" charset="0"/>
            </a:endParaRPr>
          </a:p>
          <a:p>
            <a:r>
              <a:rPr lang="en-GB" b="1" dirty="0">
                <a:cs typeface="Arial" charset="0"/>
              </a:rPr>
              <a:t>Bowen, A and J </a:t>
            </a:r>
            <a:r>
              <a:rPr lang="en-GB" b="1" dirty="0" err="1" smtClean="0">
                <a:cs typeface="Arial" charset="0"/>
              </a:rPr>
              <a:t>Rydge</a:t>
            </a:r>
            <a:r>
              <a:rPr lang="en-GB" b="1" dirty="0" smtClean="0">
                <a:cs typeface="Arial" charset="0"/>
              </a:rPr>
              <a:t> (2011) Climate </a:t>
            </a:r>
            <a:r>
              <a:rPr lang="en-GB" b="1" dirty="0">
                <a:cs typeface="Arial" charset="0"/>
              </a:rPr>
              <a:t>change policy in the United Kingdom</a:t>
            </a:r>
          </a:p>
          <a:p>
            <a:pPr>
              <a:lnSpc>
                <a:spcPct val="100000"/>
              </a:lnSpc>
            </a:pPr>
            <a:r>
              <a:rPr lang="en-GB" b="1" dirty="0" smtClean="0">
                <a:cs typeface="Arial" charset="0"/>
              </a:rPr>
              <a:t>Policy Paper, Centre </a:t>
            </a:r>
            <a:r>
              <a:rPr lang="en-GB" b="1" dirty="0">
                <a:cs typeface="Arial" charset="0"/>
              </a:rPr>
              <a:t>for </a:t>
            </a:r>
            <a:r>
              <a:rPr lang="en-GB" b="1" dirty="0" smtClean="0">
                <a:cs typeface="Arial" charset="0"/>
              </a:rPr>
              <a:t>Climate Change Economics </a:t>
            </a:r>
            <a:r>
              <a:rPr lang="en-GB" b="1" dirty="0">
                <a:cs typeface="Arial" charset="0"/>
              </a:rPr>
              <a:t>and </a:t>
            </a:r>
            <a:r>
              <a:rPr lang="en-GB" b="1" dirty="0" smtClean="0">
                <a:cs typeface="Arial" charset="0"/>
              </a:rPr>
              <a:t>Policy, Grantham Research Institute on Climate Change and the Environment, LSE</a:t>
            </a:r>
            <a:endParaRPr lang="en-GB" b="1" dirty="0">
              <a:cs typeface="Arial" charset="0"/>
            </a:endParaRPr>
          </a:p>
          <a:p>
            <a:pPr>
              <a:lnSpc>
                <a:spcPct val="100000"/>
              </a:lnSpc>
            </a:pPr>
            <a:endParaRPr lang="en-GB" sz="1800" b="1" dirty="0" smtClean="0">
              <a:cs typeface="Arial" charset="0"/>
            </a:endParaRPr>
          </a:p>
          <a:p>
            <a:pPr>
              <a:lnSpc>
                <a:spcPct val="100000"/>
              </a:lnSpc>
            </a:pPr>
            <a:r>
              <a:rPr lang="en-GB" sz="1800" b="1" dirty="0" smtClean="0">
                <a:cs typeface="Arial" charset="0"/>
              </a:rPr>
              <a:t>David Mackay (2008) </a:t>
            </a:r>
            <a:r>
              <a:rPr lang="en-US" b="1" dirty="0">
                <a:cs typeface="Arial" charset="0"/>
              </a:rPr>
              <a:t>Sustainable Energy – without the hot air. </a:t>
            </a:r>
            <a:r>
              <a:rPr lang="en-US" b="1" dirty="0" smtClean="0">
                <a:cs typeface="Arial" charset="0"/>
              </a:rPr>
              <a:t>www.withouthotair.com</a:t>
            </a:r>
            <a:endParaRPr lang="en-GB" sz="1800" b="1" dirty="0" smtClean="0">
              <a:cs typeface="Arial" charset="0"/>
            </a:endParaRPr>
          </a:p>
          <a:p>
            <a:pPr>
              <a:lnSpc>
                <a:spcPct val="100000"/>
              </a:lnSpc>
            </a:pPr>
            <a:endParaRPr lang="en-GB" b="1" dirty="0">
              <a:cs typeface="Arial" charset="0"/>
            </a:endParaRPr>
          </a:p>
          <a:p>
            <a:pPr>
              <a:lnSpc>
                <a:spcPct val="100000"/>
              </a:lnSpc>
            </a:pPr>
            <a:r>
              <a:rPr lang="en-GB" sz="1800" b="1" dirty="0" err="1" smtClean="0">
                <a:cs typeface="Arial" charset="0"/>
              </a:rPr>
              <a:t>Sunstein</a:t>
            </a:r>
            <a:r>
              <a:rPr lang="en-GB" sz="1800" b="1" dirty="0">
                <a:cs typeface="Arial" charset="0"/>
              </a:rPr>
              <a:t>, C. </a:t>
            </a:r>
            <a:r>
              <a:rPr lang="en-GB" sz="1800" b="1" dirty="0" smtClean="0">
                <a:cs typeface="Arial" charset="0"/>
              </a:rPr>
              <a:t>R </a:t>
            </a:r>
            <a:r>
              <a:rPr lang="en-GB" sz="1800" b="1" dirty="0">
                <a:cs typeface="Arial" charset="0"/>
              </a:rPr>
              <a:t>(2006</a:t>
            </a:r>
            <a:r>
              <a:rPr lang="en-GB" sz="1800" b="1" dirty="0" smtClean="0">
                <a:cs typeface="Arial" charset="0"/>
              </a:rPr>
              <a:t>) </a:t>
            </a:r>
            <a:r>
              <a:rPr lang="en-GB" sz="1800" b="1" dirty="0">
                <a:cs typeface="Arial" charset="0"/>
              </a:rPr>
              <a:t>Montreal vs. Kyoto: A Tale of Two </a:t>
            </a:r>
            <a:r>
              <a:rPr lang="en-GB" sz="1800" b="1" dirty="0" smtClean="0">
                <a:cs typeface="Arial" charset="0"/>
              </a:rPr>
              <a:t>Protocols, Joint </a:t>
            </a:r>
            <a:r>
              <a:rPr lang="en-GB" sz="1800" b="1" dirty="0">
                <a:cs typeface="Arial" charset="0"/>
              </a:rPr>
              <a:t>Centre </a:t>
            </a:r>
            <a:r>
              <a:rPr lang="en-GB" sz="1800" b="1" dirty="0" smtClean="0">
                <a:cs typeface="Arial" charset="0"/>
              </a:rPr>
              <a:t>for </a:t>
            </a:r>
            <a:r>
              <a:rPr lang="en-GB" sz="1800" b="1" dirty="0">
                <a:cs typeface="Arial" charset="0"/>
              </a:rPr>
              <a:t>Regulatory Studies.</a:t>
            </a:r>
          </a:p>
          <a:p>
            <a:pPr>
              <a:lnSpc>
                <a:spcPct val="100000"/>
              </a:lnSpc>
            </a:pPr>
            <a:endParaRPr lang="en-GB" sz="1800" b="1" dirty="0">
              <a:cs typeface="Arial" charset="0"/>
            </a:endParaRPr>
          </a:p>
        </p:txBody>
      </p:sp>
    </p:spTree>
    <p:extLst>
      <p:ext uri="{BB962C8B-B14F-4D97-AF65-F5344CB8AC3E}">
        <p14:creationId xmlns:p14="http://schemas.microsoft.com/office/powerpoint/2010/main" val="408663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0973" y="5033486"/>
            <a:ext cx="8820151" cy="1200329"/>
          </a:xfrm>
          <a:prstGeom prst="rect">
            <a:avLst/>
          </a:prstGeom>
        </p:spPr>
        <p:txBody>
          <a:bodyPr wrap="square">
            <a:spAutoFit/>
          </a:bodyPr>
          <a:lstStyle/>
          <a:p>
            <a:r>
              <a:rPr lang="en-US" dirty="0"/>
              <a:t>"The power of the 2°C target is that it is pragmatic, simple and straightforward to understand and communicate, all important elements when science is brought to policymakers</a:t>
            </a:r>
            <a:r>
              <a:rPr lang="en-US" dirty="0" smtClean="0"/>
              <a:t>.“</a:t>
            </a:r>
          </a:p>
          <a:p>
            <a:endParaRPr lang="en-US" dirty="0"/>
          </a:p>
          <a:p>
            <a:pPr algn="r"/>
            <a:r>
              <a:rPr lang="en-US" i="1" dirty="0" smtClean="0"/>
              <a:t>Tom Stocker, co-chair of IPCC WG1</a:t>
            </a:r>
            <a:endParaRPr lang="en-ZA" i="1" dirty="0"/>
          </a:p>
        </p:txBody>
      </p:sp>
      <p:sp>
        <p:nvSpPr>
          <p:cNvPr id="4" name="Rectangle 3"/>
          <p:cNvSpPr/>
          <p:nvPr/>
        </p:nvSpPr>
        <p:spPr>
          <a:xfrm>
            <a:off x="180972" y="1184613"/>
            <a:ext cx="8820151" cy="1477328"/>
          </a:xfrm>
          <a:prstGeom prst="rect">
            <a:avLst/>
          </a:prstGeom>
        </p:spPr>
        <p:txBody>
          <a:bodyPr wrap="square">
            <a:spAutoFit/>
          </a:bodyPr>
          <a:lstStyle/>
          <a:p>
            <a:r>
              <a:rPr lang="en-US" b="1" dirty="0" smtClean="0"/>
              <a:t>Key principle of the Copenhagen Accord</a:t>
            </a:r>
          </a:p>
          <a:p>
            <a:endParaRPr lang="en-US" dirty="0"/>
          </a:p>
          <a:p>
            <a:r>
              <a:rPr lang="en-US" dirty="0" smtClean="0"/>
              <a:t>To </a:t>
            </a:r>
            <a:r>
              <a:rPr lang="en-US" dirty="0"/>
              <a:t>prevent dangerous anthropogenic interference with the climate system, recognizes </a:t>
            </a:r>
            <a:r>
              <a:rPr lang="en-US" dirty="0" smtClean="0"/>
              <a:t>the </a:t>
            </a:r>
            <a:r>
              <a:rPr lang="en-US" dirty="0"/>
              <a:t>scientific view that the increase in global temperature should be below 2 degrees </a:t>
            </a:r>
            <a:r>
              <a:rPr lang="en-US" dirty="0" smtClean="0"/>
              <a:t>Celsius, </a:t>
            </a:r>
            <a:r>
              <a:rPr lang="en-US" dirty="0"/>
              <a:t>in a context of sustainable development, to combat climate change</a:t>
            </a:r>
            <a:r>
              <a:rPr lang="en-US" dirty="0" smtClean="0"/>
              <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0781" y="2901554"/>
            <a:ext cx="4300534" cy="1791889"/>
          </a:xfrm>
          <a:prstGeom prst="rect">
            <a:avLst/>
          </a:prstGeom>
        </p:spPr>
      </p:pic>
      <p:sp>
        <p:nvSpPr>
          <p:cNvPr id="2" name="Rectangle 1"/>
          <p:cNvSpPr/>
          <p:nvPr/>
        </p:nvSpPr>
        <p:spPr>
          <a:xfrm>
            <a:off x="180972" y="348734"/>
            <a:ext cx="7513532" cy="630942"/>
          </a:xfrm>
          <a:prstGeom prst="rect">
            <a:avLst/>
          </a:prstGeom>
        </p:spPr>
        <p:txBody>
          <a:bodyPr wrap="none">
            <a:spAutoFit/>
          </a:bodyPr>
          <a:lstStyle/>
          <a:p>
            <a:r>
              <a:rPr lang="en-GB" sz="3500" b="1" dirty="0" smtClean="0">
                <a:latin typeface="Calibri" pitchFamily="34" charset="0"/>
              </a:rPr>
              <a:t>Preventing </a:t>
            </a:r>
            <a:r>
              <a:rPr lang="en-GB" sz="3500" b="1" dirty="0">
                <a:latin typeface="Calibri" pitchFamily="34" charset="0"/>
              </a:rPr>
              <a:t>“dangerous” climate change</a:t>
            </a:r>
            <a:endParaRPr lang="en-ZA" sz="3500" dirty="0"/>
          </a:p>
        </p:txBody>
      </p:sp>
    </p:spTree>
    <p:extLst>
      <p:ext uri="{BB962C8B-B14F-4D97-AF65-F5344CB8AC3E}">
        <p14:creationId xmlns:p14="http://schemas.microsoft.com/office/powerpoint/2010/main" val="690856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58200" cy="1131407"/>
          </a:xfrm>
        </p:spPr>
        <p:txBody>
          <a:bodyPr>
            <a:normAutofit fontScale="90000"/>
          </a:bodyPr>
          <a:lstStyle/>
          <a:p>
            <a:pPr algn="l"/>
            <a:r>
              <a:rPr lang="en-GB" sz="3500" b="1" dirty="0" smtClean="0">
                <a:latin typeface="Calibri" pitchFamily="34" charset="0"/>
              </a:rPr>
              <a:t>Will reducing GHG emissions prevent “dangerous” climate change?</a:t>
            </a:r>
            <a:r>
              <a:rPr lang="en-GB" sz="3500" dirty="0" smtClean="0">
                <a:latin typeface="Calibri" pitchFamily="34" charset="0"/>
              </a:rPr>
              <a:t/>
            </a:r>
            <a:br>
              <a:rPr lang="en-GB" sz="3500" dirty="0" smtClean="0">
                <a:latin typeface="Calibri" pitchFamily="34" charset="0"/>
              </a:rPr>
            </a:br>
            <a:endParaRPr lang="en-GB" sz="3500" dirty="0">
              <a:latin typeface="Calibri" pitchFamily="34" charset="0"/>
            </a:endParaRPr>
          </a:p>
        </p:txBody>
      </p:sp>
      <p:sp>
        <p:nvSpPr>
          <p:cNvPr id="19" name="Rectangle 18"/>
          <p:cNvSpPr/>
          <p:nvPr/>
        </p:nvSpPr>
        <p:spPr>
          <a:xfrm>
            <a:off x="6848474" y="3900345"/>
            <a:ext cx="1783123" cy="523220"/>
          </a:xfrm>
          <a:prstGeom prst="rect">
            <a:avLst/>
          </a:prstGeom>
        </p:spPr>
        <p:txBody>
          <a:bodyPr wrap="square">
            <a:spAutoFit/>
          </a:bodyPr>
          <a:lstStyle/>
          <a:p>
            <a:pPr>
              <a:buNone/>
            </a:pPr>
            <a:r>
              <a:rPr lang="en-US" sz="1400" b="1" i="0" dirty="0" smtClean="0">
                <a:solidFill>
                  <a:srgbClr val="000000"/>
                </a:solidFill>
                <a:latin typeface="Calibri" panose="020F0502020204030204" pitchFamily="34" charset="0"/>
              </a:rPr>
              <a:t>Figure 1</a:t>
            </a:r>
            <a:endParaRPr lang="en-ZA" sz="1400" b="1" i="0" dirty="0" smtClean="0">
              <a:solidFill>
                <a:srgbClr val="000000"/>
              </a:solidFill>
              <a:latin typeface="Calibri" panose="020F0502020204030204" pitchFamily="34" charset="0"/>
            </a:endParaRPr>
          </a:p>
          <a:p>
            <a:pPr>
              <a:buNone/>
            </a:pPr>
            <a:r>
              <a:rPr lang="en-ZA" sz="1400" b="1" i="0" dirty="0" smtClean="0">
                <a:solidFill>
                  <a:srgbClr val="000000"/>
                </a:solidFill>
                <a:latin typeface="Calibri" panose="020F0502020204030204" pitchFamily="34" charset="0"/>
              </a:rPr>
              <a:t>Joshi </a:t>
            </a:r>
            <a:r>
              <a:rPr lang="en-ZA" sz="1400" b="1" i="0" dirty="0">
                <a:solidFill>
                  <a:srgbClr val="000000"/>
                </a:solidFill>
                <a:latin typeface="Calibri" panose="020F0502020204030204" pitchFamily="34" charset="0"/>
              </a:rPr>
              <a:t>et al. </a:t>
            </a:r>
            <a:r>
              <a:rPr lang="en-ZA" sz="1400" b="1" i="0" dirty="0" smtClean="0">
                <a:solidFill>
                  <a:srgbClr val="000000"/>
                </a:solidFill>
                <a:latin typeface="Calibri" panose="020F0502020204030204" pitchFamily="34" charset="0"/>
              </a:rPr>
              <a:t>2011</a:t>
            </a:r>
            <a:endParaRPr lang="en-ZA" sz="1400" b="1" i="0" dirty="0">
              <a:solidFill>
                <a:srgbClr val="000000"/>
              </a:solidFill>
              <a:latin typeface="Calibri" panose="020F0502020204030204" pitchFamily="34" charset="0"/>
            </a:endParaRPr>
          </a:p>
        </p:txBody>
      </p:sp>
      <p:sp>
        <p:nvSpPr>
          <p:cNvPr id="3" name="Rectangle 2"/>
          <p:cNvSpPr/>
          <p:nvPr/>
        </p:nvSpPr>
        <p:spPr>
          <a:xfrm>
            <a:off x="219076" y="4696605"/>
            <a:ext cx="8848724" cy="1323439"/>
          </a:xfrm>
          <a:prstGeom prst="rect">
            <a:avLst/>
          </a:prstGeom>
        </p:spPr>
        <p:txBody>
          <a:bodyPr wrap="square">
            <a:spAutoFit/>
          </a:bodyPr>
          <a:lstStyle/>
          <a:p>
            <a:r>
              <a:rPr lang="en-US" sz="1600" b="1" dirty="0" smtClean="0"/>
              <a:t>“In higher greenhouse-gas </a:t>
            </a:r>
            <a:r>
              <a:rPr lang="en-US" sz="1600" b="1" dirty="0"/>
              <a:t>emission scenarios, a global average 2 °C warming threshold is likely to be crossed by 2060, whereas in </a:t>
            </a:r>
            <a:r>
              <a:rPr lang="en-US" sz="1600" b="1" dirty="0" smtClean="0"/>
              <a:t>a lower </a:t>
            </a:r>
            <a:r>
              <a:rPr lang="en-US" sz="1600" b="1" dirty="0"/>
              <a:t>emissions scenario, the crossing of this threshold is delayed by up to several decades. On regional scales, however, </a:t>
            </a:r>
            <a:r>
              <a:rPr lang="en-US" sz="1600" b="1" dirty="0" smtClean="0"/>
              <a:t>the 2 </a:t>
            </a:r>
            <a:r>
              <a:rPr lang="en-US" sz="1600" b="1" dirty="0"/>
              <a:t>°C threshold will probably be exceeded over large parts of Eurasia, North Africa and Canada by 2040 if emissions continue </a:t>
            </a:r>
            <a:r>
              <a:rPr lang="en-US" sz="1600" b="1" dirty="0" smtClean="0"/>
              <a:t>to increase </a:t>
            </a:r>
            <a:r>
              <a:rPr lang="en-US" sz="1600" b="1" dirty="0"/>
              <a:t>— well within the lifetime of many people living now</a:t>
            </a:r>
            <a:r>
              <a:rPr lang="en-US" sz="1600" b="1" dirty="0" smtClean="0"/>
              <a:t>.”</a:t>
            </a:r>
            <a:endParaRPr lang="en-US" sz="1600"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9325" y="1274492"/>
            <a:ext cx="4429125" cy="3339573"/>
          </a:xfrm>
          <a:prstGeom prst="rect">
            <a:avLst/>
          </a:prstGeom>
        </p:spPr>
      </p:pic>
    </p:spTree>
    <p:extLst>
      <p:ext uri="{BB962C8B-B14F-4D97-AF65-F5344CB8AC3E}">
        <p14:creationId xmlns:p14="http://schemas.microsoft.com/office/powerpoint/2010/main" val="94264404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58200" cy="1131407"/>
          </a:xfrm>
        </p:spPr>
        <p:txBody>
          <a:bodyPr>
            <a:normAutofit fontScale="90000"/>
          </a:bodyPr>
          <a:lstStyle/>
          <a:p>
            <a:pPr algn="l"/>
            <a:r>
              <a:rPr lang="en-GB" sz="3500" b="1" dirty="0" smtClean="0">
                <a:latin typeface="Calibri" pitchFamily="34" charset="0"/>
              </a:rPr>
              <a:t>Will reducing GHG emissions prevent “dangerous” climate change?</a:t>
            </a:r>
            <a:r>
              <a:rPr lang="en-GB" sz="3500" dirty="0" smtClean="0">
                <a:latin typeface="Calibri" pitchFamily="34" charset="0"/>
              </a:rPr>
              <a:t/>
            </a:r>
            <a:br>
              <a:rPr lang="en-GB" sz="3500" dirty="0" smtClean="0">
                <a:latin typeface="Calibri" pitchFamily="34" charset="0"/>
              </a:rPr>
            </a:br>
            <a:endParaRPr lang="en-GB" sz="3500" dirty="0">
              <a:latin typeface="Calibri" pitchFamily="34" charset="0"/>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8762" y="1454603"/>
            <a:ext cx="6403950" cy="4405523"/>
          </a:xfrm>
          <a:prstGeom prst="rect">
            <a:avLst/>
          </a:prstGeom>
        </p:spPr>
      </p:pic>
      <p:sp>
        <p:nvSpPr>
          <p:cNvPr id="19" name="Rectangle 18"/>
          <p:cNvSpPr/>
          <p:nvPr/>
        </p:nvSpPr>
        <p:spPr>
          <a:xfrm>
            <a:off x="6934200" y="5706238"/>
            <a:ext cx="1783123" cy="307777"/>
          </a:xfrm>
          <a:prstGeom prst="rect">
            <a:avLst/>
          </a:prstGeom>
        </p:spPr>
        <p:txBody>
          <a:bodyPr wrap="square">
            <a:spAutoFit/>
          </a:bodyPr>
          <a:lstStyle/>
          <a:p>
            <a:pPr>
              <a:buNone/>
            </a:pPr>
            <a:r>
              <a:rPr lang="en-ZA" sz="1400" b="1" i="0" dirty="0">
                <a:solidFill>
                  <a:srgbClr val="000000"/>
                </a:solidFill>
                <a:latin typeface="Calibri" panose="020F0502020204030204" pitchFamily="34" charset="0"/>
              </a:rPr>
              <a:t>Fuss et al. 2014</a:t>
            </a:r>
          </a:p>
        </p:txBody>
      </p:sp>
    </p:spTree>
    <p:extLst>
      <p:ext uri="{BB962C8B-B14F-4D97-AF65-F5344CB8AC3E}">
        <p14:creationId xmlns:p14="http://schemas.microsoft.com/office/powerpoint/2010/main" val="349646031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3" name="Rectangle 3"/>
          <p:cNvSpPr>
            <a:spLocks noGrp="1"/>
          </p:cNvSpPr>
          <p:nvPr>
            <p:ph sz="quarter" idx="1"/>
          </p:nvPr>
        </p:nvSpPr>
        <p:spPr>
          <a:xfrm>
            <a:off x="609600" y="1752600"/>
            <a:ext cx="7993062" cy="4321175"/>
          </a:xfrm>
        </p:spPr>
        <p:txBody>
          <a:bodyPr>
            <a:normAutofit/>
          </a:bodyPr>
          <a:lstStyle/>
          <a:p>
            <a:r>
              <a:rPr lang="en-GB" sz="2200" dirty="0" smtClean="0"/>
              <a:t>Carbon dioxide, and some other key GHGs, are well-mixed gases. CO</a:t>
            </a:r>
            <a:r>
              <a:rPr lang="en-GB" sz="2200" baseline="-25000" dirty="0" smtClean="0"/>
              <a:t>2</a:t>
            </a:r>
            <a:r>
              <a:rPr lang="en-GB" sz="2200" dirty="0" smtClean="0"/>
              <a:t> has an atmospheric lifetime of 5 to 200 years. </a:t>
            </a:r>
          </a:p>
          <a:p>
            <a:endParaRPr lang="en-GB" sz="2200" dirty="0" smtClean="0"/>
          </a:p>
          <a:p>
            <a:r>
              <a:rPr lang="en-GB" sz="2200" dirty="0" smtClean="0"/>
              <a:t>GHG emissions are inextricably linked to trade and the increasingly globalised economy.</a:t>
            </a:r>
          </a:p>
          <a:p>
            <a:endParaRPr lang="en-GB" sz="2200" dirty="0" smtClean="0"/>
          </a:p>
          <a:p>
            <a:r>
              <a:rPr lang="en-GB" sz="2200" dirty="0" smtClean="0"/>
              <a:t>All nations will be impacted by climate change ...some more than others!</a:t>
            </a:r>
          </a:p>
          <a:p>
            <a:endParaRPr lang="en-GB" dirty="0" smtClean="0"/>
          </a:p>
          <a:p>
            <a:endParaRPr lang="en-GB" dirty="0" smtClean="0"/>
          </a:p>
          <a:p>
            <a:endParaRPr lang="en-GB" dirty="0" smtClean="0"/>
          </a:p>
          <a:p>
            <a:endParaRPr lang="en-GB" dirty="0" smtClean="0"/>
          </a:p>
        </p:txBody>
      </p:sp>
      <p:sp>
        <p:nvSpPr>
          <p:cNvPr id="4" name="Title 1"/>
          <p:cNvSpPr>
            <a:spLocks noGrp="1"/>
          </p:cNvSpPr>
          <p:nvPr>
            <p:ph type="title"/>
          </p:nvPr>
        </p:nvSpPr>
        <p:spPr>
          <a:xfrm>
            <a:off x="266700" y="257175"/>
            <a:ext cx="8153400" cy="1143000"/>
          </a:xfrm>
        </p:spPr>
        <p:txBody>
          <a:bodyPr>
            <a:normAutofit fontScale="90000"/>
          </a:bodyPr>
          <a:lstStyle/>
          <a:p>
            <a:r>
              <a:rPr lang="en-GB" sz="3500" b="1" dirty="0" smtClean="0"/>
              <a:t>Why do we need international </a:t>
            </a:r>
            <a:r>
              <a:rPr lang="en-GB" sz="3500" b="1" dirty="0"/>
              <a:t>c</a:t>
            </a:r>
            <a:r>
              <a:rPr lang="en-GB" sz="3500" b="1" dirty="0" smtClean="0"/>
              <a:t>limate </a:t>
            </a:r>
            <a:r>
              <a:rPr lang="en-GB" sz="3500" b="1" dirty="0"/>
              <a:t>a</a:t>
            </a:r>
            <a:r>
              <a:rPr lang="en-GB" sz="3500" b="1" dirty="0" smtClean="0"/>
              <a:t>ction?</a:t>
            </a:r>
          </a:p>
        </p:txBody>
      </p:sp>
    </p:spTree>
    <p:extLst>
      <p:ext uri="{BB962C8B-B14F-4D97-AF65-F5344CB8AC3E}">
        <p14:creationId xmlns:p14="http://schemas.microsoft.com/office/powerpoint/2010/main" val="2557464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9683">
                                            <p:txEl>
                                              <p:pRg st="0" end="0"/>
                                            </p:txEl>
                                          </p:spTgt>
                                        </p:tgtEl>
                                        <p:attrNameLst>
                                          <p:attrName>style.visibility</p:attrName>
                                        </p:attrNameLst>
                                      </p:cBhvr>
                                      <p:to>
                                        <p:strVal val="visible"/>
                                      </p:to>
                                    </p:set>
                                    <p:animEffect transition="in" filter="fade">
                                      <p:cBhvr>
                                        <p:cTn id="7" dur="500"/>
                                        <p:tgtEl>
                                          <p:spTgt spid="19968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9683">
                                            <p:txEl>
                                              <p:pRg st="2" end="2"/>
                                            </p:txEl>
                                          </p:spTgt>
                                        </p:tgtEl>
                                        <p:attrNameLst>
                                          <p:attrName>style.visibility</p:attrName>
                                        </p:attrNameLst>
                                      </p:cBhvr>
                                      <p:to>
                                        <p:strVal val="visible"/>
                                      </p:to>
                                    </p:set>
                                    <p:animEffect transition="in" filter="fade">
                                      <p:cBhvr>
                                        <p:cTn id="10" dur="500"/>
                                        <p:tgtEl>
                                          <p:spTgt spid="19968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9683">
                                            <p:txEl>
                                              <p:pRg st="4" end="4"/>
                                            </p:txEl>
                                          </p:spTgt>
                                        </p:tgtEl>
                                        <p:attrNameLst>
                                          <p:attrName>style.visibility</p:attrName>
                                        </p:attrNameLst>
                                      </p:cBhvr>
                                      <p:to>
                                        <p:strVal val="visible"/>
                                      </p:to>
                                    </p:set>
                                    <p:animEffect transition="in" filter="fade">
                                      <p:cBhvr>
                                        <p:cTn id="13" dur="500"/>
                                        <p:tgtEl>
                                          <p:spTgt spid="1996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p:cNvSpPr>
            <a:spLocks noGrp="1"/>
          </p:cNvSpPr>
          <p:nvPr>
            <p:ph type="ctrTitle"/>
          </p:nvPr>
        </p:nvSpPr>
        <p:spPr>
          <a:xfrm>
            <a:off x="533400" y="304800"/>
            <a:ext cx="6324600" cy="1470025"/>
          </a:xfrm>
        </p:spPr>
        <p:txBody>
          <a:bodyPr>
            <a:normAutofit/>
          </a:bodyPr>
          <a:lstStyle/>
          <a:p>
            <a:pPr algn="l"/>
            <a:r>
              <a:rPr lang="en-GB" sz="3000" b="1" dirty="0" smtClean="0"/>
              <a:t>United Nations Framework Convention on Climate Change</a:t>
            </a:r>
          </a:p>
        </p:txBody>
      </p:sp>
      <p:pic>
        <p:nvPicPr>
          <p:cNvPr id="29697" name="Picture 1"/>
          <p:cNvPicPr>
            <a:picLocks noChangeAspect="1" noChangeArrowheads="1"/>
          </p:cNvPicPr>
          <p:nvPr/>
        </p:nvPicPr>
        <p:blipFill>
          <a:blip r:embed="rId3" cstate="print"/>
          <a:srcRect/>
          <a:stretch>
            <a:fillRect/>
          </a:stretch>
        </p:blipFill>
        <p:spPr bwMode="auto">
          <a:xfrm>
            <a:off x="6553200" y="514350"/>
            <a:ext cx="1876778" cy="1066800"/>
          </a:xfrm>
          <a:prstGeom prst="rect">
            <a:avLst/>
          </a:prstGeom>
          <a:noFill/>
          <a:ln w="9525">
            <a:noFill/>
            <a:miter lim="800000"/>
            <a:headEnd/>
            <a:tailEnd/>
          </a:ln>
        </p:spPr>
      </p:pic>
      <p:sp>
        <p:nvSpPr>
          <p:cNvPr id="6" name="Rectangle 3"/>
          <p:cNvSpPr txBox="1">
            <a:spLocks/>
          </p:cNvSpPr>
          <p:nvPr/>
        </p:nvSpPr>
        <p:spPr>
          <a:xfrm>
            <a:off x="457200" y="1905001"/>
            <a:ext cx="8362950" cy="4343400"/>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20000"/>
              </a:lnSpc>
            </a:pPr>
            <a:r>
              <a:rPr lang="en-GB" sz="3300" dirty="0" smtClean="0">
                <a:solidFill>
                  <a:schemeClr val="tx1"/>
                </a:solidFill>
              </a:rPr>
              <a:t>An environmental treaty, established at the Earth Summit in Rio de Janeiro (1992) and entered </a:t>
            </a:r>
            <a:r>
              <a:rPr lang="en-GB" sz="3300" dirty="0">
                <a:solidFill>
                  <a:schemeClr val="tx1"/>
                </a:solidFill>
              </a:rPr>
              <a:t>into force on 21 March 1994. </a:t>
            </a:r>
            <a:endParaRPr lang="en-GB" sz="3300" dirty="0" smtClean="0">
              <a:solidFill>
                <a:schemeClr val="tx1"/>
              </a:solidFill>
            </a:endParaRPr>
          </a:p>
          <a:p>
            <a:pPr marL="571500" indent="-571500" algn="l">
              <a:lnSpc>
                <a:spcPct val="120000"/>
              </a:lnSpc>
              <a:buFont typeface="Arial" panose="020B0604020202020204" pitchFamily="34" charset="0"/>
              <a:buChar char="•"/>
            </a:pPr>
            <a:endParaRPr lang="en-GB" sz="3300" dirty="0">
              <a:solidFill>
                <a:schemeClr val="tx1"/>
              </a:solidFill>
            </a:endParaRPr>
          </a:p>
          <a:p>
            <a:pPr algn="l">
              <a:lnSpc>
                <a:spcPct val="120000"/>
              </a:lnSpc>
            </a:pPr>
            <a:r>
              <a:rPr lang="en-GB" sz="3300" dirty="0" smtClean="0">
                <a:solidFill>
                  <a:schemeClr val="tx1"/>
                </a:solidFill>
              </a:rPr>
              <a:t>154 nations signed the convention (including all major emitters), committing to a voluntary, l</a:t>
            </a:r>
            <a:r>
              <a:rPr lang="en-US" sz="3300" dirty="0" err="1" smtClean="0">
                <a:solidFill>
                  <a:schemeClr val="tx1"/>
                </a:solidFill>
              </a:rPr>
              <a:t>egally</a:t>
            </a:r>
            <a:r>
              <a:rPr lang="en-US" sz="3300" dirty="0" smtClean="0">
                <a:solidFill>
                  <a:schemeClr val="tx1"/>
                </a:solidFill>
              </a:rPr>
              <a:t> non-binding aim. However, it included provisions for updates that would set mandatory emission limits.</a:t>
            </a:r>
          </a:p>
          <a:p>
            <a:pPr marL="571500" indent="-571500" algn="l">
              <a:lnSpc>
                <a:spcPct val="120000"/>
              </a:lnSpc>
              <a:buFont typeface="Arial" panose="020B0604020202020204" pitchFamily="34" charset="0"/>
              <a:buChar char="•"/>
            </a:pPr>
            <a:endParaRPr lang="en-US" sz="3300" b="1" dirty="0">
              <a:solidFill>
                <a:schemeClr val="tx1"/>
              </a:solidFill>
            </a:endParaRPr>
          </a:p>
          <a:p>
            <a:pPr algn="l">
              <a:lnSpc>
                <a:spcPct val="120000"/>
              </a:lnSpc>
            </a:pPr>
            <a:r>
              <a:rPr lang="en-GB" dirty="0" smtClean="0">
                <a:solidFill>
                  <a:schemeClr val="tx1"/>
                </a:solidFill>
              </a:rPr>
              <a:t>Convention </a:t>
            </a:r>
            <a:r>
              <a:rPr lang="en-GB" dirty="0">
                <a:solidFill>
                  <a:schemeClr val="tx1"/>
                </a:solidFill>
              </a:rPr>
              <a:t>objective</a:t>
            </a:r>
            <a:r>
              <a:rPr lang="en-GB" dirty="0" smtClean="0">
                <a:solidFill>
                  <a:schemeClr val="tx1"/>
                </a:solidFill>
              </a:rPr>
              <a:t>:</a:t>
            </a:r>
          </a:p>
          <a:p>
            <a:pPr marL="571500" indent="-571500" algn="l">
              <a:lnSpc>
                <a:spcPct val="120000"/>
              </a:lnSpc>
              <a:buFont typeface="Arial" panose="020B0604020202020204" pitchFamily="34" charset="0"/>
              <a:buChar char="•"/>
            </a:pPr>
            <a:endParaRPr lang="en-GB" sz="1500" dirty="0">
              <a:solidFill>
                <a:schemeClr val="tx1"/>
              </a:solidFill>
            </a:endParaRPr>
          </a:p>
          <a:p>
            <a:pPr lvl="1" algn="l">
              <a:lnSpc>
                <a:spcPct val="120000"/>
              </a:lnSpc>
            </a:pPr>
            <a:r>
              <a:rPr lang="en-GB" sz="2900" dirty="0" smtClean="0">
                <a:solidFill>
                  <a:schemeClr val="tx1"/>
                </a:solidFill>
              </a:rPr>
              <a:t>“</a:t>
            </a:r>
            <a:r>
              <a:rPr lang="en-GB" sz="2900" dirty="0">
                <a:solidFill>
                  <a:schemeClr val="tx1"/>
                </a:solidFill>
              </a:rPr>
              <a:t>To achieve </a:t>
            </a:r>
            <a:r>
              <a:rPr lang="en-GB" sz="2900" b="1" dirty="0">
                <a:solidFill>
                  <a:schemeClr val="tx1"/>
                </a:solidFill>
              </a:rPr>
              <a:t>stabilization</a:t>
            </a:r>
            <a:r>
              <a:rPr lang="en-GB" sz="2900" dirty="0">
                <a:solidFill>
                  <a:schemeClr val="tx1"/>
                </a:solidFill>
              </a:rPr>
              <a:t> of greenhouse gas concentrations in the atmosphere at a level that would prevent </a:t>
            </a:r>
            <a:r>
              <a:rPr lang="en-GB" sz="2900" b="1" dirty="0">
                <a:solidFill>
                  <a:schemeClr val="tx1"/>
                </a:solidFill>
              </a:rPr>
              <a:t>dangerous</a:t>
            </a:r>
            <a:r>
              <a:rPr lang="en-GB" sz="2900" dirty="0">
                <a:solidFill>
                  <a:schemeClr val="tx1"/>
                </a:solidFill>
              </a:rPr>
              <a:t> anthropogenic interference with the climate system. Such a level should be achieved within a time-frame sufficient to allow ecosystems to adapt naturally to climate change, to ensure that food production is not threatened and to enable economic development to proceed in a sustainable manner</a:t>
            </a:r>
            <a:r>
              <a:rPr lang="en-GB" sz="2900" dirty="0" smtClean="0">
                <a:solidFill>
                  <a:schemeClr val="tx1"/>
                </a:solidFill>
              </a:rPr>
              <a:t>.”</a:t>
            </a:r>
            <a:endParaRPr lang="en-GB" sz="1800" dirty="0" smtClean="0">
              <a:solidFill>
                <a:schemeClr val="tx1"/>
              </a:solidFill>
            </a:endParaRPr>
          </a:p>
        </p:txBody>
      </p:sp>
    </p:spTree>
    <p:extLst>
      <p:ext uri="{BB962C8B-B14F-4D97-AF65-F5344CB8AC3E}">
        <p14:creationId xmlns:p14="http://schemas.microsoft.com/office/powerpoint/2010/main" val="2462537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fade">
                                      <p:cBhvr>
                                        <p:cTn id="7" dur="500"/>
                                        <p:tgtEl>
                                          <p:spTgt spid="6">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6" end="6"/>
                                            </p:txEl>
                                          </p:spTgt>
                                        </p:tgtEl>
                                        <p:attrNameLst>
                                          <p:attrName>style.visibility</p:attrName>
                                        </p:attrNameLst>
                                      </p:cBhvr>
                                      <p:to>
                                        <p:strVal val="visible"/>
                                      </p:to>
                                    </p:set>
                                    <p:animEffect transition="in" filter="fade">
                                      <p:cBhvr>
                                        <p:cTn id="10"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1767</TotalTime>
  <Words>2467</Words>
  <Application>Microsoft Office PowerPoint</Application>
  <PresentationFormat>On-screen Show (4:3)</PresentationFormat>
  <Paragraphs>315</Paragraphs>
  <Slides>44</Slides>
  <Notes>36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46" baseType="lpstr">
      <vt:lpstr>Office Theme</vt:lpstr>
      <vt:lpstr>Bitmap Image</vt:lpstr>
      <vt:lpstr>GEOGM1405  Climate Change: Science and Impacts</vt:lpstr>
      <vt:lpstr>Aims of Today’s Lecture</vt:lpstr>
      <vt:lpstr>PowerPoint Presentation</vt:lpstr>
      <vt:lpstr>PowerPoint Presentation</vt:lpstr>
      <vt:lpstr>PowerPoint Presentation</vt:lpstr>
      <vt:lpstr>Will reducing GHG emissions prevent “dangerous” climate change? </vt:lpstr>
      <vt:lpstr>Will reducing GHG emissions prevent “dangerous” climate change? </vt:lpstr>
      <vt:lpstr>Why do we need international climate action?</vt:lpstr>
      <vt:lpstr>United Nations Framework Convention on Climate Change</vt:lpstr>
      <vt:lpstr>United Nations Framework Convention on Climate Change</vt:lpstr>
      <vt:lpstr>UNFCCC – Conference Of the Parties</vt:lpstr>
      <vt:lpstr>The Kyoto Protocol</vt:lpstr>
      <vt:lpstr>Was the Kyoto Protocol a success?</vt:lpstr>
      <vt:lpstr>Was the Kyoto Protocol a success?</vt:lpstr>
      <vt:lpstr>Participation in the Kyoto Protocol</vt:lpstr>
      <vt:lpstr>Reasons why establishing international consensus has been challenging?  1.  The Tragedy of the Commons              </vt:lpstr>
      <vt:lpstr>Where are we now?</vt:lpstr>
      <vt:lpstr>The European Union</vt:lpstr>
      <vt:lpstr>The European Union</vt:lpstr>
      <vt:lpstr>Agreement between China and the US? </vt:lpstr>
      <vt:lpstr>Agreement between China and the US? </vt:lpstr>
      <vt:lpstr>Questions to think about before Paris 2015</vt:lpstr>
      <vt:lpstr>PowerPoint Presentation</vt:lpstr>
      <vt:lpstr>“Hard” mitigation options</vt:lpstr>
      <vt:lpstr>“Soft” mitigation options</vt:lpstr>
      <vt:lpstr>Making mitigation decisions</vt:lpstr>
      <vt:lpstr>Multi-criteria decision analysis (MCDA)</vt:lpstr>
      <vt:lpstr>UK Climate Change Mitigation Policy</vt:lpstr>
      <vt:lpstr>UK Climate Change Act: Key Details</vt:lpstr>
      <vt:lpstr>UK Low Carbon Transition Plan</vt:lpstr>
      <vt:lpstr>Scale of Challenge</vt:lpstr>
      <vt:lpstr>UK Energy Supply</vt:lpstr>
      <vt:lpstr>UK Energy Supply</vt:lpstr>
      <vt:lpstr>Has there ever been another global atmospheric problem requiring international cooperation?</vt:lpstr>
      <vt:lpstr>The Ozone Hole</vt:lpstr>
      <vt:lpstr>The Montreal Protocol</vt:lpstr>
      <vt:lpstr>Similarities Montreal               Kyoto</vt:lpstr>
      <vt:lpstr>PowerPoint Presentation</vt:lpstr>
      <vt:lpstr>Try creating your own policies</vt:lpstr>
      <vt:lpstr>Summary</vt:lpstr>
      <vt:lpstr>…Homework</vt:lpstr>
      <vt:lpstr>BBC Climate Challenge</vt:lpstr>
      <vt:lpstr>PowerPoint Presentation</vt:lpstr>
      <vt:lpstr>Further Reading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GEOGM1405  Climate Change: Science and Impacts</dc:title>
  <dc:creator>jdaron</dc:creator>
  <cp:lastModifiedBy>jdaron</cp:lastModifiedBy>
  <cp:revision>127</cp:revision>
  <dcterms:created xsi:type="dcterms:W3CDTF">2014-10-13T14:29:56Z</dcterms:created>
  <dcterms:modified xsi:type="dcterms:W3CDTF">2014-11-18T09:37:22Z</dcterms:modified>
</cp:coreProperties>
</file>