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365" r:id="rId2"/>
    <p:sldId id="260" r:id="rId3"/>
    <p:sldId id="367" r:id="rId4"/>
    <p:sldId id="392" r:id="rId5"/>
    <p:sldId id="378" r:id="rId6"/>
    <p:sldId id="370" r:id="rId7"/>
    <p:sldId id="413" r:id="rId8"/>
    <p:sldId id="377" r:id="rId9"/>
    <p:sldId id="414" r:id="rId10"/>
    <p:sldId id="387" r:id="rId11"/>
    <p:sldId id="379" r:id="rId12"/>
    <p:sldId id="371" r:id="rId13"/>
    <p:sldId id="391" r:id="rId14"/>
    <p:sldId id="364" r:id="rId15"/>
    <p:sldId id="393" r:id="rId16"/>
    <p:sldId id="400" r:id="rId17"/>
    <p:sldId id="382" r:id="rId18"/>
    <p:sldId id="381" r:id="rId19"/>
    <p:sldId id="402" r:id="rId20"/>
    <p:sldId id="390" r:id="rId21"/>
    <p:sldId id="401" r:id="rId22"/>
    <p:sldId id="399" r:id="rId23"/>
    <p:sldId id="403" r:id="rId24"/>
    <p:sldId id="389" r:id="rId25"/>
    <p:sldId id="372" r:id="rId26"/>
    <p:sldId id="404" r:id="rId27"/>
    <p:sldId id="385" r:id="rId28"/>
    <p:sldId id="405" r:id="rId29"/>
    <p:sldId id="406" r:id="rId30"/>
    <p:sldId id="384" r:id="rId31"/>
    <p:sldId id="394" r:id="rId32"/>
    <p:sldId id="408" r:id="rId33"/>
    <p:sldId id="409" r:id="rId34"/>
    <p:sldId id="395" r:id="rId35"/>
    <p:sldId id="383" r:id="rId36"/>
    <p:sldId id="386" r:id="rId37"/>
    <p:sldId id="376" r:id="rId38"/>
    <p:sldId id="373" r:id="rId39"/>
    <p:sldId id="374" r:id="rId40"/>
    <p:sldId id="375" r:id="rId41"/>
    <p:sldId id="407" r:id="rId42"/>
    <p:sldId id="397" r:id="rId43"/>
    <p:sldId id="398" r:id="rId44"/>
    <p:sldId id="412" r:id="rId45"/>
    <p:sldId id="388" r:id="rId46"/>
    <p:sldId id="411" r:id="rId47"/>
    <p:sldId id="410" r:id="rId48"/>
    <p:sldId id="369" r:id="rId4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883" autoAdjust="0"/>
  </p:normalViewPr>
  <p:slideViewPr>
    <p:cSldViewPr>
      <p:cViewPr varScale="1">
        <p:scale>
          <a:sx n="80" d="100"/>
          <a:sy n="80" d="100"/>
        </p:scale>
        <p:origin x="-1524"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C4845DE-AA82-4017-A11B-C9EA0EB64644}" type="datetimeFigureOut">
              <a:rPr lang="en-ZA" smtClean="0"/>
              <a:t>2014/11/25</a:t>
            </a:fld>
            <a:endParaRPr lang="en-Z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A214D19-FD34-44D4-B0D3-2453F197C009}" type="slidenum">
              <a:rPr lang="en-ZA" smtClean="0"/>
              <a:t>‹#›</a:t>
            </a:fld>
            <a:endParaRPr lang="en-ZA"/>
          </a:p>
        </p:txBody>
      </p:sp>
    </p:spTree>
    <p:extLst>
      <p:ext uri="{BB962C8B-B14F-4D97-AF65-F5344CB8AC3E}">
        <p14:creationId xmlns:p14="http://schemas.microsoft.com/office/powerpoint/2010/main" val="7050264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p:spPr>
        <p:txBody>
          <a:bodyPr/>
          <a:lstStyle/>
          <a:p>
            <a:endParaRPr lang="en-GB" smtClean="0"/>
          </a:p>
        </p:txBody>
      </p:sp>
      <p:sp>
        <p:nvSpPr>
          <p:cNvPr id="40964" name="Slide Number Placeholder 3"/>
          <p:cNvSpPr>
            <a:spLocks noGrp="1"/>
          </p:cNvSpPr>
          <p:nvPr>
            <p:ph type="sldNum" sz="quarter" idx="5"/>
          </p:nvPr>
        </p:nvSpPr>
        <p:spPr>
          <a:noFill/>
        </p:spPr>
        <p:txBody>
          <a:bodyPr/>
          <a:lstStyle/>
          <a:p>
            <a:fld id="{A381907B-9137-475D-BCE7-26566550E6F6}" type="slidenum">
              <a:rPr lang="en-US" smtClean="0"/>
              <a:pPr/>
              <a:t>2</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ide Image Placeholder 1"/>
          <p:cNvSpPr>
            <a:spLocks noGrp="1" noRot="1" noChangeAspect="1" noTextEdit="1"/>
          </p:cNvSpPr>
          <p:nvPr>
            <p:ph type="sldImg"/>
          </p:nvPr>
        </p:nvSpPr>
        <p:spPr>
          <a:ln/>
        </p:spPr>
      </p:sp>
      <p:sp>
        <p:nvSpPr>
          <p:cNvPr id="128003" name="Notes Placeholder 2"/>
          <p:cNvSpPr>
            <a:spLocks noGrp="1"/>
          </p:cNvSpPr>
          <p:nvPr>
            <p:ph type="body" idx="1"/>
          </p:nvPr>
        </p:nvSpPr>
        <p:spPr>
          <a:noFill/>
          <a:ln/>
        </p:spPr>
        <p:txBody>
          <a:bodyPr/>
          <a:lstStyle/>
          <a:p>
            <a:endParaRPr lang="en-GB" smtClean="0"/>
          </a:p>
        </p:txBody>
      </p:sp>
      <p:sp>
        <p:nvSpPr>
          <p:cNvPr id="128004" name="Slide Number Placeholder 3"/>
          <p:cNvSpPr>
            <a:spLocks noGrp="1"/>
          </p:cNvSpPr>
          <p:nvPr>
            <p:ph type="sldNum" sz="quarter" idx="5"/>
          </p:nvPr>
        </p:nvSpPr>
        <p:spPr>
          <a:noFill/>
        </p:spPr>
        <p:txBody>
          <a:bodyPr/>
          <a:lstStyle/>
          <a:p>
            <a:fld id="{27920B27-EEF4-491B-91BF-442D0B0786D7}" type="slidenum">
              <a:rPr lang="en-US" smtClean="0"/>
              <a:pPr/>
              <a:t>40</a:t>
            </a:fld>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EEAAEF23-F04C-42BE-BFBB-4159DAC0B6A2}" type="slidenum">
              <a:rPr lang="en-GB" smtClean="0"/>
              <a:pPr/>
              <a:t>43</a:t>
            </a:fld>
            <a:endParaRPr lang="en-GB" smtClean="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EEAAEF23-F04C-42BE-BFBB-4159DAC0B6A2}" type="slidenum">
              <a:rPr lang="en-GB" smtClean="0"/>
              <a:pPr/>
              <a:t>44</a:t>
            </a:fld>
            <a:endParaRPr lang="en-GB" smtClean="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EEAAEF23-F04C-42BE-BFBB-4159DAC0B6A2}" type="slidenum">
              <a:rPr lang="en-GB" smtClean="0"/>
              <a:pPr/>
              <a:t>45</a:t>
            </a:fld>
            <a:endParaRPr lang="en-GB" smtClean="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EEAAEF23-F04C-42BE-BFBB-4159DAC0B6A2}" type="slidenum">
              <a:rPr lang="en-GB" smtClean="0"/>
              <a:pPr/>
              <a:t>46</a:t>
            </a:fld>
            <a:endParaRPr lang="en-GB" smtClean="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EEAAEF23-F04C-42BE-BFBB-4159DAC0B6A2}" type="slidenum">
              <a:rPr lang="en-GB" smtClean="0"/>
              <a:pPr/>
              <a:t>47</a:t>
            </a:fld>
            <a:endParaRPr lang="en-GB" smtClean="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EEAAEF23-F04C-42BE-BFBB-4159DAC0B6A2}" type="slidenum">
              <a:rPr lang="en-GB" smtClean="0"/>
              <a:pPr/>
              <a:t>48</a:t>
            </a:fld>
            <a:endParaRPr lang="en-GB" smtClean="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48422D91-98FC-48CF-93ED-11715F03A307}" type="slidenum">
              <a:rPr lang="en-GB" smtClean="0"/>
              <a:pPr/>
              <a:t>3</a:t>
            </a:fld>
            <a:endParaRPr lang="en-GB" smtClean="0"/>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Slide Image Placeholder 1"/>
          <p:cNvSpPr>
            <a:spLocks noGrp="1" noRot="1" noChangeAspect="1" noTextEdit="1"/>
          </p:cNvSpPr>
          <p:nvPr>
            <p:ph type="sldImg"/>
          </p:nvPr>
        </p:nvSpPr>
        <p:spPr>
          <a:ln/>
        </p:spPr>
      </p:sp>
      <p:sp>
        <p:nvSpPr>
          <p:cNvPr id="142339" name="Notes Placeholder 2"/>
          <p:cNvSpPr>
            <a:spLocks noGrp="1"/>
          </p:cNvSpPr>
          <p:nvPr>
            <p:ph type="body" idx="1"/>
          </p:nvPr>
        </p:nvSpPr>
        <p:spPr>
          <a:noFill/>
          <a:ln/>
        </p:spPr>
        <p:txBody>
          <a:bodyPr/>
          <a:lstStyle/>
          <a:p>
            <a:endParaRPr lang="en-GB" smtClean="0"/>
          </a:p>
        </p:txBody>
      </p:sp>
      <p:sp>
        <p:nvSpPr>
          <p:cNvPr id="142340" name="Slide Number Placeholder 3"/>
          <p:cNvSpPr>
            <a:spLocks noGrp="1"/>
          </p:cNvSpPr>
          <p:nvPr>
            <p:ph type="sldNum" sz="quarter" idx="5"/>
          </p:nvPr>
        </p:nvSpPr>
        <p:spPr>
          <a:noFill/>
        </p:spPr>
        <p:txBody>
          <a:bodyPr/>
          <a:lstStyle/>
          <a:p>
            <a:fld id="{EA005ADD-ABA5-4D14-9C5A-02F39C063599}" type="slidenum">
              <a:rPr lang="en-US" smtClean="0"/>
              <a:pPr/>
              <a:t>10</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13"/>
          <p:cNvSpPr>
            <a:spLocks noGrp="1" noChangeArrowheads="1"/>
          </p:cNvSpPr>
          <p:nvPr>
            <p:ph type="sldNum" sz="quarter" idx="5"/>
          </p:nvPr>
        </p:nvSpPr>
        <p:spPr>
          <a:noFill/>
        </p:spPr>
        <p:txBody>
          <a:bodyPr/>
          <a:lstStyle/>
          <a:p>
            <a:fld id="{58371B83-98CC-40B0-BF2E-AA9CC0BBC62E}" type="slidenum">
              <a:rPr lang="en-US" smtClean="0"/>
              <a:pPr/>
              <a:t>29</a:t>
            </a:fld>
            <a:endParaRPr lang="en-US" smtClean="0"/>
          </a:p>
        </p:txBody>
      </p:sp>
      <p:sp>
        <p:nvSpPr>
          <p:cNvPr id="139267" name="Rectangle 2"/>
          <p:cNvSpPr>
            <a:spLocks noGrp="1" noRot="1" noChangeAspect="1" noChangeArrowheads="1" noTextEdit="1"/>
          </p:cNvSpPr>
          <p:nvPr>
            <p:ph type="sldImg"/>
          </p:nvPr>
        </p:nvSpPr>
        <p:spPr>
          <a:xfrm>
            <a:off x="1144588" y="685800"/>
            <a:ext cx="4568825" cy="3427413"/>
          </a:xfrm>
          <a:ln/>
        </p:spPr>
      </p:sp>
      <p:sp>
        <p:nvSpPr>
          <p:cNvPr id="139268" name="Rectangle 3"/>
          <p:cNvSpPr>
            <a:spLocks noGrp="1" noChangeArrowheads="1"/>
          </p:cNvSpPr>
          <p:nvPr>
            <p:ph type="body" idx="1"/>
          </p:nvPr>
        </p:nvSpPr>
        <p:spPr>
          <a:xfrm>
            <a:off x="685640" y="4342778"/>
            <a:ext cx="5486720" cy="4115751"/>
          </a:xfrm>
          <a:noFill/>
          <a:ln/>
        </p:spPr>
        <p:txBody>
          <a:bodyPr/>
          <a:lstStyle/>
          <a:p>
            <a:endParaRPr lang="en-GB"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13"/>
          <p:cNvSpPr>
            <a:spLocks noGrp="1" noChangeArrowheads="1"/>
          </p:cNvSpPr>
          <p:nvPr>
            <p:ph type="sldNum" sz="quarter" idx="5"/>
          </p:nvPr>
        </p:nvSpPr>
        <p:spPr>
          <a:noFill/>
        </p:spPr>
        <p:txBody>
          <a:bodyPr/>
          <a:lstStyle/>
          <a:p>
            <a:fld id="{58371B83-98CC-40B0-BF2E-AA9CC0BBC62E}" type="slidenum">
              <a:rPr lang="en-US" smtClean="0"/>
              <a:pPr/>
              <a:t>30</a:t>
            </a:fld>
            <a:endParaRPr lang="en-US" smtClean="0"/>
          </a:p>
        </p:txBody>
      </p:sp>
      <p:sp>
        <p:nvSpPr>
          <p:cNvPr id="139267" name="Rectangle 2"/>
          <p:cNvSpPr>
            <a:spLocks noGrp="1" noRot="1" noChangeAspect="1" noChangeArrowheads="1" noTextEdit="1"/>
          </p:cNvSpPr>
          <p:nvPr>
            <p:ph type="sldImg"/>
          </p:nvPr>
        </p:nvSpPr>
        <p:spPr>
          <a:xfrm>
            <a:off x="1144588" y="685800"/>
            <a:ext cx="4568825" cy="3427413"/>
          </a:xfrm>
          <a:ln/>
        </p:spPr>
      </p:sp>
      <p:sp>
        <p:nvSpPr>
          <p:cNvPr id="139268" name="Rectangle 3"/>
          <p:cNvSpPr>
            <a:spLocks noGrp="1" noChangeArrowheads="1"/>
          </p:cNvSpPr>
          <p:nvPr>
            <p:ph type="body" idx="1"/>
          </p:nvPr>
        </p:nvSpPr>
        <p:spPr>
          <a:xfrm>
            <a:off x="685640" y="4342778"/>
            <a:ext cx="5486720" cy="4115751"/>
          </a:xfrm>
          <a:noFill/>
          <a:ln/>
        </p:spPr>
        <p:txBody>
          <a:bodyPr/>
          <a:lstStyle/>
          <a:p>
            <a:endParaRPr lang="en-GB"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EEAAEF23-F04C-42BE-BFBB-4159DAC0B6A2}" type="slidenum">
              <a:rPr lang="en-GB" smtClean="0"/>
              <a:pPr/>
              <a:t>34</a:t>
            </a:fld>
            <a:endParaRPr lang="en-GB" smtClean="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EEAAEF23-F04C-42BE-BFBB-4159DAC0B6A2}" type="slidenum">
              <a:rPr lang="en-GB" smtClean="0"/>
              <a:pPr/>
              <a:t>35</a:t>
            </a:fld>
            <a:endParaRPr lang="en-GB" smtClean="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13"/>
          <p:cNvSpPr>
            <a:spLocks noGrp="1" noChangeArrowheads="1"/>
          </p:cNvSpPr>
          <p:nvPr>
            <p:ph type="sldNum" sz="quarter" idx="5"/>
          </p:nvPr>
        </p:nvSpPr>
        <p:spPr>
          <a:noFill/>
        </p:spPr>
        <p:txBody>
          <a:bodyPr/>
          <a:lstStyle/>
          <a:p>
            <a:fld id="{D0BA2FC7-5D0E-4241-833A-195144955CCC}" type="slidenum">
              <a:rPr lang="en-US" smtClean="0"/>
              <a:pPr/>
              <a:t>38</a:t>
            </a:fld>
            <a:endParaRPr lang="en-US" smtClean="0"/>
          </a:p>
        </p:txBody>
      </p:sp>
      <p:sp>
        <p:nvSpPr>
          <p:cNvPr id="125955" name="Rectangle 2"/>
          <p:cNvSpPr>
            <a:spLocks noGrp="1" noRot="1" noChangeAspect="1" noChangeArrowheads="1" noTextEdit="1"/>
          </p:cNvSpPr>
          <p:nvPr>
            <p:ph type="sldImg"/>
          </p:nvPr>
        </p:nvSpPr>
        <p:spPr>
          <a:ln/>
        </p:spPr>
      </p:sp>
      <p:sp>
        <p:nvSpPr>
          <p:cNvPr id="125956" name="Rectangle 3"/>
          <p:cNvSpPr>
            <a:spLocks noGrp="1" noChangeArrowheads="1"/>
          </p:cNvSpPr>
          <p:nvPr>
            <p:ph type="body" idx="1"/>
          </p:nvPr>
        </p:nvSpPr>
        <p:spPr>
          <a:noFill/>
          <a:ln/>
        </p:spPr>
        <p:txBody>
          <a:bodyPr/>
          <a:lstStyle/>
          <a:p>
            <a:endParaRPr lang="en-GB"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13"/>
          <p:cNvSpPr>
            <a:spLocks noGrp="1" noChangeArrowheads="1"/>
          </p:cNvSpPr>
          <p:nvPr>
            <p:ph type="sldNum" sz="quarter" idx="5"/>
          </p:nvPr>
        </p:nvSpPr>
        <p:spPr>
          <a:noFill/>
        </p:spPr>
        <p:txBody>
          <a:bodyPr/>
          <a:lstStyle/>
          <a:p>
            <a:fld id="{60CEA62F-7D07-4EA2-9D51-E636437B562D}" type="slidenum">
              <a:rPr lang="en-US" smtClean="0"/>
              <a:pPr/>
              <a:t>39</a:t>
            </a:fld>
            <a:endParaRPr lang="en-US" smtClean="0"/>
          </a:p>
        </p:txBody>
      </p:sp>
      <p:sp>
        <p:nvSpPr>
          <p:cNvPr id="126979" name="Rectangle 2"/>
          <p:cNvSpPr>
            <a:spLocks noGrp="1" noRot="1" noChangeAspect="1" noChangeArrowheads="1" noTextEdit="1"/>
          </p:cNvSpPr>
          <p:nvPr>
            <p:ph type="sldImg"/>
          </p:nvPr>
        </p:nvSpPr>
        <p:spPr>
          <a:xfrm>
            <a:off x="1144588" y="685800"/>
            <a:ext cx="4568825" cy="3427413"/>
          </a:xfrm>
          <a:ln/>
        </p:spPr>
      </p:sp>
      <p:sp>
        <p:nvSpPr>
          <p:cNvPr id="126980" name="Rectangle 3"/>
          <p:cNvSpPr>
            <a:spLocks noGrp="1" noChangeArrowheads="1"/>
          </p:cNvSpPr>
          <p:nvPr>
            <p:ph type="body" idx="1"/>
          </p:nvPr>
        </p:nvSpPr>
        <p:spPr>
          <a:xfrm>
            <a:off x="685640" y="4342778"/>
            <a:ext cx="5486720" cy="4115751"/>
          </a:xfrm>
          <a:noFill/>
          <a:ln/>
        </p:spPr>
        <p:txBody>
          <a:bodyPr/>
          <a:lstStyle/>
          <a:p>
            <a:r>
              <a:rPr lang="en-GB" dirty="0" smtClean="0"/>
              <a:t>This figure shows the variation of the difference between observed mortality (O) and the expected mortality (i.e. background mortality; E) during the period of the 2003 heat wave.  Values of O-E significant to the 95% confidence interval are plotted with a blue dashed line.  Values of O-E that are statistically significant are plotted in red.  Overlain are the observed daily maximum and minimum temperatures (solid and dashed grey lines).  The important features of this figure are that the large O-E anomaly corresponds to the highest maximum </a:t>
            </a:r>
            <a:r>
              <a:rPr lang="en-GB" i="1" dirty="0" smtClean="0"/>
              <a:t>and</a:t>
            </a:r>
            <a:r>
              <a:rPr lang="en-GB" dirty="0" smtClean="0"/>
              <a:t> minimum temperatures and that the maximum excess mortality (O-E) lags behind the onset of the heat wave.  Note this is total mortality and includes a range of different causes of death.</a:t>
            </a:r>
          </a:p>
          <a:p>
            <a:endParaRPr lang="en-GB" dirty="0" smtClean="0"/>
          </a:p>
          <a:p>
            <a:r>
              <a:rPr lang="en-GB" dirty="0" smtClean="0"/>
              <a:t>The peak rate is an additional 2200 deaths per day.</a:t>
            </a:r>
          </a:p>
          <a:p>
            <a:r>
              <a:rPr lang="en-GB" dirty="0" smtClean="0"/>
              <a:t> </a:t>
            </a:r>
          </a:p>
          <a:p>
            <a:r>
              <a:rPr lang="en-GB" dirty="0" err="1" smtClean="0"/>
              <a:t>Fouillet</a:t>
            </a:r>
            <a:r>
              <a:rPr lang="en-GB" dirty="0" smtClean="0"/>
              <a:t> A. </a:t>
            </a:r>
            <a:r>
              <a:rPr lang="en-GB" i="1" dirty="0" smtClean="0"/>
              <a:t>et al., </a:t>
            </a:r>
            <a:r>
              <a:rPr lang="en-GB" dirty="0" smtClean="0"/>
              <a:t>(2006)  “Excess mortality related to the August 2003 heat wave in France.  </a:t>
            </a:r>
            <a:r>
              <a:rPr lang="en-GB" dirty="0" err="1" smtClean="0"/>
              <a:t>Int</a:t>
            </a:r>
            <a:r>
              <a:rPr lang="en-GB" dirty="0" smtClean="0"/>
              <a:t> Arch </a:t>
            </a:r>
            <a:r>
              <a:rPr lang="en-GB" dirty="0" err="1" smtClean="0"/>
              <a:t>Occup</a:t>
            </a:r>
            <a:r>
              <a:rPr lang="en-GB" dirty="0" smtClean="0"/>
              <a:t> Environ Health, 80, 16-24.</a:t>
            </a:r>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ZA"/>
          </a:p>
        </p:txBody>
      </p:sp>
      <p:sp>
        <p:nvSpPr>
          <p:cNvPr id="4" name="Date Placeholder 3"/>
          <p:cNvSpPr>
            <a:spLocks noGrp="1"/>
          </p:cNvSpPr>
          <p:nvPr>
            <p:ph type="dt" sz="half" idx="10"/>
          </p:nvPr>
        </p:nvSpPr>
        <p:spPr/>
        <p:txBody>
          <a:bodyPr/>
          <a:lstStyle/>
          <a:p>
            <a:fld id="{6D05830D-9BAE-490B-8B2C-7CE30A2B51FD}" type="datetimeFigureOut">
              <a:rPr lang="en-ZA" smtClean="0"/>
              <a:t>2014/11/25</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B428D52-095B-4B14-A545-408B76CC0517}" type="slidenum">
              <a:rPr lang="en-ZA" smtClean="0"/>
              <a:t>‹#›</a:t>
            </a:fld>
            <a:endParaRPr lang="en-ZA"/>
          </a:p>
        </p:txBody>
      </p:sp>
      <p:pic>
        <p:nvPicPr>
          <p:cNvPr id="7" name="Picture 4" descr="Bristol_Logo"/>
          <p:cNvPicPr>
            <a:picLocks noChangeAspect="1" noChangeArrowheads="1"/>
          </p:cNvPicPr>
          <p:nvPr userDrawn="1"/>
        </p:nvPicPr>
        <p:blipFill>
          <a:blip r:embed="rId2" cstate="print"/>
          <a:srcRect/>
          <a:stretch>
            <a:fillRect/>
          </a:stretch>
        </p:blipFill>
        <p:spPr bwMode="auto">
          <a:xfrm>
            <a:off x="110853" y="6143462"/>
            <a:ext cx="1652835" cy="518605"/>
          </a:xfrm>
          <a:prstGeom prst="rect">
            <a:avLst/>
          </a:prstGeom>
          <a:noFill/>
          <a:ln w="9525">
            <a:noFill/>
            <a:miter lim="800000"/>
            <a:headEnd/>
            <a:tailEnd/>
          </a:ln>
        </p:spPr>
      </p:pic>
    </p:spTree>
    <p:extLst>
      <p:ext uri="{BB962C8B-B14F-4D97-AF65-F5344CB8AC3E}">
        <p14:creationId xmlns:p14="http://schemas.microsoft.com/office/powerpoint/2010/main" val="1260878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6D05830D-9BAE-490B-8B2C-7CE30A2B51FD}" type="datetimeFigureOut">
              <a:rPr lang="en-ZA" smtClean="0"/>
              <a:t>2014/11/25</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16909019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6D05830D-9BAE-490B-8B2C-7CE30A2B51FD}" type="datetimeFigureOut">
              <a:rPr lang="en-ZA" smtClean="0"/>
              <a:t>2014/11/25</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32967611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4" name="Rectangle 33"/>
          <p:cNvSpPr>
            <a:spLocks noGrp="1" noChangeArrowheads="1"/>
          </p:cNvSpPr>
          <p:nvPr>
            <p:ph type="dt" sz="half" idx="10"/>
          </p:nvPr>
        </p:nvSpPr>
        <p:spPr>
          <a:ln/>
        </p:spPr>
        <p:txBody>
          <a:bodyPr/>
          <a:lstStyle>
            <a:lvl1pPr>
              <a:defRPr/>
            </a:lvl1pPr>
          </a:lstStyle>
          <a:p>
            <a:pPr>
              <a:defRPr/>
            </a:pPr>
            <a:endParaRPr lang="en-GB"/>
          </a:p>
        </p:txBody>
      </p:sp>
      <p:sp>
        <p:nvSpPr>
          <p:cNvPr id="5" name="Rectangle 34"/>
          <p:cNvSpPr>
            <a:spLocks noGrp="1" noChangeArrowheads="1"/>
          </p:cNvSpPr>
          <p:nvPr>
            <p:ph type="ftr" sz="quarter" idx="11"/>
          </p:nvPr>
        </p:nvSpPr>
        <p:spPr>
          <a:ln/>
        </p:spPr>
        <p:txBody>
          <a:bodyPr/>
          <a:lstStyle>
            <a:lvl1pPr>
              <a:defRPr/>
            </a:lvl1pPr>
          </a:lstStyle>
          <a:p>
            <a:pPr>
              <a:defRPr/>
            </a:pPr>
            <a:endParaRPr lang="en-GB"/>
          </a:p>
        </p:txBody>
      </p:sp>
      <p:sp>
        <p:nvSpPr>
          <p:cNvPr id="6" name="Rectangle 35"/>
          <p:cNvSpPr>
            <a:spLocks noGrp="1" noChangeArrowheads="1"/>
          </p:cNvSpPr>
          <p:nvPr>
            <p:ph type="sldNum" sz="quarter" idx="12"/>
          </p:nvPr>
        </p:nvSpPr>
        <p:spPr>
          <a:ln/>
        </p:spPr>
        <p:txBody>
          <a:bodyPr/>
          <a:lstStyle>
            <a:lvl1pPr>
              <a:defRPr/>
            </a:lvl1pPr>
          </a:lstStyle>
          <a:p>
            <a:pPr>
              <a:defRPr/>
            </a:pPr>
            <a:fld id="{61EC0B38-8C5E-4A66-933E-C91D72338A73}" type="slidenum">
              <a:rPr lang="en-GB"/>
              <a:pPr>
                <a:defRPr/>
              </a:pPr>
              <a:t>‹#›</a:t>
            </a:fld>
            <a:endParaRPr lang="en-GB"/>
          </a:p>
        </p:txBody>
      </p:sp>
    </p:spTree>
    <p:extLst>
      <p:ext uri="{BB962C8B-B14F-4D97-AF65-F5344CB8AC3E}">
        <p14:creationId xmlns:p14="http://schemas.microsoft.com/office/powerpoint/2010/main" val="16604341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4" name="Rectangle 33"/>
          <p:cNvSpPr>
            <a:spLocks noGrp="1" noChangeArrowheads="1"/>
          </p:cNvSpPr>
          <p:nvPr>
            <p:ph type="dt" sz="half" idx="10"/>
          </p:nvPr>
        </p:nvSpPr>
        <p:spPr>
          <a:ln/>
        </p:spPr>
        <p:txBody>
          <a:bodyPr/>
          <a:lstStyle>
            <a:lvl1pPr>
              <a:defRPr/>
            </a:lvl1pPr>
          </a:lstStyle>
          <a:p>
            <a:pPr>
              <a:defRPr/>
            </a:pPr>
            <a:endParaRPr lang="en-GB"/>
          </a:p>
        </p:txBody>
      </p:sp>
      <p:sp>
        <p:nvSpPr>
          <p:cNvPr id="5" name="Rectangle 34"/>
          <p:cNvSpPr>
            <a:spLocks noGrp="1" noChangeArrowheads="1"/>
          </p:cNvSpPr>
          <p:nvPr>
            <p:ph type="ftr" sz="quarter" idx="11"/>
          </p:nvPr>
        </p:nvSpPr>
        <p:spPr>
          <a:ln/>
        </p:spPr>
        <p:txBody>
          <a:bodyPr/>
          <a:lstStyle>
            <a:lvl1pPr>
              <a:defRPr/>
            </a:lvl1pPr>
          </a:lstStyle>
          <a:p>
            <a:pPr>
              <a:defRPr/>
            </a:pPr>
            <a:endParaRPr lang="en-GB"/>
          </a:p>
        </p:txBody>
      </p:sp>
      <p:sp>
        <p:nvSpPr>
          <p:cNvPr id="6" name="Rectangle 35"/>
          <p:cNvSpPr>
            <a:spLocks noGrp="1" noChangeArrowheads="1"/>
          </p:cNvSpPr>
          <p:nvPr>
            <p:ph type="sldNum" sz="quarter" idx="12"/>
          </p:nvPr>
        </p:nvSpPr>
        <p:spPr>
          <a:ln/>
        </p:spPr>
        <p:txBody>
          <a:bodyPr/>
          <a:lstStyle>
            <a:lvl1pPr>
              <a:defRPr/>
            </a:lvl1pPr>
          </a:lstStyle>
          <a:p>
            <a:pPr>
              <a:defRPr/>
            </a:pPr>
            <a:fld id="{61EC0B38-8C5E-4A66-933E-C91D72338A73}" type="slidenum">
              <a:rPr lang="en-GB"/>
              <a:pPr>
                <a:defRPr/>
              </a:pPr>
              <a:t>‹#›</a:t>
            </a:fld>
            <a:endParaRPr lang="en-GB"/>
          </a:p>
        </p:txBody>
      </p:sp>
    </p:spTree>
    <p:extLst>
      <p:ext uri="{BB962C8B-B14F-4D97-AF65-F5344CB8AC3E}">
        <p14:creationId xmlns:p14="http://schemas.microsoft.com/office/powerpoint/2010/main" val="3169904802"/>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316163" y="261938"/>
            <a:ext cx="5395912" cy="885825"/>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317500" y="1401763"/>
            <a:ext cx="4167188" cy="4962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37088" y="1401763"/>
            <a:ext cx="4167187" cy="4962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33"/>
          <p:cNvSpPr>
            <a:spLocks noGrp="1" noChangeArrowheads="1"/>
          </p:cNvSpPr>
          <p:nvPr>
            <p:ph type="dt" sz="half" idx="10"/>
          </p:nvPr>
        </p:nvSpPr>
        <p:spPr>
          <a:ln/>
        </p:spPr>
        <p:txBody>
          <a:bodyPr/>
          <a:lstStyle>
            <a:lvl1pPr>
              <a:defRPr/>
            </a:lvl1pPr>
          </a:lstStyle>
          <a:p>
            <a:pPr>
              <a:defRPr/>
            </a:pPr>
            <a:endParaRPr lang="en-GB"/>
          </a:p>
        </p:txBody>
      </p:sp>
      <p:sp>
        <p:nvSpPr>
          <p:cNvPr id="6" name="Rectangle 34"/>
          <p:cNvSpPr>
            <a:spLocks noGrp="1" noChangeArrowheads="1"/>
          </p:cNvSpPr>
          <p:nvPr>
            <p:ph type="ftr" sz="quarter" idx="11"/>
          </p:nvPr>
        </p:nvSpPr>
        <p:spPr>
          <a:ln/>
        </p:spPr>
        <p:txBody>
          <a:bodyPr/>
          <a:lstStyle>
            <a:lvl1pPr>
              <a:defRPr/>
            </a:lvl1pPr>
          </a:lstStyle>
          <a:p>
            <a:pPr>
              <a:defRPr/>
            </a:pPr>
            <a:endParaRPr lang="en-GB"/>
          </a:p>
        </p:txBody>
      </p:sp>
      <p:sp>
        <p:nvSpPr>
          <p:cNvPr id="7" name="Rectangle 35"/>
          <p:cNvSpPr>
            <a:spLocks noGrp="1" noChangeArrowheads="1"/>
          </p:cNvSpPr>
          <p:nvPr>
            <p:ph type="sldNum" sz="quarter" idx="12"/>
          </p:nvPr>
        </p:nvSpPr>
        <p:spPr>
          <a:ln/>
        </p:spPr>
        <p:txBody>
          <a:bodyPr/>
          <a:lstStyle>
            <a:lvl1pPr>
              <a:defRPr/>
            </a:lvl1pPr>
          </a:lstStyle>
          <a:p>
            <a:pPr>
              <a:defRPr/>
            </a:pPr>
            <a:fld id="{96FFB684-64AA-47ED-BC54-ADF84FE4B9FD}" type="slidenum">
              <a:rPr lang="en-GB"/>
              <a:pPr>
                <a:defRPr/>
              </a:pPr>
              <a:t>‹#›</a:t>
            </a:fld>
            <a:endParaRPr lang="en-GB" dirty="0"/>
          </a:p>
        </p:txBody>
      </p:sp>
    </p:spTree>
    <p:extLst>
      <p:ext uri="{BB962C8B-B14F-4D97-AF65-F5344CB8AC3E}">
        <p14:creationId xmlns:p14="http://schemas.microsoft.com/office/powerpoint/2010/main" val="1631884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6D05830D-9BAE-490B-8B2C-7CE30A2B51FD}" type="datetimeFigureOut">
              <a:rPr lang="en-ZA" smtClean="0"/>
              <a:t>2014/11/25</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2423042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D05830D-9BAE-490B-8B2C-7CE30A2B51FD}" type="datetimeFigureOut">
              <a:rPr lang="en-ZA" smtClean="0"/>
              <a:t>2014/11/25</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1126228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4"/>
          <p:cNvSpPr>
            <a:spLocks noGrp="1"/>
          </p:cNvSpPr>
          <p:nvPr>
            <p:ph type="dt" sz="half" idx="10"/>
          </p:nvPr>
        </p:nvSpPr>
        <p:spPr/>
        <p:txBody>
          <a:bodyPr/>
          <a:lstStyle/>
          <a:p>
            <a:fld id="{6D05830D-9BAE-490B-8B2C-7CE30A2B51FD}" type="datetimeFigureOut">
              <a:rPr lang="en-ZA" smtClean="0"/>
              <a:t>2014/11/25</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10587099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6"/>
          <p:cNvSpPr>
            <a:spLocks noGrp="1"/>
          </p:cNvSpPr>
          <p:nvPr>
            <p:ph type="dt" sz="half" idx="10"/>
          </p:nvPr>
        </p:nvSpPr>
        <p:spPr/>
        <p:txBody>
          <a:bodyPr/>
          <a:lstStyle/>
          <a:p>
            <a:fld id="{6D05830D-9BAE-490B-8B2C-7CE30A2B51FD}" type="datetimeFigureOut">
              <a:rPr lang="en-ZA" smtClean="0"/>
              <a:t>2014/11/25</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3612222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Date Placeholder 2"/>
          <p:cNvSpPr>
            <a:spLocks noGrp="1"/>
          </p:cNvSpPr>
          <p:nvPr>
            <p:ph type="dt" sz="half" idx="10"/>
          </p:nvPr>
        </p:nvSpPr>
        <p:spPr/>
        <p:txBody>
          <a:bodyPr/>
          <a:lstStyle/>
          <a:p>
            <a:fld id="{6D05830D-9BAE-490B-8B2C-7CE30A2B51FD}" type="datetimeFigureOut">
              <a:rPr lang="en-ZA" smtClean="0"/>
              <a:t>2014/11/25</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4232635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05830D-9BAE-490B-8B2C-7CE30A2B51FD}" type="datetimeFigureOut">
              <a:rPr lang="en-ZA" smtClean="0"/>
              <a:t>2014/11/25</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33870013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05830D-9BAE-490B-8B2C-7CE30A2B51FD}" type="datetimeFigureOut">
              <a:rPr lang="en-ZA" smtClean="0"/>
              <a:t>2014/11/25</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28747332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05830D-9BAE-490B-8B2C-7CE30A2B51FD}" type="datetimeFigureOut">
              <a:rPr lang="en-ZA" smtClean="0"/>
              <a:t>2014/11/25</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25959896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Z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05830D-9BAE-490B-8B2C-7CE30A2B51FD}" type="datetimeFigureOut">
              <a:rPr lang="en-ZA" smtClean="0"/>
              <a:t>2014/11/25</a:t>
            </a:fld>
            <a:endParaRPr lang="en-Z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428D52-095B-4B14-A545-408B76CC0517}" type="slidenum">
              <a:rPr lang="en-ZA" smtClean="0"/>
              <a:t>‹#›</a:t>
            </a:fld>
            <a:endParaRPr lang="en-ZA"/>
          </a:p>
        </p:txBody>
      </p:sp>
      <p:pic>
        <p:nvPicPr>
          <p:cNvPr id="7" name="Picture 4" descr="Bristol_Logo"/>
          <p:cNvPicPr>
            <a:picLocks noChangeAspect="1" noChangeArrowheads="1"/>
          </p:cNvPicPr>
          <p:nvPr userDrawn="1"/>
        </p:nvPicPr>
        <p:blipFill>
          <a:blip r:embed="rId16" cstate="print"/>
          <a:srcRect/>
          <a:stretch>
            <a:fillRect/>
          </a:stretch>
        </p:blipFill>
        <p:spPr bwMode="auto">
          <a:xfrm>
            <a:off x="110853" y="6143462"/>
            <a:ext cx="1652835" cy="518605"/>
          </a:xfrm>
          <a:prstGeom prst="rect">
            <a:avLst/>
          </a:prstGeom>
          <a:noFill/>
          <a:ln w="9525">
            <a:noFill/>
            <a:miter lim="800000"/>
            <a:headEnd/>
            <a:tailEnd/>
          </a:ln>
        </p:spPr>
      </p:pic>
    </p:spTree>
    <p:extLst>
      <p:ext uri="{BB962C8B-B14F-4D97-AF65-F5344CB8AC3E}">
        <p14:creationId xmlns:p14="http://schemas.microsoft.com/office/powerpoint/2010/main" val="2921970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63" r:id="rId13"/>
    <p:sldLayoutId id="2147483664"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6.gif"/></Relationships>
</file>

<file path=ppt/slides/_rels/slide4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https://www.youtube.com/watch?v=jMIFBJYpSgM" TargetMode="Externa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0"/>
            <a:ext cx="8229600" cy="3078163"/>
          </a:xfrm>
        </p:spPr>
        <p:txBody>
          <a:bodyPr>
            <a:normAutofit/>
          </a:bodyPr>
          <a:lstStyle/>
          <a:p>
            <a:pPr marL="0" indent="0" algn="ctr">
              <a:buNone/>
            </a:pPr>
            <a:r>
              <a:rPr lang="en-US" sz="2200" b="1" dirty="0" smtClean="0"/>
              <a:t>A year of CO</a:t>
            </a:r>
            <a:r>
              <a:rPr lang="en-US" sz="2200" b="1" baseline="-25000" dirty="0" smtClean="0"/>
              <a:t>2</a:t>
            </a:r>
            <a:r>
              <a:rPr lang="en-ZA" sz="2200" b="1" dirty="0"/>
              <a:t> </a:t>
            </a:r>
            <a:r>
              <a:rPr lang="en-US" sz="2200" b="1" dirty="0" smtClean="0"/>
              <a:t>emissions</a:t>
            </a:r>
          </a:p>
          <a:p>
            <a:pPr marL="0" indent="0" algn="ctr">
              <a:buNone/>
            </a:pPr>
            <a:endParaRPr lang="en-ZA" sz="2200" dirty="0"/>
          </a:p>
          <a:p>
            <a:pPr marL="0" indent="0" algn="ctr">
              <a:buNone/>
            </a:pPr>
            <a:r>
              <a:rPr lang="en-ZA" sz="2200" dirty="0" smtClean="0"/>
              <a:t>https</a:t>
            </a:r>
            <a:r>
              <a:rPr lang="en-ZA" sz="2200" dirty="0"/>
              <a:t>://www.youtube.com/watch?v=x1SgmFa0r04</a:t>
            </a:r>
          </a:p>
        </p:txBody>
      </p:sp>
    </p:spTree>
    <p:extLst>
      <p:ext uri="{BB962C8B-B14F-4D97-AF65-F5344CB8AC3E}">
        <p14:creationId xmlns:p14="http://schemas.microsoft.com/office/powerpoint/2010/main" val="3494828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p:txBody>
          <a:bodyPr>
            <a:normAutofit/>
          </a:bodyPr>
          <a:lstStyle/>
          <a:p>
            <a:pPr algn="l"/>
            <a:r>
              <a:rPr lang="en-GB" sz="3500" b="1" dirty="0" smtClean="0"/>
              <a:t>Emissions versus Impact</a:t>
            </a:r>
          </a:p>
        </p:txBody>
      </p:sp>
      <p:sp>
        <p:nvSpPr>
          <p:cNvPr id="4" name="TextBox 3"/>
          <p:cNvSpPr txBox="1"/>
          <p:nvPr/>
        </p:nvSpPr>
        <p:spPr>
          <a:xfrm>
            <a:off x="5486400" y="6141027"/>
            <a:ext cx="3338513" cy="368300"/>
          </a:xfrm>
          <a:prstGeom prst="rect">
            <a:avLst/>
          </a:prstGeom>
          <a:noFill/>
        </p:spPr>
        <p:txBody>
          <a:bodyPr>
            <a:spAutoFit/>
          </a:bodyPr>
          <a:lstStyle/>
          <a:p>
            <a:pPr>
              <a:buFont typeface="Monotype Sorts" pitchFamily="2" charset="2"/>
              <a:buNone/>
              <a:defRPr/>
            </a:pPr>
            <a:r>
              <a:rPr lang="en-GB" sz="1800" dirty="0">
                <a:latin typeface="+mn-lt"/>
              </a:rPr>
              <a:t>Costello et al, 2009  (Lancet)</a:t>
            </a:r>
          </a:p>
        </p:txBody>
      </p:sp>
      <p:pic>
        <p:nvPicPr>
          <p:cNvPr id="70660" name="Picture 2"/>
          <p:cNvPicPr>
            <a:picLocks noChangeAspect="1" noChangeArrowheads="1"/>
          </p:cNvPicPr>
          <p:nvPr/>
        </p:nvPicPr>
        <p:blipFill>
          <a:blip r:embed="rId3" cstate="print"/>
          <a:srcRect/>
          <a:stretch>
            <a:fillRect/>
          </a:stretch>
        </p:blipFill>
        <p:spPr bwMode="auto">
          <a:xfrm>
            <a:off x="1752600" y="1371600"/>
            <a:ext cx="5641975" cy="4616803"/>
          </a:xfrm>
          <a:prstGeom prst="rect">
            <a:avLst/>
          </a:prstGeom>
          <a:noFill/>
          <a:ln w="9525">
            <a:noFill/>
            <a:miter lim="800000"/>
            <a:headEnd/>
            <a:tailEnd/>
          </a:ln>
        </p:spPr>
      </p:pic>
    </p:spTree>
    <p:extLst>
      <p:ext uri="{BB962C8B-B14F-4D97-AF65-F5344CB8AC3E}">
        <p14:creationId xmlns:p14="http://schemas.microsoft.com/office/powerpoint/2010/main" val="609136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3663"/>
            <a:ext cx="8686800" cy="1143000"/>
          </a:xfrm>
        </p:spPr>
        <p:txBody>
          <a:bodyPr>
            <a:normAutofit/>
          </a:bodyPr>
          <a:lstStyle/>
          <a:p>
            <a:pPr algn="l"/>
            <a:r>
              <a:rPr lang="en-US" sz="2600" b="1" dirty="0" smtClean="0"/>
              <a:t>IPCC Working Group II: Impacts, Adaptation and Vulnerability </a:t>
            </a:r>
            <a:endParaRPr lang="en-ZA" sz="2600" b="1" dirty="0"/>
          </a:p>
        </p:txBody>
      </p:sp>
      <p:sp>
        <p:nvSpPr>
          <p:cNvPr id="4" name="Rectangle 3"/>
          <p:cNvSpPr/>
          <p:nvPr/>
        </p:nvSpPr>
        <p:spPr>
          <a:xfrm>
            <a:off x="381000" y="1416663"/>
            <a:ext cx="8382000" cy="4524315"/>
          </a:xfrm>
          <a:prstGeom prst="rect">
            <a:avLst/>
          </a:prstGeom>
        </p:spPr>
        <p:txBody>
          <a:bodyPr wrap="square">
            <a:spAutoFit/>
          </a:bodyPr>
          <a:lstStyle/>
          <a:p>
            <a:r>
              <a:rPr lang="en-US" dirty="0"/>
              <a:t>The Working Group II contribution to the Fifth Assessment Report considers the vulnerability and exposure of human and natural systems, the observed impacts and future risks of climate change, and the potential for and limits to adaptation</a:t>
            </a:r>
            <a:r>
              <a:rPr lang="en-US" dirty="0" smtClean="0"/>
              <a:t>.</a:t>
            </a:r>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smtClean="0"/>
          </a:p>
          <a:p>
            <a:endParaRPr lang="en-US" dirty="0"/>
          </a:p>
          <a:p>
            <a:endParaRPr lang="en-US" dirty="0" smtClean="0"/>
          </a:p>
          <a:p>
            <a:r>
              <a:rPr lang="en-US" dirty="0" smtClean="0"/>
              <a:t>The </a:t>
            </a:r>
            <a:r>
              <a:rPr lang="en-US" dirty="0"/>
              <a:t>242 Lead Authors and 66 Review Editors involved in the </a:t>
            </a:r>
            <a:r>
              <a:rPr lang="en-US" dirty="0" smtClean="0"/>
              <a:t>WGII AR5 </a:t>
            </a:r>
            <a:r>
              <a:rPr lang="en-US" dirty="0"/>
              <a:t>are experts from around the world in disciplines </a:t>
            </a:r>
            <a:r>
              <a:rPr lang="en-US" dirty="0" smtClean="0"/>
              <a:t>including natural </a:t>
            </a:r>
            <a:r>
              <a:rPr lang="en-US" dirty="0"/>
              <a:t>and physical sciences, engineering, social sciences, </a:t>
            </a:r>
            <a:r>
              <a:rPr lang="en-US" dirty="0" smtClean="0"/>
              <a:t>public policy</a:t>
            </a:r>
            <a:r>
              <a:rPr lang="en-US" dirty="0"/>
              <a:t>, and development and management science</a:t>
            </a:r>
            <a:endParaRPr lang="en-ZA"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4600" y="2514853"/>
            <a:ext cx="3810000" cy="2325835"/>
          </a:xfrm>
          <a:prstGeom prst="rect">
            <a:avLst/>
          </a:prstGeom>
        </p:spPr>
      </p:pic>
    </p:spTree>
    <p:extLst>
      <p:ext uri="{BB962C8B-B14F-4D97-AF65-F5344CB8AC3E}">
        <p14:creationId xmlns:p14="http://schemas.microsoft.com/office/powerpoint/2010/main" val="3300543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500" b="1" dirty="0" smtClean="0"/>
              <a:t>AR5 WGII SPM</a:t>
            </a:r>
            <a:endParaRPr lang="en-ZA" sz="3500"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1524000"/>
            <a:ext cx="8839200" cy="3806758"/>
          </a:xfrm>
          <a:prstGeom prst="rect">
            <a:avLst/>
          </a:prstGeom>
        </p:spPr>
      </p:pic>
    </p:spTree>
    <p:extLst>
      <p:ext uri="{BB962C8B-B14F-4D97-AF65-F5344CB8AC3E}">
        <p14:creationId xmlns:p14="http://schemas.microsoft.com/office/powerpoint/2010/main" val="3151733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9100" y="457200"/>
            <a:ext cx="8305800" cy="5467350"/>
          </a:xfrm>
          <a:prstGeom prst="rect">
            <a:avLst/>
          </a:prstGeom>
        </p:spPr>
      </p:pic>
    </p:spTree>
    <p:extLst>
      <p:ext uri="{BB962C8B-B14F-4D97-AF65-F5344CB8AC3E}">
        <p14:creationId xmlns:p14="http://schemas.microsoft.com/office/powerpoint/2010/main" val="1975361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609600"/>
            <a:ext cx="8296742" cy="5091992"/>
          </a:xfrm>
          <a:prstGeom prst="rect">
            <a:avLst/>
          </a:prstGeom>
        </p:spPr>
      </p:pic>
      <p:sp>
        <p:nvSpPr>
          <p:cNvPr id="6" name="Rectangle 5"/>
          <p:cNvSpPr/>
          <p:nvPr/>
        </p:nvSpPr>
        <p:spPr>
          <a:xfrm>
            <a:off x="1426485" y="5791200"/>
            <a:ext cx="6358171" cy="276999"/>
          </a:xfrm>
          <a:prstGeom prst="rect">
            <a:avLst/>
          </a:prstGeom>
        </p:spPr>
        <p:txBody>
          <a:bodyPr wrap="square">
            <a:spAutoFit/>
          </a:bodyPr>
          <a:lstStyle/>
          <a:p>
            <a:pPr algn="ctr"/>
            <a:r>
              <a:rPr lang="en-ZA" sz="1200" dirty="0"/>
              <a:t>http://www.metoffice.gov.uk/climate-guide/climate-change/impacts/four-degree-rise/map</a:t>
            </a:r>
          </a:p>
        </p:txBody>
      </p:sp>
    </p:spTree>
    <p:extLst>
      <p:ext uri="{BB962C8B-B14F-4D97-AF65-F5344CB8AC3E}">
        <p14:creationId xmlns:p14="http://schemas.microsoft.com/office/powerpoint/2010/main" val="1570051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a:bodyPr>
          <a:lstStyle/>
          <a:p>
            <a:pPr algn="l"/>
            <a:r>
              <a:rPr lang="en-US" sz="3000" b="1" dirty="0" smtClean="0"/>
              <a:t>Four key sectors impacted by climate variability and climate change</a:t>
            </a:r>
            <a:endParaRPr lang="en-ZA" sz="3000" b="1" dirty="0"/>
          </a:p>
        </p:txBody>
      </p:sp>
      <p:sp>
        <p:nvSpPr>
          <p:cNvPr id="3" name="Content Placeholder 2"/>
          <p:cNvSpPr>
            <a:spLocks noGrp="1"/>
          </p:cNvSpPr>
          <p:nvPr>
            <p:ph idx="1"/>
          </p:nvPr>
        </p:nvSpPr>
        <p:spPr>
          <a:xfrm>
            <a:off x="1219200" y="2163762"/>
            <a:ext cx="7467600" cy="4221163"/>
          </a:xfrm>
        </p:spPr>
        <p:txBody>
          <a:bodyPr/>
          <a:lstStyle/>
          <a:p>
            <a:pPr marL="514350" indent="-514350">
              <a:buFont typeface="+mj-lt"/>
              <a:buAutoNum type="arabicPeriod"/>
            </a:pPr>
            <a:r>
              <a:rPr lang="en-US" sz="2800" dirty="0" smtClean="0"/>
              <a:t>Agriculture</a:t>
            </a:r>
          </a:p>
          <a:p>
            <a:pPr marL="514350" indent="-514350">
              <a:buFont typeface="+mj-lt"/>
              <a:buAutoNum type="arabicPeriod"/>
            </a:pPr>
            <a:r>
              <a:rPr lang="en-US" sz="2800" dirty="0"/>
              <a:t>Ecosystems</a:t>
            </a:r>
          </a:p>
          <a:p>
            <a:pPr marL="514350" indent="-514350">
              <a:buFont typeface="+mj-lt"/>
              <a:buAutoNum type="arabicPeriod"/>
            </a:pPr>
            <a:r>
              <a:rPr lang="en-US" sz="2800" dirty="0" smtClean="0"/>
              <a:t>Human </a:t>
            </a:r>
            <a:r>
              <a:rPr lang="en-US" sz="2800" dirty="0"/>
              <a:t>Health</a:t>
            </a:r>
          </a:p>
          <a:p>
            <a:pPr marL="514350" indent="-514350">
              <a:buFont typeface="+mj-lt"/>
              <a:buAutoNum type="arabicPeriod"/>
            </a:pPr>
            <a:r>
              <a:rPr lang="en-US" sz="2800" dirty="0"/>
              <a:t>Freshwater resources</a:t>
            </a:r>
          </a:p>
          <a:p>
            <a:endParaRPr lang="en-US" sz="2800" dirty="0" smtClean="0"/>
          </a:p>
          <a:p>
            <a:pPr marL="0" indent="0">
              <a:buNone/>
            </a:pPr>
            <a:endParaRPr lang="en-ZA" dirty="0"/>
          </a:p>
        </p:txBody>
      </p:sp>
    </p:spTree>
    <p:extLst>
      <p:ext uri="{BB962C8B-B14F-4D97-AF65-F5344CB8AC3E}">
        <p14:creationId xmlns:p14="http://schemas.microsoft.com/office/powerpoint/2010/main" val="2947680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0" indent="0" algn="l"/>
            <a:r>
              <a:rPr lang="en-US" sz="3500" b="1" dirty="0" smtClean="0"/>
              <a:t>Impacts on Agriculture</a:t>
            </a:r>
            <a:endParaRPr lang="en-ZA" sz="3500" b="1" dirty="0"/>
          </a:p>
        </p:txBody>
      </p:sp>
      <p:sp>
        <p:nvSpPr>
          <p:cNvPr id="3" name="Content Placeholder 2"/>
          <p:cNvSpPr>
            <a:spLocks noGrp="1"/>
          </p:cNvSpPr>
          <p:nvPr>
            <p:ph idx="1"/>
          </p:nvPr>
        </p:nvSpPr>
        <p:spPr>
          <a:xfrm>
            <a:off x="457200" y="1798637"/>
            <a:ext cx="8229600" cy="4525963"/>
          </a:xfrm>
        </p:spPr>
        <p:txBody>
          <a:bodyPr/>
          <a:lstStyle/>
          <a:p>
            <a:pPr marL="0" indent="0">
              <a:buNone/>
            </a:pPr>
            <a:r>
              <a:rPr lang="en-US" sz="1800" dirty="0" smtClean="0"/>
              <a:t>“The </a:t>
            </a:r>
            <a:r>
              <a:rPr lang="en-US" sz="1800" dirty="0"/>
              <a:t>effects of climate change on crop and </a:t>
            </a:r>
            <a:r>
              <a:rPr lang="en-US" sz="1800" dirty="0" smtClean="0"/>
              <a:t>terrestrial </a:t>
            </a:r>
            <a:r>
              <a:rPr lang="en-US" sz="1800" dirty="0"/>
              <a:t>food production are evident in several regions of the world (high confidence</a:t>
            </a:r>
            <a:r>
              <a:rPr lang="en-US" sz="1800" dirty="0" smtClean="0"/>
              <a:t>). Negative </a:t>
            </a:r>
            <a:r>
              <a:rPr lang="en-US" sz="1800" dirty="0"/>
              <a:t>impacts of climate trends have been more common than positive ones. </a:t>
            </a:r>
            <a:r>
              <a:rPr lang="en-US" sz="1800" dirty="0" smtClean="0"/>
              <a:t>Positive </a:t>
            </a:r>
            <a:r>
              <a:rPr lang="en-US" sz="1800" dirty="0"/>
              <a:t>trends are evident in some </a:t>
            </a:r>
            <a:r>
              <a:rPr lang="en-US" sz="1800" dirty="0" smtClean="0"/>
              <a:t>high-latitude </a:t>
            </a:r>
            <a:r>
              <a:rPr lang="en-US" sz="1800" dirty="0"/>
              <a:t>regions (high confidence</a:t>
            </a:r>
            <a:r>
              <a:rPr lang="en-US" sz="1800" dirty="0" smtClean="0"/>
              <a:t>).” </a:t>
            </a:r>
          </a:p>
          <a:p>
            <a:pPr marL="0" indent="0">
              <a:buNone/>
            </a:pPr>
            <a:endParaRPr lang="en-US" sz="1800" dirty="0"/>
          </a:p>
          <a:p>
            <a:pPr marL="0" indent="0">
              <a:buNone/>
            </a:pPr>
            <a:r>
              <a:rPr lang="en-US" sz="1800" dirty="0"/>
              <a:t>“Evidence since AR4 confirms the stimulatory effects of carbon dioxide (CO2) in most cases and the damaging effects of </a:t>
            </a:r>
            <a:r>
              <a:rPr lang="en-US" sz="1800" dirty="0" smtClean="0"/>
              <a:t>elevated tropospheric </a:t>
            </a:r>
            <a:r>
              <a:rPr lang="en-US" sz="1800" dirty="0"/>
              <a:t>ozone (O3) on crop yields (high confidence</a:t>
            </a:r>
            <a:r>
              <a:rPr lang="en-US" sz="1800" dirty="0" smtClean="0"/>
              <a:t>).” </a:t>
            </a:r>
          </a:p>
          <a:p>
            <a:pPr marL="0" indent="0">
              <a:buNone/>
            </a:pPr>
            <a:endParaRPr lang="en-US" sz="1800" dirty="0"/>
          </a:p>
          <a:p>
            <a:pPr marL="0" indent="0">
              <a:buNone/>
            </a:pPr>
            <a:r>
              <a:rPr lang="en-US" sz="1800" dirty="0" smtClean="0"/>
              <a:t>“All </a:t>
            </a:r>
            <a:r>
              <a:rPr lang="en-US" sz="1800" dirty="0"/>
              <a:t>aspects of food security are potentially affected by climate change, including food access, utilization, and price stability (</a:t>
            </a:r>
            <a:r>
              <a:rPr lang="en-US" sz="1800" dirty="0" smtClean="0"/>
              <a:t>high confidence).” </a:t>
            </a:r>
            <a:endParaRPr lang="en-US" sz="1800" dirty="0"/>
          </a:p>
          <a:p>
            <a:pPr marL="0" indent="0">
              <a:buNone/>
            </a:pPr>
            <a:endParaRPr lang="en-US" sz="1800" dirty="0"/>
          </a:p>
          <a:p>
            <a:pPr marL="0" indent="0">
              <a:buNone/>
            </a:pPr>
            <a:endParaRPr lang="en-US" sz="1800" dirty="0"/>
          </a:p>
          <a:p>
            <a:pPr marL="0" indent="0">
              <a:buNone/>
            </a:pPr>
            <a:endParaRPr lang="en-ZA" dirty="0"/>
          </a:p>
        </p:txBody>
      </p:sp>
      <p:sp>
        <p:nvSpPr>
          <p:cNvPr id="7" name="Rectangle 6"/>
          <p:cNvSpPr/>
          <p:nvPr/>
        </p:nvSpPr>
        <p:spPr>
          <a:xfrm>
            <a:off x="2895600" y="6220599"/>
            <a:ext cx="5972138" cy="276999"/>
          </a:xfrm>
          <a:prstGeom prst="rect">
            <a:avLst/>
          </a:prstGeom>
        </p:spPr>
        <p:txBody>
          <a:bodyPr wrap="square">
            <a:spAutoFit/>
          </a:bodyPr>
          <a:lstStyle/>
          <a:p>
            <a:pPr algn="r"/>
            <a:r>
              <a:rPr lang="en-US" sz="1200" b="1" dirty="0" smtClean="0"/>
              <a:t>IPCC AR5 WG2: Chapter 7 </a:t>
            </a:r>
            <a:endParaRPr lang="en-ZA" sz="1200" b="1" dirty="0"/>
          </a:p>
        </p:txBody>
      </p:sp>
    </p:spTree>
    <p:extLst>
      <p:ext uri="{BB962C8B-B14F-4D97-AF65-F5344CB8AC3E}">
        <p14:creationId xmlns:p14="http://schemas.microsoft.com/office/powerpoint/2010/main" val="1425472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b="13075"/>
          <a:stretch/>
        </p:blipFill>
        <p:spPr>
          <a:xfrm>
            <a:off x="457200" y="1809896"/>
            <a:ext cx="8229600" cy="3569626"/>
          </a:xfrm>
        </p:spPr>
      </p:pic>
      <p:sp>
        <p:nvSpPr>
          <p:cNvPr id="6" name="Rectangle 5"/>
          <p:cNvSpPr/>
          <p:nvPr/>
        </p:nvSpPr>
        <p:spPr>
          <a:xfrm>
            <a:off x="4343400" y="5943600"/>
            <a:ext cx="4572000" cy="646331"/>
          </a:xfrm>
          <a:prstGeom prst="rect">
            <a:avLst/>
          </a:prstGeom>
        </p:spPr>
        <p:txBody>
          <a:bodyPr>
            <a:spAutoFit/>
          </a:bodyPr>
          <a:lstStyle/>
          <a:p>
            <a:r>
              <a:rPr lang="en-US" dirty="0"/>
              <a:t>Center for Sustainability and the Global Environment (SAGE) at </a:t>
            </a:r>
            <a:r>
              <a:rPr lang="en-US" dirty="0" smtClean="0"/>
              <a:t>UW-Madison</a:t>
            </a:r>
            <a:r>
              <a:rPr lang="en-US" dirty="0"/>
              <a:t> (2005)</a:t>
            </a:r>
            <a:endParaRPr lang="en-ZA" dirty="0"/>
          </a:p>
        </p:txBody>
      </p:sp>
      <p:sp>
        <p:nvSpPr>
          <p:cNvPr id="7" name="Title 1"/>
          <p:cNvSpPr>
            <a:spLocks noGrp="1"/>
          </p:cNvSpPr>
          <p:nvPr>
            <p:ph type="title"/>
          </p:nvPr>
        </p:nvSpPr>
        <p:spPr>
          <a:xfrm>
            <a:off x="457200" y="274638"/>
            <a:ext cx="8229600" cy="1143000"/>
          </a:xfrm>
        </p:spPr>
        <p:txBody>
          <a:bodyPr>
            <a:normAutofit/>
          </a:bodyPr>
          <a:lstStyle/>
          <a:p>
            <a:pPr marL="0" indent="0" algn="l"/>
            <a:r>
              <a:rPr lang="en-US" sz="3500" b="1" dirty="0" smtClean="0"/>
              <a:t>Impacts on Agriculture</a:t>
            </a:r>
            <a:endParaRPr lang="en-ZA" sz="3500" b="1" dirty="0"/>
          </a:p>
        </p:txBody>
      </p:sp>
    </p:spTree>
    <p:extLst>
      <p:ext uri="{BB962C8B-B14F-4D97-AF65-F5344CB8AC3E}">
        <p14:creationId xmlns:p14="http://schemas.microsoft.com/office/powerpoint/2010/main" val="4018907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0" indent="0" algn="l"/>
            <a:r>
              <a:rPr lang="en-US" sz="3500" b="1" dirty="0" smtClean="0"/>
              <a:t>Impacts on Agriculture</a:t>
            </a:r>
            <a:endParaRPr lang="en-ZA" sz="3500" b="1" dirty="0"/>
          </a:p>
        </p:txBody>
      </p:sp>
      <p:pic>
        <p:nvPicPr>
          <p:cNvPr id="5" name="Content Placeholder 4"/>
          <p:cNvPicPr>
            <a:picLocks noGrp="1" noChangeAspect="1"/>
          </p:cNvPicPr>
          <p:nvPr>
            <p:ph idx="1"/>
          </p:nvPr>
        </p:nvPicPr>
        <p:blipFill rotWithShape="1">
          <a:blip r:embed="rId2">
            <a:extLst>
              <a:ext uri="{28A0092B-C50C-407E-A947-70E740481C1C}">
                <a14:useLocalDpi xmlns:a14="http://schemas.microsoft.com/office/drawing/2010/main" val="0"/>
              </a:ext>
            </a:extLst>
          </a:blip>
          <a:srcRect b="13001"/>
          <a:stretch/>
        </p:blipFill>
        <p:spPr>
          <a:xfrm>
            <a:off x="457200" y="1814011"/>
            <a:ext cx="8229600" cy="3565511"/>
          </a:xfrm>
        </p:spPr>
      </p:pic>
      <p:sp>
        <p:nvSpPr>
          <p:cNvPr id="6" name="Rectangle 5"/>
          <p:cNvSpPr/>
          <p:nvPr/>
        </p:nvSpPr>
        <p:spPr>
          <a:xfrm>
            <a:off x="4343400" y="5943600"/>
            <a:ext cx="4572000" cy="646331"/>
          </a:xfrm>
          <a:prstGeom prst="rect">
            <a:avLst/>
          </a:prstGeom>
        </p:spPr>
        <p:txBody>
          <a:bodyPr>
            <a:spAutoFit/>
          </a:bodyPr>
          <a:lstStyle/>
          <a:p>
            <a:r>
              <a:rPr lang="en-US" dirty="0"/>
              <a:t>Center for Sustainability and the Global Environment (SAGE) at </a:t>
            </a:r>
            <a:r>
              <a:rPr lang="en-US" dirty="0" smtClean="0"/>
              <a:t>UW-Madison</a:t>
            </a:r>
            <a:r>
              <a:rPr lang="en-US" dirty="0"/>
              <a:t> </a:t>
            </a:r>
            <a:r>
              <a:rPr lang="en-US" dirty="0" smtClean="0"/>
              <a:t>(2005)</a:t>
            </a:r>
            <a:endParaRPr lang="en-ZA" dirty="0"/>
          </a:p>
        </p:txBody>
      </p:sp>
    </p:spTree>
    <p:extLst>
      <p:ext uri="{BB962C8B-B14F-4D97-AF65-F5344CB8AC3E}">
        <p14:creationId xmlns:p14="http://schemas.microsoft.com/office/powerpoint/2010/main" val="3944814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0" indent="0" algn="l"/>
            <a:r>
              <a:rPr lang="en-US" sz="3500" b="1" dirty="0" smtClean="0"/>
              <a:t>Impacts on Agriculture</a:t>
            </a:r>
            <a:endParaRPr lang="en-ZA" sz="3500" b="1" dirty="0"/>
          </a:p>
        </p:txBody>
      </p:sp>
      <p:sp>
        <p:nvSpPr>
          <p:cNvPr id="6" name="Rectangle 5"/>
          <p:cNvSpPr/>
          <p:nvPr/>
        </p:nvSpPr>
        <p:spPr>
          <a:xfrm>
            <a:off x="2895600" y="6220599"/>
            <a:ext cx="5972138" cy="307777"/>
          </a:xfrm>
          <a:prstGeom prst="rect">
            <a:avLst/>
          </a:prstGeom>
        </p:spPr>
        <p:txBody>
          <a:bodyPr wrap="square">
            <a:spAutoFit/>
          </a:bodyPr>
          <a:lstStyle/>
          <a:p>
            <a:pPr algn="r"/>
            <a:r>
              <a:rPr lang="en-US" sz="1400" b="1" dirty="0" smtClean="0"/>
              <a:t>IPCC AR5 WG2: Chapter 7 </a:t>
            </a:r>
            <a:endParaRPr lang="en-ZA" sz="1400" b="1"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7316" y="1981200"/>
            <a:ext cx="8520422" cy="3453121"/>
          </a:xfrm>
          <a:prstGeom prst="rect">
            <a:avLst/>
          </a:prstGeom>
        </p:spPr>
      </p:pic>
    </p:spTree>
    <p:extLst>
      <p:ext uri="{BB962C8B-B14F-4D97-AF65-F5344CB8AC3E}">
        <p14:creationId xmlns:p14="http://schemas.microsoft.com/office/powerpoint/2010/main" val="1905290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58674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 name="Rectangle 1"/>
          <p:cNvSpPr/>
          <p:nvPr/>
        </p:nvSpPr>
        <p:spPr>
          <a:xfrm>
            <a:off x="2248286" y="4800600"/>
            <a:ext cx="4647426" cy="630942"/>
          </a:xfrm>
          <a:prstGeom prst="rect">
            <a:avLst/>
          </a:prstGeom>
        </p:spPr>
        <p:txBody>
          <a:bodyPr wrap="none">
            <a:spAutoFit/>
          </a:bodyPr>
          <a:lstStyle/>
          <a:p>
            <a:pPr algn="ctr">
              <a:buNone/>
            </a:pPr>
            <a:r>
              <a:rPr lang="en-US" sz="3500" b="1" i="0" dirty="0" smtClean="0">
                <a:solidFill>
                  <a:schemeClr val="bg1"/>
                </a:solidFill>
                <a:latin typeface="Calibri" panose="020F0502020204030204" pitchFamily="34" charset="0"/>
              </a:rPr>
              <a:t>Climate Change Impacts</a:t>
            </a:r>
          </a:p>
        </p:txBody>
      </p:sp>
      <p:sp>
        <p:nvSpPr>
          <p:cNvPr id="5" name="Rectangle 3"/>
          <p:cNvSpPr>
            <a:spLocks noGrp="1" noChangeArrowheads="1"/>
          </p:cNvSpPr>
          <p:nvPr>
            <p:ph type="ctrTitle"/>
          </p:nvPr>
        </p:nvSpPr>
        <p:spPr>
          <a:xfrm>
            <a:off x="885435" y="5734275"/>
            <a:ext cx="8132440" cy="1008111"/>
          </a:xfrm>
        </p:spPr>
        <p:txBody>
          <a:bodyPr/>
          <a:lstStyle/>
          <a:p>
            <a:pPr algn="r" eaLnBrk="1" hangingPunct="1"/>
            <a:r>
              <a:rPr lang="en-US" sz="2800" b="1" dirty="0">
                <a:solidFill>
                  <a:srgbClr val="000000"/>
                </a:solidFill>
                <a:latin typeface="Calibri" panose="020F0502020204030204" pitchFamily="34" charset="0"/>
              </a:rPr>
              <a:t>GEOGM1405</a:t>
            </a:r>
            <a:r>
              <a:rPr lang="en-US" sz="4000" b="1" dirty="0">
                <a:solidFill>
                  <a:srgbClr val="000000"/>
                </a:solidFill>
                <a:latin typeface="Calibri" panose="020F0502020204030204" pitchFamily="34" charset="0"/>
              </a:rPr>
              <a:t> </a:t>
            </a:r>
            <a:r>
              <a:rPr lang="en-US" sz="4000" b="1" dirty="0" smtClean="0">
                <a:solidFill>
                  <a:srgbClr val="000000"/>
                </a:solidFill>
                <a:latin typeface="Calibri" panose="020F0502020204030204" pitchFamily="34" charset="0"/>
              </a:rPr>
              <a:t/>
            </a:r>
            <a:br>
              <a:rPr lang="en-US" sz="4000" b="1" dirty="0" smtClean="0">
                <a:solidFill>
                  <a:srgbClr val="000000"/>
                </a:solidFill>
                <a:latin typeface="Calibri" panose="020F0502020204030204" pitchFamily="34" charset="0"/>
              </a:rPr>
            </a:br>
            <a:r>
              <a:rPr lang="en-US" sz="2000" b="1" dirty="0" smtClean="0">
                <a:solidFill>
                  <a:srgbClr val="000000"/>
                </a:solidFill>
                <a:latin typeface="Calibri" panose="020F0502020204030204" pitchFamily="34" charset="0"/>
              </a:rPr>
              <a:t>Climate </a:t>
            </a:r>
            <a:r>
              <a:rPr lang="en-US" sz="2000" b="1" dirty="0">
                <a:solidFill>
                  <a:srgbClr val="000000"/>
                </a:solidFill>
                <a:latin typeface="Calibri" panose="020F0502020204030204" pitchFamily="34" charset="0"/>
              </a:rPr>
              <a:t>Change: Science and Impacts</a:t>
            </a:r>
            <a:endParaRPr lang="en-GB" sz="2000" b="1" dirty="0" smtClean="0">
              <a:solidFill>
                <a:srgbClr val="000000"/>
              </a:solidFill>
              <a:latin typeface="Calibri" panose="020F0502020204030204" pitchFamily="34" charset="0"/>
            </a:endParaRPr>
          </a:p>
        </p:txBody>
      </p:sp>
      <p:sp>
        <p:nvSpPr>
          <p:cNvPr id="4" name="Rectangle 3"/>
          <p:cNvSpPr/>
          <p:nvPr/>
        </p:nvSpPr>
        <p:spPr>
          <a:xfrm>
            <a:off x="3567558" y="152400"/>
            <a:ext cx="2008883" cy="784830"/>
          </a:xfrm>
          <a:prstGeom prst="rect">
            <a:avLst/>
          </a:prstGeom>
        </p:spPr>
        <p:txBody>
          <a:bodyPr wrap="none">
            <a:spAutoFit/>
          </a:bodyPr>
          <a:lstStyle/>
          <a:p>
            <a:pPr algn="ctr">
              <a:buNone/>
            </a:pPr>
            <a:r>
              <a:rPr lang="en-US" sz="4500" b="1" i="0" dirty="0" smtClean="0">
                <a:solidFill>
                  <a:schemeClr val="bg1"/>
                </a:solidFill>
                <a:latin typeface="Calibri" panose="020F0502020204030204" pitchFamily="34" charset="0"/>
              </a:rPr>
              <a:t>WEEK 7</a:t>
            </a:r>
            <a:endParaRPr lang="en-ZA" sz="4500" b="1" i="0" dirty="0">
              <a:solidFill>
                <a:schemeClr val="bg1"/>
              </a:solidFill>
              <a:latin typeface="Calibri" panose="020F0502020204030204" pitchFamily="34" charset="0"/>
            </a:endParaRPr>
          </a:p>
        </p:txBody>
      </p:sp>
      <p:cxnSp>
        <p:nvCxnSpPr>
          <p:cNvPr id="6" name="Straight Connector 5"/>
          <p:cNvCxnSpPr/>
          <p:nvPr/>
        </p:nvCxnSpPr>
        <p:spPr>
          <a:xfrm>
            <a:off x="-18256" y="5904248"/>
            <a:ext cx="9180512" cy="0"/>
          </a:xfrm>
          <a:prstGeom prst="line">
            <a:avLst/>
          </a:prstGeom>
          <a:ln w="50800">
            <a:solidFill>
              <a:srgbClr val="A20000"/>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bwMode="auto">
          <a:xfrm>
            <a:off x="3525625" y="4441158"/>
            <a:ext cx="2092750" cy="160256"/>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ZA" sz="2400" b="0" i="0" u="none" strike="noStrike" cap="none" normalizeH="0" baseline="0" smtClean="0">
              <a:ln>
                <a:noFill/>
              </a:ln>
              <a:solidFill>
                <a:schemeClr val="tx1"/>
              </a:solidFill>
              <a:effectLst/>
              <a:latin typeface="Times New Roman" pitchFamily="18"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0650" y="914125"/>
            <a:ext cx="3822700" cy="3677764"/>
          </a:xfrm>
          <a:prstGeom prst="rect">
            <a:avLst/>
          </a:prstGeom>
        </p:spPr>
      </p:pic>
    </p:spTree>
    <p:extLst>
      <p:ext uri="{BB962C8B-B14F-4D97-AF65-F5344CB8AC3E}">
        <p14:creationId xmlns:p14="http://schemas.microsoft.com/office/powerpoint/2010/main" val="3209030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0" indent="0" algn="l"/>
            <a:r>
              <a:rPr lang="en-US" sz="3500" b="1" dirty="0" smtClean="0"/>
              <a:t>Impacts on Agriculture</a:t>
            </a:r>
            <a:endParaRPr lang="en-ZA" sz="3500" b="1" dirty="0"/>
          </a:p>
        </p:txBody>
      </p:sp>
      <p:sp>
        <p:nvSpPr>
          <p:cNvPr id="3" name="Content Placeholder 2"/>
          <p:cNvSpPr>
            <a:spLocks noGrp="1"/>
          </p:cNvSpPr>
          <p:nvPr>
            <p:ph idx="1"/>
          </p:nvPr>
        </p:nvSpPr>
        <p:spPr>
          <a:xfrm>
            <a:off x="533400" y="1447800"/>
            <a:ext cx="3429000" cy="4525963"/>
          </a:xfrm>
        </p:spPr>
        <p:txBody>
          <a:bodyPr>
            <a:normAutofit/>
          </a:bodyPr>
          <a:lstStyle/>
          <a:p>
            <a:pPr marL="0" indent="0">
              <a:buNone/>
            </a:pPr>
            <a:endParaRPr lang="en-US" sz="1800" dirty="0"/>
          </a:p>
          <a:p>
            <a:pPr marL="0" indent="0">
              <a:buNone/>
            </a:pPr>
            <a:r>
              <a:rPr lang="en-US" sz="1800" dirty="0" smtClean="0"/>
              <a:t>For </a:t>
            </a:r>
            <a:r>
              <a:rPr lang="en-US" sz="1800" dirty="0"/>
              <a:t>the world as a whole, climate change is anticipated to reduce crop yields for the remainder of the century, even with adaptation. This conclusion is a departure from the previous AR4 WG II report, in which crop production increases in mid-latitudes could offset losses in the early part of the 21st </a:t>
            </a:r>
            <a:r>
              <a:rPr lang="en-US" sz="1800" dirty="0" smtClean="0"/>
              <a:t>century.</a:t>
            </a:r>
            <a:endParaRPr lang="en-ZA" sz="18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95800" y="1202155"/>
            <a:ext cx="4120738" cy="4893845"/>
          </a:xfrm>
          <a:prstGeom prst="rect">
            <a:avLst/>
          </a:prstGeom>
        </p:spPr>
      </p:pic>
      <p:sp>
        <p:nvSpPr>
          <p:cNvPr id="6" name="Rectangle 5"/>
          <p:cNvSpPr/>
          <p:nvPr/>
        </p:nvSpPr>
        <p:spPr>
          <a:xfrm>
            <a:off x="2895600" y="6220599"/>
            <a:ext cx="5972138" cy="307777"/>
          </a:xfrm>
          <a:prstGeom prst="rect">
            <a:avLst/>
          </a:prstGeom>
        </p:spPr>
        <p:txBody>
          <a:bodyPr wrap="square">
            <a:spAutoFit/>
          </a:bodyPr>
          <a:lstStyle/>
          <a:p>
            <a:pPr algn="r"/>
            <a:r>
              <a:rPr lang="en-US" sz="1400" b="1" dirty="0" smtClean="0"/>
              <a:t>IPCC AR5 WG2: Chapter 7 </a:t>
            </a:r>
            <a:endParaRPr lang="en-ZA" sz="1400" b="1" dirty="0"/>
          </a:p>
        </p:txBody>
      </p:sp>
    </p:spTree>
    <p:extLst>
      <p:ext uri="{BB962C8B-B14F-4D97-AF65-F5344CB8AC3E}">
        <p14:creationId xmlns:p14="http://schemas.microsoft.com/office/powerpoint/2010/main" val="3703466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0" indent="0" algn="l"/>
            <a:r>
              <a:rPr lang="en-US" sz="3500" b="1" dirty="0" smtClean="0"/>
              <a:t>Impacts on Agriculture</a:t>
            </a:r>
            <a:endParaRPr lang="en-ZA" sz="3500" b="1" dirty="0"/>
          </a:p>
        </p:txBody>
      </p:sp>
      <p:sp>
        <p:nvSpPr>
          <p:cNvPr id="9" name="Rectangle 8"/>
          <p:cNvSpPr/>
          <p:nvPr/>
        </p:nvSpPr>
        <p:spPr>
          <a:xfrm>
            <a:off x="533400" y="1349572"/>
            <a:ext cx="5248276" cy="400110"/>
          </a:xfrm>
          <a:prstGeom prst="rect">
            <a:avLst/>
          </a:prstGeom>
        </p:spPr>
        <p:txBody>
          <a:bodyPr wrap="square">
            <a:spAutoFit/>
          </a:bodyPr>
          <a:lstStyle/>
          <a:p>
            <a:r>
              <a:rPr lang="en-US" sz="2000" b="1" dirty="0" smtClean="0"/>
              <a:t>Historical World Food Prices</a:t>
            </a:r>
            <a:endParaRPr lang="en-ZA" sz="2000"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1828800"/>
            <a:ext cx="6781800" cy="4096558"/>
          </a:xfrm>
          <a:prstGeom prst="rect">
            <a:avLst/>
          </a:prstGeom>
        </p:spPr>
      </p:pic>
      <p:sp>
        <p:nvSpPr>
          <p:cNvPr id="12" name="Rectangle 11"/>
          <p:cNvSpPr/>
          <p:nvPr/>
        </p:nvSpPr>
        <p:spPr>
          <a:xfrm>
            <a:off x="2895600" y="6220599"/>
            <a:ext cx="5972138" cy="307777"/>
          </a:xfrm>
          <a:prstGeom prst="rect">
            <a:avLst/>
          </a:prstGeom>
        </p:spPr>
        <p:txBody>
          <a:bodyPr wrap="square">
            <a:spAutoFit/>
          </a:bodyPr>
          <a:lstStyle/>
          <a:p>
            <a:pPr algn="r"/>
            <a:r>
              <a:rPr lang="en-US" sz="1400" b="1" dirty="0" smtClean="0"/>
              <a:t>IPCC AR5 WG2: Chapter 7 </a:t>
            </a:r>
            <a:endParaRPr lang="en-ZA" sz="1400" b="1" dirty="0"/>
          </a:p>
        </p:txBody>
      </p:sp>
      <p:sp>
        <p:nvSpPr>
          <p:cNvPr id="4" name="Rectangle 3"/>
          <p:cNvSpPr/>
          <p:nvPr/>
        </p:nvSpPr>
        <p:spPr>
          <a:xfrm>
            <a:off x="1981200" y="5934670"/>
            <a:ext cx="4648200" cy="738664"/>
          </a:xfrm>
          <a:prstGeom prst="rect">
            <a:avLst/>
          </a:prstGeom>
        </p:spPr>
        <p:txBody>
          <a:bodyPr wrap="square">
            <a:spAutoFit/>
          </a:bodyPr>
          <a:lstStyle/>
          <a:p>
            <a:r>
              <a:rPr lang="en-US" sz="1400" dirty="0" smtClean="0"/>
              <a:t>Vertical </a:t>
            </a:r>
            <a:r>
              <a:rPr lang="en-US" sz="1400" dirty="0"/>
              <a:t>lines indicating events when a top five producer of a crop had yields 25% below trend line (indicative of a seasonal climate extreme</a:t>
            </a:r>
            <a:r>
              <a:rPr lang="en-US" sz="1400" dirty="0" smtClean="0"/>
              <a:t>).</a:t>
            </a:r>
            <a:endParaRPr lang="en-US" sz="1400" dirty="0"/>
          </a:p>
        </p:txBody>
      </p:sp>
    </p:spTree>
    <p:extLst>
      <p:ext uri="{BB962C8B-B14F-4D97-AF65-F5344CB8AC3E}">
        <p14:creationId xmlns:p14="http://schemas.microsoft.com/office/powerpoint/2010/main" val="3264890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0" indent="0" algn="l"/>
            <a:r>
              <a:rPr lang="en-US" sz="3500" b="1" dirty="0" smtClean="0"/>
              <a:t>Impacts on Agriculture</a:t>
            </a:r>
            <a:endParaRPr lang="en-ZA" sz="3500" b="1" dirty="0"/>
          </a:p>
        </p:txBody>
      </p:sp>
      <p:sp>
        <p:nvSpPr>
          <p:cNvPr id="7" name="Rectangle 6"/>
          <p:cNvSpPr/>
          <p:nvPr/>
        </p:nvSpPr>
        <p:spPr>
          <a:xfrm>
            <a:off x="2895600" y="5943600"/>
            <a:ext cx="5972138" cy="461665"/>
          </a:xfrm>
          <a:prstGeom prst="rect">
            <a:avLst/>
          </a:prstGeom>
        </p:spPr>
        <p:txBody>
          <a:bodyPr wrap="square">
            <a:spAutoFit/>
          </a:bodyPr>
          <a:lstStyle/>
          <a:p>
            <a:pPr algn="r"/>
            <a:r>
              <a:rPr lang="en-US" sz="1200" b="1" dirty="0"/>
              <a:t>International Food Policy Research </a:t>
            </a:r>
            <a:r>
              <a:rPr lang="en-US" sz="1200" b="1" dirty="0" smtClean="0"/>
              <a:t>Institute (2009)</a:t>
            </a:r>
          </a:p>
          <a:p>
            <a:pPr algn="r"/>
            <a:r>
              <a:rPr lang="en-US" sz="1200" b="1" dirty="0" smtClean="0"/>
              <a:t>Climate Change Impact </a:t>
            </a:r>
            <a:r>
              <a:rPr lang="en-US" sz="1200" b="1" dirty="0"/>
              <a:t>on Agriculture and Costs of Adaptation</a:t>
            </a:r>
            <a:endParaRPr lang="en-ZA" sz="1200" b="1" dirty="0"/>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l="1788" t="11759" r="2109"/>
          <a:stretch/>
        </p:blipFill>
        <p:spPr>
          <a:xfrm>
            <a:off x="304799" y="2590800"/>
            <a:ext cx="4191001" cy="2644494"/>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0993" y="2590800"/>
            <a:ext cx="4136745" cy="2644494"/>
          </a:xfrm>
          <a:prstGeom prst="rect">
            <a:avLst/>
          </a:prstGeom>
        </p:spPr>
      </p:pic>
      <p:sp>
        <p:nvSpPr>
          <p:cNvPr id="9" name="Rectangle 8"/>
          <p:cNvSpPr/>
          <p:nvPr/>
        </p:nvSpPr>
        <p:spPr>
          <a:xfrm>
            <a:off x="533400" y="1349572"/>
            <a:ext cx="5248276" cy="400110"/>
          </a:xfrm>
          <a:prstGeom prst="rect">
            <a:avLst/>
          </a:prstGeom>
        </p:spPr>
        <p:txBody>
          <a:bodyPr wrap="square">
            <a:spAutoFit/>
          </a:bodyPr>
          <a:lstStyle/>
          <a:p>
            <a:r>
              <a:rPr lang="en-US" sz="2000" b="1" dirty="0" smtClean="0"/>
              <a:t>Projected World Food Prices in 2050</a:t>
            </a:r>
            <a:endParaRPr lang="en-ZA" sz="2000" b="1" dirty="0"/>
          </a:p>
        </p:txBody>
      </p:sp>
      <p:sp>
        <p:nvSpPr>
          <p:cNvPr id="10" name="Rectangle 9"/>
          <p:cNvSpPr/>
          <p:nvPr/>
        </p:nvSpPr>
        <p:spPr>
          <a:xfrm>
            <a:off x="1012030" y="2057400"/>
            <a:ext cx="2776538" cy="400110"/>
          </a:xfrm>
          <a:prstGeom prst="rect">
            <a:avLst/>
          </a:prstGeom>
        </p:spPr>
        <p:txBody>
          <a:bodyPr wrap="square">
            <a:spAutoFit/>
          </a:bodyPr>
          <a:lstStyle/>
          <a:p>
            <a:pPr algn="ctr"/>
            <a:r>
              <a:rPr lang="en-US" sz="2000" b="1" dirty="0" smtClean="0"/>
              <a:t>Livestock</a:t>
            </a:r>
            <a:endParaRPr lang="en-ZA" sz="2000" b="1" dirty="0"/>
          </a:p>
        </p:txBody>
      </p:sp>
      <p:sp>
        <p:nvSpPr>
          <p:cNvPr id="11" name="Rectangle 10"/>
          <p:cNvSpPr/>
          <p:nvPr/>
        </p:nvSpPr>
        <p:spPr>
          <a:xfrm>
            <a:off x="5411096" y="2057400"/>
            <a:ext cx="2776538" cy="400110"/>
          </a:xfrm>
          <a:prstGeom prst="rect">
            <a:avLst/>
          </a:prstGeom>
        </p:spPr>
        <p:txBody>
          <a:bodyPr wrap="square">
            <a:spAutoFit/>
          </a:bodyPr>
          <a:lstStyle/>
          <a:p>
            <a:pPr algn="ctr"/>
            <a:r>
              <a:rPr lang="en-US" sz="2000" b="1" dirty="0" smtClean="0"/>
              <a:t>Crops</a:t>
            </a:r>
            <a:endParaRPr lang="en-ZA" sz="2000" b="1" dirty="0"/>
          </a:p>
        </p:txBody>
      </p:sp>
    </p:spTree>
    <p:extLst>
      <p:ext uri="{BB962C8B-B14F-4D97-AF65-F5344CB8AC3E}">
        <p14:creationId xmlns:p14="http://schemas.microsoft.com/office/powerpoint/2010/main" val="3627531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274638"/>
            <a:ext cx="8229600" cy="1143000"/>
          </a:xfrm>
        </p:spPr>
        <p:txBody>
          <a:bodyPr>
            <a:normAutofit/>
          </a:bodyPr>
          <a:lstStyle/>
          <a:p>
            <a:pPr marL="0" indent="0" algn="l"/>
            <a:r>
              <a:rPr lang="en-US" sz="3500" b="1" dirty="0" smtClean="0"/>
              <a:t>Impacts on Ecosystems</a:t>
            </a:r>
            <a:endParaRPr lang="en-ZA" sz="3500" b="1" dirty="0"/>
          </a:p>
        </p:txBody>
      </p:sp>
      <p:sp>
        <p:nvSpPr>
          <p:cNvPr id="6" name="Content Placeholder 2"/>
          <p:cNvSpPr>
            <a:spLocks noGrp="1"/>
          </p:cNvSpPr>
          <p:nvPr>
            <p:ph idx="1"/>
          </p:nvPr>
        </p:nvSpPr>
        <p:spPr>
          <a:xfrm>
            <a:off x="457200" y="1447800"/>
            <a:ext cx="8229600" cy="4525963"/>
          </a:xfrm>
        </p:spPr>
        <p:txBody>
          <a:bodyPr>
            <a:normAutofit/>
          </a:bodyPr>
          <a:lstStyle/>
          <a:p>
            <a:pPr marL="0" indent="0">
              <a:buNone/>
            </a:pPr>
            <a:r>
              <a:rPr lang="en-US" sz="1800" dirty="0" smtClean="0"/>
              <a:t>“Climate </a:t>
            </a:r>
            <a:r>
              <a:rPr lang="en-US" sz="1800" dirty="0"/>
              <a:t>change is projected to be a powerful stressor on terrestrial and freshwater ecosystems in the second half of the </a:t>
            </a:r>
            <a:r>
              <a:rPr lang="en-US" sz="1800" dirty="0" smtClean="0"/>
              <a:t>21</a:t>
            </a:r>
            <a:r>
              <a:rPr lang="en-US" sz="1800" baseline="30000" dirty="0" smtClean="0"/>
              <a:t>st</a:t>
            </a:r>
            <a:r>
              <a:rPr lang="en-US" sz="1800" dirty="0" smtClean="0"/>
              <a:t> century</a:t>
            </a:r>
            <a:r>
              <a:rPr lang="en-US" sz="1800" dirty="0"/>
              <a:t>, especially under high-warming scenarios such as RCP6.0 and RCP8.5 (high confidence</a:t>
            </a:r>
            <a:r>
              <a:rPr lang="en-US" sz="1800" dirty="0" smtClean="0"/>
              <a:t>).” </a:t>
            </a:r>
          </a:p>
          <a:p>
            <a:pPr marL="0" indent="0">
              <a:buNone/>
            </a:pPr>
            <a:endParaRPr lang="en-US" sz="1800" dirty="0"/>
          </a:p>
          <a:p>
            <a:pPr marL="0" indent="0">
              <a:buNone/>
            </a:pPr>
            <a:r>
              <a:rPr lang="en-US" sz="1800" dirty="0" smtClean="0"/>
              <a:t>“Many </a:t>
            </a:r>
            <a:r>
              <a:rPr lang="en-US" sz="1800" dirty="0"/>
              <a:t>plant and animal species have moved their ranges, altered their abundance, and shifted their seasonal activities in </a:t>
            </a:r>
            <a:r>
              <a:rPr lang="en-US" sz="1800" dirty="0" smtClean="0"/>
              <a:t>response to </a:t>
            </a:r>
            <a:r>
              <a:rPr lang="en-US" sz="1800" dirty="0"/>
              <a:t>observed climate change over recent decades (high confidence</a:t>
            </a:r>
            <a:r>
              <a:rPr lang="en-US" sz="1800" dirty="0" smtClean="0"/>
              <a:t>).”</a:t>
            </a:r>
          </a:p>
          <a:p>
            <a:pPr marL="0" indent="0">
              <a:buNone/>
            </a:pPr>
            <a:endParaRPr lang="en-US" sz="1800" dirty="0"/>
          </a:p>
          <a:p>
            <a:pPr marL="0" indent="0">
              <a:buNone/>
            </a:pPr>
            <a:r>
              <a:rPr lang="en-US" sz="1800" dirty="0" smtClean="0"/>
              <a:t>“By </a:t>
            </a:r>
            <a:r>
              <a:rPr lang="en-US" sz="1800" dirty="0"/>
              <a:t>the mid-21st century, the spatial shifts of marine species will cause species richness to increase at mid- and high </a:t>
            </a:r>
            <a:r>
              <a:rPr lang="en-US" sz="1800" dirty="0" smtClean="0"/>
              <a:t>latitudes (</a:t>
            </a:r>
            <a:r>
              <a:rPr lang="en-US" sz="1800" dirty="0"/>
              <a:t>high confidence) and to decrease at tropical latitudes (medium confidence), resulting in global redistribution of catch </a:t>
            </a:r>
            <a:r>
              <a:rPr lang="en-US" sz="1800" dirty="0" smtClean="0"/>
              <a:t>potential for </a:t>
            </a:r>
            <a:r>
              <a:rPr lang="en-US" sz="1800" dirty="0"/>
              <a:t>fishes and </a:t>
            </a:r>
            <a:r>
              <a:rPr lang="en-US" sz="1800" dirty="0" smtClean="0"/>
              <a:t>invertebrates</a:t>
            </a:r>
            <a:r>
              <a:rPr lang="en-US" sz="1800" dirty="0"/>
              <a:t>, with implications for food security (medium confidence</a:t>
            </a:r>
            <a:r>
              <a:rPr lang="en-US" sz="1800" dirty="0" smtClean="0"/>
              <a:t>).” </a:t>
            </a:r>
            <a:endParaRPr lang="en-US" sz="1800" dirty="0"/>
          </a:p>
          <a:p>
            <a:pPr marL="0" indent="0">
              <a:buNone/>
            </a:pPr>
            <a:endParaRPr lang="en-US" sz="1800" dirty="0"/>
          </a:p>
          <a:p>
            <a:pPr marL="0" indent="0">
              <a:buNone/>
            </a:pPr>
            <a:endParaRPr lang="en-US" sz="1800" dirty="0"/>
          </a:p>
        </p:txBody>
      </p:sp>
      <p:sp>
        <p:nvSpPr>
          <p:cNvPr id="7" name="Rectangle 6"/>
          <p:cNvSpPr/>
          <p:nvPr/>
        </p:nvSpPr>
        <p:spPr>
          <a:xfrm>
            <a:off x="2895600" y="6220599"/>
            <a:ext cx="5972138" cy="307777"/>
          </a:xfrm>
          <a:prstGeom prst="rect">
            <a:avLst/>
          </a:prstGeom>
        </p:spPr>
        <p:txBody>
          <a:bodyPr wrap="square">
            <a:spAutoFit/>
          </a:bodyPr>
          <a:lstStyle/>
          <a:p>
            <a:pPr algn="r"/>
            <a:r>
              <a:rPr lang="en-US" sz="1400" b="1" dirty="0" smtClean="0"/>
              <a:t>IPCC AR5 WG2: Chapter 4 and Chapter 6 </a:t>
            </a:r>
            <a:endParaRPr lang="en-ZA" sz="1400" b="1" dirty="0"/>
          </a:p>
        </p:txBody>
      </p:sp>
    </p:spTree>
    <p:extLst>
      <p:ext uri="{BB962C8B-B14F-4D97-AF65-F5344CB8AC3E}">
        <p14:creationId xmlns:p14="http://schemas.microsoft.com/office/powerpoint/2010/main" val="4094632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274638"/>
            <a:ext cx="8229600" cy="1143000"/>
          </a:xfrm>
        </p:spPr>
        <p:txBody>
          <a:bodyPr>
            <a:normAutofit/>
          </a:bodyPr>
          <a:lstStyle/>
          <a:p>
            <a:pPr marL="0" indent="0" algn="l"/>
            <a:r>
              <a:rPr lang="en-US" sz="3500" b="1" dirty="0" smtClean="0"/>
              <a:t>Impacts on Ecosystems</a:t>
            </a:r>
            <a:endParaRPr lang="en-ZA" sz="3500" b="1" dirty="0"/>
          </a:p>
        </p:txBody>
      </p:sp>
      <p:sp>
        <p:nvSpPr>
          <p:cNvPr id="7" name="Rectangle 6"/>
          <p:cNvSpPr/>
          <p:nvPr/>
        </p:nvSpPr>
        <p:spPr>
          <a:xfrm>
            <a:off x="2895600" y="6220599"/>
            <a:ext cx="5972138" cy="307777"/>
          </a:xfrm>
          <a:prstGeom prst="rect">
            <a:avLst/>
          </a:prstGeom>
        </p:spPr>
        <p:txBody>
          <a:bodyPr wrap="square">
            <a:spAutoFit/>
          </a:bodyPr>
          <a:lstStyle/>
          <a:p>
            <a:pPr algn="r"/>
            <a:r>
              <a:rPr lang="en-US" sz="1400" b="1" dirty="0" smtClean="0"/>
              <a:t>IPCC AR5 WG2: Chapter 4</a:t>
            </a:r>
            <a:endParaRPr lang="en-ZA" sz="1400" b="1"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338" y="2057400"/>
            <a:ext cx="8534400" cy="3616781"/>
          </a:xfrm>
          <a:prstGeom prst="rect">
            <a:avLst/>
          </a:prstGeom>
        </p:spPr>
      </p:pic>
      <p:sp>
        <p:nvSpPr>
          <p:cNvPr id="10" name="Rectangle 9"/>
          <p:cNvSpPr/>
          <p:nvPr/>
        </p:nvSpPr>
        <p:spPr>
          <a:xfrm>
            <a:off x="533400" y="1349572"/>
            <a:ext cx="5248276" cy="400110"/>
          </a:xfrm>
          <a:prstGeom prst="rect">
            <a:avLst/>
          </a:prstGeom>
        </p:spPr>
        <p:txBody>
          <a:bodyPr wrap="square">
            <a:spAutoFit/>
          </a:bodyPr>
          <a:lstStyle/>
          <a:p>
            <a:r>
              <a:rPr lang="en-US" sz="2000" b="1" dirty="0" smtClean="0"/>
              <a:t>Historical and projected changes in land cover</a:t>
            </a:r>
            <a:endParaRPr lang="en-ZA" sz="2000" b="1" dirty="0"/>
          </a:p>
        </p:txBody>
      </p:sp>
    </p:spTree>
    <p:extLst>
      <p:ext uri="{BB962C8B-B14F-4D97-AF65-F5344CB8AC3E}">
        <p14:creationId xmlns:p14="http://schemas.microsoft.com/office/powerpoint/2010/main" val="2859235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3600" y="2438400"/>
            <a:ext cx="6096000" cy="4238420"/>
          </a:xfrm>
          <a:prstGeom prst="rect">
            <a:avLst/>
          </a:prstGeom>
        </p:spPr>
      </p:pic>
      <p:sp>
        <p:nvSpPr>
          <p:cNvPr id="5" name="Rectangle 4"/>
          <p:cNvSpPr/>
          <p:nvPr/>
        </p:nvSpPr>
        <p:spPr>
          <a:xfrm>
            <a:off x="151410" y="1371600"/>
            <a:ext cx="8840190" cy="1077218"/>
          </a:xfrm>
          <a:prstGeom prst="rect">
            <a:avLst/>
          </a:prstGeom>
        </p:spPr>
        <p:txBody>
          <a:bodyPr wrap="square">
            <a:spAutoFit/>
          </a:bodyPr>
          <a:lstStyle/>
          <a:p>
            <a:r>
              <a:rPr lang="en-US" sz="1600" dirty="0" smtClean="0"/>
              <a:t>“A </a:t>
            </a:r>
            <a:r>
              <a:rPr lang="en-US" sz="1600" dirty="0"/>
              <a:t>large fraction of both terrestrial and freshwater species faces increased extinction risk under projected climate change </a:t>
            </a:r>
            <a:r>
              <a:rPr lang="en-US" sz="1600" dirty="0" smtClean="0"/>
              <a:t>during and </a:t>
            </a:r>
            <a:r>
              <a:rPr lang="en-US" sz="1600" dirty="0"/>
              <a:t>beyond the 21st century, especially as climate change interacts with other stressors, such as habitat modification, </a:t>
            </a:r>
            <a:r>
              <a:rPr lang="en-US" sz="1600" dirty="0" smtClean="0"/>
              <a:t>over-exploitation</a:t>
            </a:r>
            <a:r>
              <a:rPr lang="en-US" sz="1600" dirty="0"/>
              <a:t>, pollution, and invasive species (high confidence</a:t>
            </a:r>
            <a:r>
              <a:rPr lang="en-US" sz="1600" dirty="0" smtClean="0"/>
              <a:t>).” </a:t>
            </a:r>
            <a:endParaRPr lang="en-US" sz="1600" dirty="0"/>
          </a:p>
        </p:txBody>
      </p:sp>
      <p:sp>
        <p:nvSpPr>
          <p:cNvPr id="2" name="Title 1"/>
          <p:cNvSpPr>
            <a:spLocks noGrp="1"/>
          </p:cNvSpPr>
          <p:nvPr>
            <p:ph type="title"/>
          </p:nvPr>
        </p:nvSpPr>
        <p:spPr>
          <a:xfrm>
            <a:off x="7086600" y="6065838"/>
            <a:ext cx="1905000" cy="792162"/>
          </a:xfrm>
        </p:spPr>
        <p:txBody>
          <a:bodyPr>
            <a:normAutofit/>
          </a:bodyPr>
          <a:lstStyle/>
          <a:p>
            <a:pPr algn="l"/>
            <a:r>
              <a:rPr lang="en-US" sz="1400" b="1" dirty="0" smtClean="0"/>
              <a:t>AR5 WGII SPM</a:t>
            </a:r>
            <a:endParaRPr lang="en-ZA" sz="1400" b="1" dirty="0"/>
          </a:p>
        </p:txBody>
      </p:sp>
      <p:sp>
        <p:nvSpPr>
          <p:cNvPr id="6" name="Title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500" b="1" smtClean="0"/>
              <a:t>Impacts on Ecosystems</a:t>
            </a:r>
            <a:endParaRPr lang="en-ZA" sz="3500" b="1" dirty="0"/>
          </a:p>
        </p:txBody>
      </p:sp>
    </p:spTree>
    <p:extLst>
      <p:ext uri="{BB962C8B-B14F-4D97-AF65-F5344CB8AC3E}">
        <p14:creationId xmlns:p14="http://schemas.microsoft.com/office/powerpoint/2010/main" val="3325615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274638"/>
            <a:ext cx="8229600" cy="1143000"/>
          </a:xfrm>
        </p:spPr>
        <p:txBody>
          <a:bodyPr>
            <a:normAutofit/>
          </a:bodyPr>
          <a:lstStyle/>
          <a:p>
            <a:pPr marL="0" indent="0" algn="l"/>
            <a:r>
              <a:rPr lang="en-US" sz="3500" b="1" dirty="0" smtClean="0"/>
              <a:t>Impacts on Ecosystems</a:t>
            </a:r>
            <a:endParaRPr lang="en-ZA" sz="3500" b="1" dirty="0"/>
          </a:p>
        </p:txBody>
      </p:sp>
      <p:sp>
        <p:nvSpPr>
          <p:cNvPr id="7" name="Rectangle 6"/>
          <p:cNvSpPr/>
          <p:nvPr/>
        </p:nvSpPr>
        <p:spPr>
          <a:xfrm>
            <a:off x="2895600" y="6220599"/>
            <a:ext cx="5972138" cy="307777"/>
          </a:xfrm>
          <a:prstGeom prst="rect">
            <a:avLst/>
          </a:prstGeom>
        </p:spPr>
        <p:txBody>
          <a:bodyPr wrap="square">
            <a:spAutoFit/>
          </a:bodyPr>
          <a:lstStyle/>
          <a:p>
            <a:pPr algn="r"/>
            <a:r>
              <a:rPr lang="en-US" sz="1400" b="1" dirty="0" smtClean="0"/>
              <a:t>IPCC AR5 WG2: Chapter 6</a:t>
            </a:r>
            <a:endParaRPr lang="en-ZA" sz="1400" b="1" dirty="0"/>
          </a:p>
        </p:txBody>
      </p:sp>
      <p:sp>
        <p:nvSpPr>
          <p:cNvPr id="6" name="Rectangle 5"/>
          <p:cNvSpPr/>
          <p:nvPr/>
        </p:nvSpPr>
        <p:spPr>
          <a:xfrm>
            <a:off x="533400" y="1349572"/>
            <a:ext cx="5248276" cy="400110"/>
          </a:xfrm>
          <a:prstGeom prst="rect">
            <a:avLst/>
          </a:prstGeom>
        </p:spPr>
        <p:txBody>
          <a:bodyPr wrap="square">
            <a:spAutoFit/>
          </a:bodyPr>
          <a:lstStyle/>
          <a:p>
            <a:r>
              <a:rPr lang="en-US" sz="2000" b="1" dirty="0" smtClean="0"/>
              <a:t>Projected changes to fish stocks</a:t>
            </a:r>
            <a:endParaRPr lang="en-ZA" sz="2000" b="1"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00475" y="1800225"/>
            <a:ext cx="5181601" cy="4294457"/>
          </a:xfrm>
          <a:prstGeom prst="rect">
            <a:avLst/>
          </a:prstGeom>
        </p:spPr>
      </p:pic>
      <p:sp>
        <p:nvSpPr>
          <p:cNvPr id="3" name="Rectangle 2"/>
          <p:cNvSpPr/>
          <p:nvPr/>
        </p:nvSpPr>
        <p:spPr>
          <a:xfrm>
            <a:off x="304800" y="1981200"/>
            <a:ext cx="3495675" cy="1200329"/>
          </a:xfrm>
          <a:prstGeom prst="rect">
            <a:avLst/>
          </a:prstGeom>
        </p:spPr>
        <p:txBody>
          <a:bodyPr wrap="square">
            <a:spAutoFit/>
          </a:bodyPr>
          <a:lstStyle/>
          <a:p>
            <a:r>
              <a:rPr lang="en-US" dirty="0"/>
              <a:t>Climate change effects on the biogeography, body size, and fisheries’ catch potential of marine fishes and invertebrates. </a:t>
            </a:r>
          </a:p>
        </p:txBody>
      </p:sp>
      <p:sp>
        <p:nvSpPr>
          <p:cNvPr id="4" name="Rectangle 3"/>
          <p:cNvSpPr/>
          <p:nvPr/>
        </p:nvSpPr>
        <p:spPr>
          <a:xfrm>
            <a:off x="304801" y="3352800"/>
            <a:ext cx="3638550" cy="2462213"/>
          </a:xfrm>
          <a:prstGeom prst="rect">
            <a:avLst/>
          </a:prstGeom>
        </p:spPr>
        <p:txBody>
          <a:bodyPr wrap="square">
            <a:spAutoFit/>
          </a:bodyPr>
          <a:lstStyle/>
          <a:p>
            <a:r>
              <a:rPr lang="en-US" sz="1400" b="1" dirty="0" smtClean="0"/>
              <a:t>Top: </a:t>
            </a:r>
            <a:r>
              <a:rPr lang="en-US" sz="1400" dirty="0" smtClean="0"/>
              <a:t>approximately </a:t>
            </a:r>
            <a:r>
              <a:rPr lang="en-US" sz="1400" dirty="0"/>
              <a:t>1000 species of exploited fishes </a:t>
            </a:r>
            <a:r>
              <a:rPr lang="en-US" sz="1400" dirty="0" smtClean="0"/>
              <a:t>and invertebrates</a:t>
            </a:r>
            <a:r>
              <a:rPr lang="en-US" sz="1400" dirty="0"/>
              <a:t>, under warming by 2°C according to SRES A1B (≈RCP6.0), comparing the 10-year averages 2001–2010 and 2051–2060; redrawn from Cheung et al., 2010</a:t>
            </a:r>
            <a:r>
              <a:rPr lang="en-US" sz="1400" dirty="0" smtClean="0"/>
              <a:t>.</a:t>
            </a:r>
          </a:p>
          <a:p>
            <a:endParaRPr lang="en-US" sz="1400" dirty="0"/>
          </a:p>
          <a:p>
            <a:r>
              <a:rPr lang="en-US" sz="1400" b="1" dirty="0"/>
              <a:t>Bottom: </a:t>
            </a:r>
            <a:r>
              <a:rPr lang="en-US" sz="1400" dirty="0"/>
              <a:t>610 </a:t>
            </a:r>
            <a:r>
              <a:rPr lang="en-US" sz="1400" dirty="0" smtClean="0"/>
              <a:t>species of </a:t>
            </a:r>
            <a:r>
              <a:rPr lang="en-US" sz="1400" dirty="0"/>
              <a:t>marine fishes, from 1991–2010 to 2041–2060 under SRES A2 (approximately RCP6.0 to 8.5; Cheung et al., 2013b</a:t>
            </a:r>
            <a:r>
              <a:rPr lang="en-US" sz="1400" dirty="0" smtClean="0"/>
              <a:t>).</a:t>
            </a:r>
            <a:endParaRPr lang="en-US" sz="1400" dirty="0"/>
          </a:p>
          <a:p>
            <a:endParaRPr lang="en-US" sz="1400" dirty="0"/>
          </a:p>
        </p:txBody>
      </p:sp>
    </p:spTree>
    <p:extLst>
      <p:ext uri="{BB962C8B-B14F-4D97-AF65-F5344CB8AC3E}">
        <p14:creationId xmlns:p14="http://schemas.microsoft.com/office/powerpoint/2010/main" val="658124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500" b="1" dirty="0" smtClean="0"/>
              <a:t>Impacts on </a:t>
            </a:r>
            <a:r>
              <a:rPr lang="en-US" sz="3500" b="1" dirty="0"/>
              <a:t>H</a:t>
            </a:r>
            <a:r>
              <a:rPr lang="en-US" sz="3500" b="1" dirty="0" smtClean="0"/>
              <a:t>uman </a:t>
            </a:r>
            <a:r>
              <a:rPr lang="en-US" sz="3500" b="1" dirty="0"/>
              <a:t>H</a:t>
            </a:r>
            <a:r>
              <a:rPr lang="en-US" sz="3500" b="1" dirty="0" smtClean="0"/>
              <a:t>ealth</a:t>
            </a:r>
            <a:endParaRPr lang="en-ZA" sz="3500" b="1" dirty="0"/>
          </a:p>
        </p:txBody>
      </p:sp>
      <p:sp>
        <p:nvSpPr>
          <p:cNvPr id="3" name="Content Placeholder 2"/>
          <p:cNvSpPr>
            <a:spLocks noGrp="1"/>
          </p:cNvSpPr>
          <p:nvPr>
            <p:ph idx="1"/>
          </p:nvPr>
        </p:nvSpPr>
        <p:spPr/>
        <p:txBody>
          <a:bodyPr>
            <a:normAutofit/>
          </a:bodyPr>
          <a:lstStyle/>
          <a:p>
            <a:pPr marL="0" indent="0">
              <a:buNone/>
            </a:pPr>
            <a:endParaRPr lang="en-US" sz="1800" dirty="0" smtClean="0"/>
          </a:p>
          <a:p>
            <a:pPr marL="0" indent="0">
              <a:buNone/>
            </a:pPr>
            <a:r>
              <a:rPr lang="en-US" sz="1800" dirty="0" smtClean="0"/>
              <a:t>“Until </a:t>
            </a:r>
            <a:r>
              <a:rPr lang="en-US" sz="1800" dirty="0"/>
              <a:t>mid-century climate change will act mainly by exacerbating health problems that already exist (very high confidence</a:t>
            </a:r>
            <a:r>
              <a:rPr lang="en-US" sz="1800" dirty="0" smtClean="0"/>
              <a:t>).” </a:t>
            </a:r>
          </a:p>
          <a:p>
            <a:pPr marL="0" indent="0">
              <a:buNone/>
            </a:pPr>
            <a:endParaRPr lang="en-US" sz="1800" dirty="0"/>
          </a:p>
          <a:p>
            <a:pPr marL="0" indent="0">
              <a:buNone/>
            </a:pPr>
            <a:r>
              <a:rPr lang="en-US" sz="1800" dirty="0" smtClean="0"/>
              <a:t>“In </a:t>
            </a:r>
            <a:r>
              <a:rPr lang="en-US" sz="1800" dirty="0"/>
              <a:t>recent decades, climate change has contributed to levels of ill health (likely) though the present worldwide burden of ill </a:t>
            </a:r>
            <a:r>
              <a:rPr lang="en-US" sz="1800" dirty="0" smtClean="0"/>
              <a:t>health from </a:t>
            </a:r>
            <a:r>
              <a:rPr lang="en-US" sz="1800" dirty="0"/>
              <a:t>climate change is relatively small compared with other stressors on health and is not well quantified</a:t>
            </a:r>
            <a:r>
              <a:rPr lang="en-US" sz="1800" dirty="0" smtClean="0"/>
              <a:t>.” </a:t>
            </a:r>
          </a:p>
          <a:p>
            <a:pPr marL="0" indent="0">
              <a:buNone/>
            </a:pPr>
            <a:endParaRPr lang="en-US" sz="1800" dirty="0"/>
          </a:p>
          <a:p>
            <a:pPr marL="0" indent="0">
              <a:buNone/>
            </a:pPr>
            <a:r>
              <a:rPr lang="en-US" sz="1800" dirty="0" smtClean="0"/>
              <a:t>“In </a:t>
            </a:r>
            <a:r>
              <a:rPr lang="en-US" sz="1800" dirty="0"/>
              <a:t>addition to their implications for climate change, essentially all the important climate-altering pollutants (CAPs) other </a:t>
            </a:r>
            <a:r>
              <a:rPr lang="en-US" sz="1800" dirty="0" smtClean="0"/>
              <a:t>than carbon </a:t>
            </a:r>
            <a:r>
              <a:rPr lang="en-US" sz="1800" dirty="0"/>
              <a:t>dioxide (CO2) have near-term health implications (very high confidence</a:t>
            </a:r>
            <a:r>
              <a:rPr lang="en-US" sz="1800" dirty="0" smtClean="0"/>
              <a:t>).”</a:t>
            </a:r>
            <a:endParaRPr lang="en-US" sz="1800" dirty="0"/>
          </a:p>
          <a:p>
            <a:pPr marL="0" indent="0">
              <a:buNone/>
            </a:pPr>
            <a:endParaRPr lang="en-US" sz="1800" dirty="0"/>
          </a:p>
          <a:p>
            <a:pPr marL="0" indent="0">
              <a:buNone/>
            </a:pPr>
            <a:endParaRPr lang="en-US" sz="1800" dirty="0"/>
          </a:p>
        </p:txBody>
      </p:sp>
      <p:sp>
        <p:nvSpPr>
          <p:cNvPr id="4" name="Rectangle 3"/>
          <p:cNvSpPr/>
          <p:nvPr/>
        </p:nvSpPr>
        <p:spPr>
          <a:xfrm>
            <a:off x="2895600" y="6220599"/>
            <a:ext cx="5972138" cy="307777"/>
          </a:xfrm>
          <a:prstGeom prst="rect">
            <a:avLst/>
          </a:prstGeom>
        </p:spPr>
        <p:txBody>
          <a:bodyPr wrap="square">
            <a:spAutoFit/>
          </a:bodyPr>
          <a:lstStyle/>
          <a:p>
            <a:pPr algn="r"/>
            <a:r>
              <a:rPr lang="en-US" sz="1400" b="1" dirty="0" smtClean="0"/>
              <a:t>IPCC AR5 WG2: Chapter 11</a:t>
            </a:r>
            <a:endParaRPr lang="en-ZA" sz="1400" b="1" dirty="0"/>
          </a:p>
        </p:txBody>
      </p:sp>
    </p:spTree>
    <p:extLst>
      <p:ext uri="{BB962C8B-B14F-4D97-AF65-F5344CB8AC3E}">
        <p14:creationId xmlns:p14="http://schemas.microsoft.com/office/powerpoint/2010/main" val="1001915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500" b="1" dirty="0" smtClean="0"/>
              <a:t>Impacts on </a:t>
            </a:r>
            <a:r>
              <a:rPr lang="en-US" sz="3500" b="1" dirty="0"/>
              <a:t>H</a:t>
            </a:r>
            <a:r>
              <a:rPr lang="en-US" sz="3500" b="1" dirty="0" smtClean="0"/>
              <a:t>uman </a:t>
            </a:r>
            <a:r>
              <a:rPr lang="en-US" sz="3500" b="1" dirty="0"/>
              <a:t>H</a:t>
            </a:r>
            <a:r>
              <a:rPr lang="en-US" sz="3500" b="1" dirty="0" smtClean="0"/>
              <a:t>ealth</a:t>
            </a:r>
            <a:endParaRPr lang="en-ZA" sz="3500" b="1"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1393549"/>
            <a:ext cx="6956800" cy="4548405"/>
          </a:xfrm>
          <a:prstGeom prst="rect">
            <a:avLst/>
          </a:prstGeom>
        </p:spPr>
      </p:pic>
      <p:sp>
        <p:nvSpPr>
          <p:cNvPr id="6" name="Rectangle 5"/>
          <p:cNvSpPr/>
          <p:nvPr/>
        </p:nvSpPr>
        <p:spPr>
          <a:xfrm>
            <a:off x="2895600" y="6220599"/>
            <a:ext cx="5972138" cy="307777"/>
          </a:xfrm>
          <a:prstGeom prst="rect">
            <a:avLst/>
          </a:prstGeom>
        </p:spPr>
        <p:txBody>
          <a:bodyPr wrap="square">
            <a:spAutoFit/>
          </a:bodyPr>
          <a:lstStyle/>
          <a:p>
            <a:pPr algn="r"/>
            <a:r>
              <a:rPr lang="en-US" sz="1400" b="1" dirty="0" smtClean="0"/>
              <a:t>IPCC AR5 WG2: Chapter 11</a:t>
            </a:r>
            <a:endParaRPr lang="en-ZA" sz="1400" b="1" dirty="0"/>
          </a:p>
        </p:txBody>
      </p:sp>
    </p:spTree>
    <p:extLst>
      <p:ext uri="{BB962C8B-B14F-4D97-AF65-F5344CB8AC3E}">
        <p14:creationId xmlns:p14="http://schemas.microsoft.com/office/powerpoint/2010/main" val="739347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noAutofit/>
          </a:bodyPr>
          <a:lstStyle/>
          <a:p>
            <a:pPr algn="l"/>
            <a:r>
              <a:rPr lang="en-GB" sz="3500" b="1" dirty="0" smtClean="0"/>
              <a:t>Historical changes in malaria prevalence</a:t>
            </a:r>
            <a:endParaRPr lang="en-US" sz="3500" b="1" dirty="0" smtClean="0"/>
          </a:p>
        </p:txBody>
      </p:sp>
      <p:pic>
        <p:nvPicPr>
          <p:cNvPr id="67587" name="Picture 3" descr="malaria_history"/>
          <p:cNvPicPr>
            <a:picLocks noGrp="1" noChangeAspect="1" noChangeArrowheads="1"/>
          </p:cNvPicPr>
          <p:nvPr>
            <p:ph idx="1"/>
          </p:nvPr>
        </p:nvPicPr>
        <p:blipFill>
          <a:blip r:embed="rId3" cstate="print"/>
          <a:srcRect/>
          <a:stretch>
            <a:fillRect/>
          </a:stretch>
        </p:blipFill>
        <p:spPr>
          <a:xfrm>
            <a:off x="252413" y="1844675"/>
            <a:ext cx="8712200" cy="3400425"/>
          </a:xfrm>
          <a:noFill/>
        </p:spPr>
      </p:pic>
      <p:sp>
        <p:nvSpPr>
          <p:cNvPr id="67588" name="Text Box 4"/>
          <p:cNvSpPr txBox="1">
            <a:spLocks noChangeArrowheads="1"/>
          </p:cNvSpPr>
          <p:nvPr/>
        </p:nvSpPr>
        <p:spPr bwMode="auto">
          <a:xfrm>
            <a:off x="4438650" y="6172200"/>
            <a:ext cx="4451668" cy="307777"/>
          </a:xfrm>
          <a:prstGeom prst="rect">
            <a:avLst/>
          </a:prstGeom>
          <a:noFill/>
          <a:ln w="9525">
            <a:noFill/>
            <a:miter lim="800000"/>
            <a:headEnd/>
            <a:tailEnd/>
          </a:ln>
        </p:spPr>
        <p:txBody>
          <a:bodyPr wrap="none">
            <a:spAutoFit/>
          </a:bodyPr>
          <a:lstStyle/>
          <a:p>
            <a:pPr>
              <a:spcBef>
                <a:spcPct val="0"/>
              </a:spcBef>
              <a:buClrTx/>
              <a:buSzTx/>
              <a:buFontTx/>
              <a:buNone/>
            </a:pPr>
            <a:r>
              <a:rPr kumimoji="0" lang="en-GB" sz="1400" b="1" i="0" dirty="0">
                <a:latin typeface="+mj-lt"/>
              </a:rPr>
              <a:t>Hay </a:t>
            </a:r>
            <a:r>
              <a:rPr kumimoji="0" lang="en-GB" sz="1400" b="1" i="0" dirty="0" smtClean="0">
                <a:latin typeface="+mj-lt"/>
              </a:rPr>
              <a:t>et al</a:t>
            </a:r>
            <a:r>
              <a:rPr kumimoji="0" lang="en-GB" sz="1400" b="1" dirty="0" smtClean="0">
                <a:latin typeface="+mj-lt"/>
              </a:rPr>
              <a:t> </a:t>
            </a:r>
            <a:r>
              <a:rPr kumimoji="0" lang="en-GB" sz="1400" b="1" i="0" dirty="0">
                <a:latin typeface="+mj-lt"/>
              </a:rPr>
              <a:t>(2004</a:t>
            </a:r>
            <a:r>
              <a:rPr kumimoji="0" lang="en-GB" sz="1400" b="1" i="0" dirty="0" smtClean="0">
                <a:latin typeface="+mj-lt"/>
              </a:rPr>
              <a:t>) </a:t>
            </a:r>
            <a:r>
              <a:rPr kumimoji="0" lang="en-GB" sz="1400" b="1" i="0" dirty="0">
                <a:latin typeface="+mj-lt"/>
              </a:rPr>
              <a:t>Lancet Infectious Diseases, 4(6), 327-336.</a:t>
            </a:r>
            <a:endParaRPr kumimoji="0" lang="en-US" sz="1400" b="1" i="0" dirty="0">
              <a:latin typeface="+mj-lt"/>
            </a:endParaRPr>
          </a:p>
        </p:txBody>
      </p:sp>
    </p:spTree>
    <p:extLst>
      <p:ext uri="{BB962C8B-B14F-4D97-AF65-F5344CB8AC3E}">
        <p14:creationId xmlns:p14="http://schemas.microsoft.com/office/powerpoint/2010/main" val="99842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394643" y="332656"/>
            <a:ext cx="6841182" cy="1143000"/>
          </a:xfrm>
        </p:spPr>
        <p:txBody>
          <a:bodyPr/>
          <a:lstStyle/>
          <a:p>
            <a:pPr algn="l" eaLnBrk="1" hangingPunct="1"/>
            <a:r>
              <a:rPr lang="en-GB" b="1" dirty="0" smtClean="0"/>
              <a:t>Aims of </a:t>
            </a:r>
            <a:r>
              <a:rPr lang="en-GB" b="1" dirty="0"/>
              <a:t>T</a:t>
            </a:r>
            <a:r>
              <a:rPr lang="en-GB" b="1" dirty="0" smtClean="0"/>
              <a:t>oday’s Lecture</a:t>
            </a:r>
          </a:p>
        </p:txBody>
      </p:sp>
      <p:sp>
        <p:nvSpPr>
          <p:cNvPr id="32771" name="Rectangle 4"/>
          <p:cNvSpPr>
            <a:spLocks noChangeArrowheads="1"/>
          </p:cNvSpPr>
          <p:nvPr/>
        </p:nvSpPr>
        <p:spPr bwMode="auto">
          <a:xfrm>
            <a:off x="457200" y="1600200"/>
            <a:ext cx="8305800" cy="2159000"/>
          </a:xfrm>
          <a:prstGeom prst="rect">
            <a:avLst/>
          </a:prstGeom>
          <a:noFill/>
          <a:ln w="19050">
            <a:noFill/>
            <a:miter lim="800000"/>
            <a:headEnd/>
            <a:tailEnd/>
          </a:ln>
        </p:spPr>
        <p:txBody>
          <a:bodyPr/>
          <a:lstStyle/>
          <a:p>
            <a:pPr marL="457200" indent="-457200">
              <a:buClrTx/>
              <a:buSzPct val="100000"/>
              <a:buFont typeface="Arial" panose="020B0604020202020204" pitchFamily="34" charset="0"/>
              <a:buChar char="•"/>
            </a:pPr>
            <a:r>
              <a:rPr lang="en-GB" sz="2500" dirty="0" smtClean="0">
                <a:solidFill>
                  <a:srgbClr val="000000"/>
                </a:solidFill>
                <a:latin typeface="Calibri" panose="020F0502020204030204" pitchFamily="34" charset="0"/>
              </a:rPr>
              <a:t>Understand what we mean by climate impacts</a:t>
            </a:r>
            <a:endParaRPr lang="en-GB" sz="2500" i="0" dirty="0" smtClean="0">
              <a:solidFill>
                <a:srgbClr val="000000"/>
              </a:solidFill>
              <a:latin typeface="Calibri" panose="020F0502020204030204" pitchFamily="34" charset="0"/>
            </a:endParaRPr>
          </a:p>
          <a:p>
            <a:pPr marL="457200" indent="-457200">
              <a:buClrTx/>
              <a:buSzPct val="100000"/>
              <a:buFont typeface="Arial" panose="020B0604020202020204" pitchFamily="34" charset="0"/>
              <a:buChar char="•"/>
            </a:pPr>
            <a:endParaRPr lang="en-GB" sz="2500" dirty="0">
              <a:solidFill>
                <a:srgbClr val="000000"/>
              </a:solidFill>
              <a:latin typeface="Calibri" panose="020F0502020204030204" pitchFamily="34" charset="0"/>
            </a:endParaRPr>
          </a:p>
          <a:p>
            <a:pPr marL="457200" indent="-457200">
              <a:buClrTx/>
              <a:buSzPct val="100000"/>
              <a:buFont typeface="Arial" panose="020B0604020202020204" pitchFamily="34" charset="0"/>
              <a:buChar char="•"/>
            </a:pPr>
            <a:r>
              <a:rPr lang="en-GB" sz="2500" i="0" dirty="0" smtClean="0">
                <a:solidFill>
                  <a:srgbClr val="000000"/>
                </a:solidFill>
                <a:latin typeface="Calibri" panose="020F0502020204030204" pitchFamily="34" charset="0"/>
              </a:rPr>
              <a:t>Examine the latest findings from IPCC Working Group II for key climate change impacts</a:t>
            </a:r>
          </a:p>
          <a:p>
            <a:pPr marL="457200" indent="-457200">
              <a:buClrTx/>
              <a:buSzPct val="100000"/>
              <a:buFont typeface="Arial" panose="020B0604020202020204" pitchFamily="34" charset="0"/>
              <a:buChar char="•"/>
            </a:pPr>
            <a:endParaRPr lang="en-GB" sz="2500" dirty="0">
              <a:solidFill>
                <a:srgbClr val="000000"/>
              </a:solidFill>
              <a:latin typeface="Calibri" panose="020F0502020204030204" pitchFamily="34" charset="0"/>
            </a:endParaRPr>
          </a:p>
          <a:p>
            <a:pPr marL="457200" indent="-457200">
              <a:buClrTx/>
              <a:buSzPct val="100000"/>
              <a:buFont typeface="Arial" panose="020B0604020202020204" pitchFamily="34" charset="0"/>
              <a:buChar char="•"/>
            </a:pPr>
            <a:r>
              <a:rPr lang="en-GB" sz="2500" i="0" dirty="0" smtClean="0">
                <a:solidFill>
                  <a:srgbClr val="000000"/>
                </a:solidFill>
                <a:latin typeface="Calibri" panose="020F0502020204030204" pitchFamily="34" charset="0"/>
              </a:rPr>
              <a:t>Discuss the complexities that are associated with predicting future impacts </a:t>
            </a:r>
          </a:p>
          <a:p>
            <a:pPr marL="457200" indent="-457200">
              <a:buClrTx/>
              <a:buSzPct val="100000"/>
              <a:buFont typeface="Arial" panose="020B0604020202020204" pitchFamily="34" charset="0"/>
              <a:buChar char="•"/>
            </a:pPr>
            <a:endParaRPr lang="en-GB" sz="2500" dirty="0">
              <a:solidFill>
                <a:srgbClr val="000000"/>
              </a:solidFill>
              <a:latin typeface="Calibri" panose="020F0502020204030204" pitchFamily="34" charset="0"/>
            </a:endParaRPr>
          </a:p>
          <a:p>
            <a:pPr marL="457200" indent="-457200">
              <a:buClrTx/>
              <a:buSzPct val="100000"/>
              <a:buFont typeface="Arial" panose="020B0604020202020204" pitchFamily="34" charset="0"/>
              <a:buChar char="•"/>
            </a:pPr>
            <a:r>
              <a:rPr lang="en-GB" sz="2500" dirty="0" smtClean="0">
                <a:solidFill>
                  <a:srgbClr val="000000"/>
                </a:solidFill>
                <a:latin typeface="Calibri" panose="020F0502020204030204" pitchFamily="34" charset="0"/>
              </a:rPr>
              <a:t>Introduce some tools that climate scientists use to understand impacts on different sectors and systems</a:t>
            </a:r>
            <a:endParaRPr lang="en-GB" sz="2500" dirty="0">
              <a:solidFill>
                <a:srgbClr val="000000"/>
              </a:solidFill>
              <a:latin typeface="Calibri" panose="020F0502020204030204" pitchFamily="34" charset="0"/>
            </a:endParaRPr>
          </a:p>
          <a:p>
            <a:pPr marL="457200" indent="-457200">
              <a:buClrTx/>
              <a:buSzPct val="100000"/>
              <a:buFont typeface="Arial" panose="020B0604020202020204" pitchFamily="34" charset="0"/>
              <a:buChar char="•"/>
            </a:pPr>
            <a:endParaRPr lang="en-GB" sz="2500" i="0" dirty="0" smtClean="0">
              <a:solidFill>
                <a:srgbClr val="000000"/>
              </a:solidFill>
              <a:latin typeface="Calibri" panose="020F0502020204030204" pitchFamily="34" charset="0"/>
            </a:endParaRPr>
          </a:p>
          <a:p>
            <a:pPr marL="457200" indent="-457200">
              <a:buClrTx/>
              <a:buSzPct val="100000"/>
              <a:buFont typeface="Arial" panose="020B0604020202020204" pitchFamily="34" charset="0"/>
              <a:buChar char="•"/>
            </a:pPr>
            <a:endParaRPr lang="en-GB" sz="2500" dirty="0">
              <a:solidFill>
                <a:srgbClr val="000000"/>
              </a:solidFill>
              <a:latin typeface="Calibri" panose="020F0502020204030204" pitchFamily="34" charset="0"/>
            </a:endParaRPr>
          </a:p>
          <a:p>
            <a:pPr marL="457200" indent="-457200">
              <a:buClrTx/>
              <a:buSzPct val="100000"/>
              <a:buFont typeface="Arial" panose="020B0604020202020204" pitchFamily="34" charset="0"/>
              <a:buChar char="•"/>
            </a:pPr>
            <a:endParaRPr lang="en-GB" sz="2500" i="0" dirty="0">
              <a:solidFill>
                <a:srgbClr val="000000"/>
              </a:solidFill>
              <a:latin typeface="Calibri" panose="020F0502020204030204" pitchFamily="34" charset="0"/>
            </a:endParaRPr>
          </a:p>
          <a:p>
            <a:pPr marL="342900" indent="-342900">
              <a:spcBef>
                <a:spcPct val="20000"/>
              </a:spcBef>
              <a:buFontTx/>
              <a:buChar char="•"/>
            </a:pPr>
            <a:endParaRPr lang="en-GB" sz="2500" i="0" dirty="0" smtClean="0">
              <a:solidFill>
                <a:srgbClr val="000000"/>
              </a:solidFill>
              <a:latin typeface="Calibri" panose="020F0502020204030204" pitchFamily="34" charset="0"/>
            </a:endParaRPr>
          </a:p>
          <a:p>
            <a:pPr marL="342900" indent="-342900">
              <a:spcBef>
                <a:spcPct val="20000"/>
              </a:spcBef>
              <a:buFontTx/>
              <a:buChar char="•"/>
            </a:pPr>
            <a:endParaRPr lang="en-GB" sz="2500" i="0" dirty="0">
              <a:solidFill>
                <a:srgbClr val="000000"/>
              </a:solidFill>
              <a:latin typeface="Calibri" panose="020F0502020204030204" pitchFamily="34" charset="0"/>
            </a:endParaRPr>
          </a:p>
          <a:p>
            <a:pPr marL="342900" indent="-342900">
              <a:spcBef>
                <a:spcPct val="20000"/>
              </a:spcBef>
              <a:buFontTx/>
              <a:buChar char="•"/>
            </a:pPr>
            <a:endParaRPr lang="en-GB" sz="2500" i="0" dirty="0">
              <a:solidFill>
                <a:srgbClr val="000000"/>
              </a:solidFill>
              <a:latin typeface="Calibri" panose="020F0502020204030204" pitchFamily="34" charset="0"/>
            </a:endParaRPr>
          </a:p>
          <a:p>
            <a:pPr marL="342900" indent="-342900">
              <a:spcBef>
                <a:spcPct val="20000"/>
              </a:spcBef>
            </a:pPr>
            <a:endParaRPr lang="en-GB" sz="2500" i="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3026978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4"/>
          <p:cNvSpPr txBox="1">
            <a:spLocks noChangeArrowheads="1"/>
          </p:cNvSpPr>
          <p:nvPr/>
        </p:nvSpPr>
        <p:spPr bwMode="auto">
          <a:xfrm>
            <a:off x="3524250" y="6129010"/>
            <a:ext cx="5393143" cy="523220"/>
          </a:xfrm>
          <a:prstGeom prst="rect">
            <a:avLst/>
          </a:prstGeom>
          <a:noFill/>
          <a:ln w="9525">
            <a:noFill/>
            <a:miter lim="800000"/>
            <a:headEnd/>
            <a:tailEnd/>
          </a:ln>
        </p:spPr>
        <p:txBody>
          <a:bodyPr wrap="none">
            <a:spAutoFit/>
          </a:bodyPr>
          <a:lstStyle/>
          <a:p>
            <a:pPr algn="r">
              <a:spcBef>
                <a:spcPct val="0"/>
              </a:spcBef>
            </a:pPr>
            <a:r>
              <a:rPr lang="en-US" sz="1400" b="1" dirty="0" smtClean="0"/>
              <a:t>Hugo </a:t>
            </a:r>
            <a:r>
              <a:rPr lang="en-US" sz="1400" b="1" dirty="0" err="1"/>
              <a:t>Ahlenius</a:t>
            </a:r>
            <a:r>
              <a:rPr lang="en-US" sz="1400" b="1" dirty="0"/>
              <a:t> </a:t>
            </a:r>
            <a:r>
              <a:rPr lang="en-US" sz="1400" b="1" dirty="0" smtClean="0"/>
              <a:t>(</a:t>
            </a:r>
            <a:r>
              <a:rPr lang="en-US" sz="1400" b="1" dirty="0" smtClean="0">
                <a:latin typeface="+mj-lt"/>
              </a:rPr>
              <a:t>2005)</a:t>
            </a:r>
            <a:r>
              <a:rPr lang="en-US" sz="1400" b="1" dirty="0"/>
              <a:t> Climate change and malaria, scenario for </a:t>
            </a:r>
            <a:r>
              <a:rPr lang="en-US" sz="1400" b="1" dirty="0" smtClean="0"/>
              <a:t>2050,</a:t>
            </a:r>
            <a:r>
              <a:rPr lang="en-US" sz="1400" b="1" dirty="0" smtClean="0">
                <a:latin typeface="+mj-lt"/>
              </a:rPr>
              <a:t> </a:t>
            </a:r>
          </a:p>
          <a:p>
            <a:pPr algn="r">
              <a:spcBef>
                <a:spcPct val="0"/>
              </a:spcBef>
            </a:pPr>
            <a:r>
              <a:rPr lang="en-US" sz="1400" b="1" dirty="0" smtClean="0">
                <a:latin typeface="+mj-lt"/>
              </a:rPr>
              <a:t>Environment </a:t>
            </a:r>
            <a:r>
              <a:rPr lang="en-US" sz="1400" b="1" dirty="0">
                <a:latin typeface="+mj-lt"/>
              </a:rPr>
              <a:t>and Poverty Times #</a:t>
            </a:r>
            <a:r>
              <a:rPr lang="en-US" sz="1400" b="1" dirty="0" smtClean="0">
                <a:latin typeface="+mj-lt"/>
              </a:rPr>
              <a:t>4, </a:t>
            </a:r>
            <a:r>
              <a:rPr lang="en-US" sz="1400" b="1" dirty="0">
                <a:latin typeface="+mj-lt"/>
              </a:rPr>
              <a:t>UNEP/GRID-</a:t>
            </a:r>
            <a:r>
              <a:rPr lang="en-US" sz="1400" b="1" dirty="0" err="1">
                <a:latin typeface="+mj-lt"/>
              </a:rPr>
              <a:t>Arendal</a:t>
            </a:r>
            <a:r>
              <a:rPr lang="en-US" sz="1400" b="1" dirty="0">
                <a:latin typeface="+mj-lt"/>
              </a:rPr>
              <a:t> </a:t>
            </a:r>
            <a:endParaRPr kumimoji="0" lang="en-US" sz="1400" b="1" i="0" dirty="0">
              <a:latin typeface="+mj-l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4072" y="1371600"/>
            <a:ext cx="7745620" cy="4587864"/>
          </a:xfrm>
          <a:prstGeom prst="rect">
            <a:avLst/>
          </a:prstGeom>
        </p:spPr>
      </p:pic>
      <p:sp>
        <p:nvSpPr>
          <p:cNvPr id="9" name="Rectangle 2"/>
          <p:cNvSpPr>
            <a:spLocks noGrp="1" noChangeArrowheads="1"/>
          </p:cNvSpPr>
          <p:nvPr>
            <p:ph type="title"/>
          </p:nvPr>
        </p:nvSpPr>
        <p:spPr>
          <a:xfrm>
            <a:off x="457200" y="274638"/>
            <a:ext cx="8229600" cy="1143000"/>
          </a:xfrm>
        </p:spPr>
        <p:txBody>
          <a:bodyPr>
            <a:noAutofit/>
          </a:bodyPr>
          <a:lstStyle/>
          <a:p>
            <a:pPr algn="l"/>
            <a:r>
              <a:rPr lang="en-GB" sz="3500" b="1" dirty="0" smtClean="0"/>
              <a:t>Future changes in malaria prevalence</a:t>
            </a:r>
            <a:endParaRPr lang="en-US" sz="3500" b="1" dirty="0" smtClean="0"/>
          </a:p>
        </p:txBody>
      </p:sp>
    </p:spTree>
    <p:extLst>
      <p:ext uri="{BB962C8B-B14F-4D97-AF65-F5344CB8AC3E}">
        <p14:creationId xmlns:p14="http://schemas.microsoft.com/office/powerpoint/2010/main" val="1589265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1143000"/>
          </a:xfrm>
        </p:spPr>
        <p:txBody>
          <a:bodyPr>
            <a:normAutofit/>
          </a:bodyPr>
          <a:lstStyle/>
          <a:p>
            <a:pPr marL="0" indent="0" algn="l"/>
            <a:r>
              <a:rPr lang="en-US" sz="3500" b="1" dirty="0" smtClean="0"/>
              <a:t>Impacts on Freshwater resources</a:t>
            </a:r>
            <a:endParaRPr lang="en-ZA" sz="3500" b="1" dirty="0"/>
          </a:p>
        </p:txBody>
      </p:sp>
      <p:sp>
        <p:nvSpPr>
          <p:cNvPr id="5" name="Content Placeholder 2"/>
          <p:cNvSpPr>
            <a:spLocks noGrp="1"/>
          </p:cNvSpPr>
          <p:nvPr>
            <p:ph idx="1"/>
          </p:nvPr>
        </p:nvSpPr>
        <p:spPr>
          <a:xfrm>
            <a:off x="457200" y="1600200"/>
            <a:ext cx="8229600" cy="4525963"/>
          </a:xfrm>
        </p:spPr>
        <p:txBody>
          <a:bodyPr>
            <a:normAutofit/>
          </a:bodyPr>
          <a:lstStyle/>
          <a:p>
            <a:pPr marL="0" indent="0">
              <a:buNone/>
            </a:pPr>
            <a:r>
              <a:rPr lang="en-US" sz="1800" dirty="0" smtClean="0"/>
              <a:t>“Freshwater-related </a:t>
            </a:r>
            <a:r>
              <a:rPr lang="en-US" sz="1800" dirty="0"/>
              <a:t>risks of climate change increase significantly with increasing greenhouse gas (GHG) concentrations (</a:t>
            </a:r>
            <a:r>
              <a:rPr lang="en-US" sz="1800" dirty="0" smtClean="0"/>
              <a:t>robust evidence</a:t>
            </a:r>
            <a:r>
              <a:rPr lang="en-US" sz="1800" dirty="0"/>
              <a:t>, high agreement</a:t>
            </a:r>
            <a:r>
              <a:rPr lang="en-US" sz="1800" dirty="0" smtClean="0"/>
              <a:t>).”</a:t>
            </a:r>
          </a:p>
          <a:p>
            <a:pPr marL="0" indent="0">
              <a:buNone/>
            </a:pPr>
            <a:endParaRPr lang="en-US" sz="1800" dirty="0"/>
          </a:p>
          <a:p>
            <a:pPr marL="0" indent="0">
              <a:buNone/>
            </a:pPr>
            <a:r>
              <a:rPr lang="en-US" sz="1800" dirty="0" smtClean="0"/>
              <a:t>“Climate </a:t>
            </a:r>
            <a:r>
              <a:rPr lang="en-US" sz="1800" dirty="0"/>
              <a:t>change is projected to reduce raw water quality, posing risks to drinking water quality even with conventional </a:t>
            </a:r>
            <a:r>
              <a:rPr lang="en-US" sz="1800" dirty="0" smtClean="0"/>
              <a:t>treatment (</a:t>
            </a:r>
            <a:r>
              <a:rPr lang="en-US" sz="1800" dirty="0"/>
              <a:t>medium evidence, high agreement</a:t>
            </a:r>
            <a:r>
              <a:rPr lang="en-US" sz="1800" dirty="0" smtClean="0"/>
              <a:t>).”</a:t>
            </a:r>
          </a:p>
          <a:p>
            <a:pPr marL="0" indent="0">
              <a:buNone/>
            </a:pPr>
            <a:endParaRPr lang="en-US" sz="1800" dirty="0"/>
          </a:p>
          <a:p>
            <a:pPr marL="0" indent="0">
              <a:buNone/>
            </a:pPr>
            <a:r>
              <a:rPr lang="en-US" sz="1800" dirty="0" smtClean="0"/>
              <a:t>“In </a:t>
            </a:r>
            <a:r>
              <a:rPr lang="en-US" sz="1800" dirty="0"/>
              <a:t>regions with snowfall, climate change has altered observed </a:t>
            </a:r>
            <a:r>
              <a:rPr lang="en-US" sz="1800" dirty="0" err="1"/>
              <a:t>streamflow</a:t>
            </a:r>
            <a:r>
              <a:rPr lang="en-US" sz="1800" dirty="0"/>
              <a:t> seasonality, and increasing alterations due to </a:t>
            </a:r>
            <a:r>
              <a:rPr lang="en-US" sz="1800" dirty="0" smtClean="0"/>
              <a:t>climate change </a:t>
            </a:r>
            <a:r>
              <a:rPr lang="en-US" sz="1800" dirty="0"/>
              <a:t>are projected (robust evidence, high agreement</a:t>
            </a:r>
            <a:r>
              <a:rPr lang="en-US" sz="1800" dirty="0" smtClean="0"/>
              <a:t>).”</a:t>
            </a:r>
          </a:p>
          <a:p>
            <a:pPr marL="0" indent="0">
              <a:buNone/>
            </a:pPr>
            <a:endParaRPr lang="en-US" sz="1800" dirty="0"/>
          </a:p>
          <a:p>
            <a:pPr marL="0" indent="0">
              <a:buNone/>
            </a:pPr>
            <a:r>
              <a:rPr lang="en-US" sz="1800" dirty="0" smtClean="0"/>
              <a:t>“Because </a:t>
            </a:r>
            <a:r>
              <a:rPr lang="en-US" sz="1800" dirty="0"/>
              <a:t>nearly all glaciers are too large for equilibrium with the present climate, there is a committed water resources </a:t>
            </a:r>
            <a:r>
              <a:rPr lang="en-US" sz="1800" dirty="0" smtClean="0"/>
              <a:t>change during </a:t>
            </a:r>
            <a:r>
              <a:rPr lang="en-US" sz="1800" dirty="0"/>
              <a:t>much of the 21st century, and changes beyond the committed change are expected due to continued </a:t>
            </a:r>
            <a:r>
              <a:rPr lang="en-US" sz="1800" dirty="0" smtClean="0"/>
              <a:t>warming.”</a:t>
            </a:r>
            <a:endParaRPr lang="en-US" sz="1800" dirty="0"/>
          </a:p>
          <a:p>
            <a:pPr marL="0" indent="0">
              <a:buNone/>
            </a:pPr>
            <a:endParaRPr lang="en-US" sz="1800" dirty="0"/>
          </a:p>
          <a:p>
            <a:pPr marL="0" indent="0">
              <a:buNone/>
            </a:pPr>
            <a:endParaRPr lang="en-US" sz="1800" dirty="0"/>
          </a:p>
        </p:txBody>
      </p:sp>
      <p:sp>
        <p:nvSpPr>
          <p:cNvPr id="6" name="Rectangle 5"/>
          <p:cNvSpPr/>
          <p:nvPr/>
        </p:nvSpPr>
        <p:spPr>
          <a:xfrm>
            <a:off x="2895600" y="6220599"/>
            <a:ext cx="5972138" cy="307777"/>
          </a:xfrm>
          <a:prstGeom prst="rect">
            <a:avLst/>
          </a:prstGeom>
        </p:spPr>
        <p:txBody>
          <a:bodyPr wrap="square">
            <a:spAutoFit/>
          </a:bodyPr>
          <a:lstStyle/>
          <a:p>
            <a:pPr algn="r"/>
            <a:r>
              <a:rPr lang="en-US" sz="1400" b="1" dirty="0" smtClean="0"/>
              <a:t>IPCC AR5 WG2: Chapter 4</a:t>
            </a:r>
            <a:endParaRPr lang="en-ZA" sz="1400" b="1" dirty="0"/>
          </a:p>
        </p:txBody>
      </p:sp>
    </p:spTree>
    <p:extLst>
      <p:ext uri="{BB962C8B-B14F-4D97-AF65-F5344CB8AC3E}">
        <p14:creationId xmlns:p14="http://schemas.microsoft.com/office/powerpoint/2010/main" val="1220557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1143000"/>
          </a:xfrm>
        </p:spPr>
        <p:txBody>
          <a:bodyPr>
            <a:normAutofit/>
          </a:bodyPr>
          <a:lstStyle/>
          <a:p>
            <a:pPr marL="0" indent="0" algn="l"/>
            <a:r>
              <a:rPr lang="en-US" sz="3500" b="1" dirty="0" smtClean="0"/>
              <a:t>Impacts on Freshwater resources</a:t>
            </a:r>
            <a:endParaRPr lang="en-ZA" sz="3500" b="1" dirty="0"/>
          </a:p>
        </p:txBody>
      </p:sp>
      <p:sp>
        <p:nvSpPr>
          <p:cNvPr id="6" name="Rectangle 5"/>
          <p:cNvSpPr/>
          <p:nvPr/>
        </p:nvSpPr>
        <p:spPr>
          <a:xfrm>
            <a:off x="2895600" y="6220599"/>
            <a:ext cx="5972138" cy="307777"/>
          </a:xfrm>
          <a:prstGeom prst="rect">
            <a:avLst/>
          </a:prstGeom>
        </p:spPr>
        <p:txBody>
          <a:bodyPr wrap="square">
            <a:spAutoFit/>
          </a:bodyPr>
          <a:lstStyle/>
          <a:p>
            <a:pPr algn="r"/>
            <a:r>
              <a:rPr lang="en-US" sz="1400" b="1" dirty="0" smtClean="0"/>
              <a:t>IPCC AR5 WG2: Chapter 4</a:t>
            </a:r>
            <a:endParaRPr lang="en-ZA" sz="1400" b="1"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200" y="1295400"/>
            <a:ext cx="6705334" cy="4536162"/>
          </a:xfrm>
          <a:prstGeom prst="rect">
            <a:avLst/>
          </a:prstGeom>
        </p:spPr>
      </p:pic>
      <p:sp>
        <p:nvSpPr>
          <p:cNvPr id="8" name="Rectangle 7"/>
          <p:cNvSpPr/>
          <p:nvPr/>
        </p:nvSpPr>
        <p:spPr>
          <a:xfrm>
            <a:off x="1333500" y="5831562"/>
            <a:ext cx="6476734" cy="369332"/>
          </a:xfrm>
          <a:prstGeom prst="rect">
            <a:avLst/>
          </a:prstGeom>
        </p:spPr>
        <p:txBody>
          <a:bodyPr wrap="square">
            <a:spAutoFit/>
          </a:bodyPr>
          <a:lstStyle/>
          <a:p>
            <a:pPr algn="ctr"/>
            <a:r>
              <a:rPr lang="en-US" dirty="0" smtClean="0"/>
              <a:t>Projected Renewable </a:t>
            </a:r>
            <a:r>
              <a:rPr lang="en-US" dirty="0"/>
              <a:t>groundwater resources by the 2050s.</a:t>
            </a:r>
          </a:p>
        </p:txBody>
      </p:sp>
    </p:spTree>
    <p:extLst>
      <p:ext uri="{BB962C8B-B14F-4D97-AF65-F5344CB8AC3E}">
        <p14:creationId xmlns:p14="http://schemas.microsoft.com/office/powerpoint/2010/main" val="4040950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867400" y="6172200"/>
            <a:ext cx="3149645" cy="369332"/>
          </a:xfrm>
          <a:prstGeom prst="rect">
            <a:avLst/>
          </a:prstGeom>
        </p:spPr>
        <p:txBody>
          <a:bodyPr wrap="none">
            <a:spAutoFit/>
          </a:bodyPr>
          <a:lstStyle/>
          <a:p>
            <a:r>
              <a:rPr lang="en-ZA" b="1" dirty="0" err="1" smtClean="0"/>
              <a:t>Vörösmarty</a:t>
            </a:r>
            <a:r>
              <a:rPr lang="en-ZA" b="1" dirty="0" smtClean="0"/>
              <a:t> et al (2010) Nature</a:t>
            </a:r>
            <a:endParaRPr lang="en-ZA" b="1" dirty="0"/>
          </a:p>
        </p:txBody>
      </p:sp>
      <p:sp>
        <p:nvSpPr>
          <p:cNvPr id="6" name="Title 1"/>
          <p:cNvSpPr>
            <a:spLocks noGrp="1"/>
          </p:cNvSpPr>
          <p:nvPr>
            <p:ph type="title"/>
          </p:nvPr>
        </p:nvSpPr>
        <p:spPr>
          <a:xfrm>
            <a:off x="457200" y="274638"/>
            <a:ext cx="8229600" cy="1143000"/>
          </a:xfrm>
        </p:spPr>
        <p:txBody>
          <a:bodyPr>
            <a:normAutofit/>
          </a:bodyPr>
          <a:lstStyle/>
          <a:p>
            <a:pPr marL="0" indent="0" algn="l"/>
            <a:r>
              <a:rPr lang="en-US" sz="3500" b="1" dirty="0" smtClean="0"/>
              <a:t>Impacts on Freshwater resources</a:t>
            </a:r>
            <a:endParaRPr lang="en-ZA" sz="3500" b="1"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9359" y="1146386"/>
            <a:ext cx="5411682" cy="2466975"/>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5759" y="3544993"/>
            <a:ext cx="5450841" cy="2474807"/>
          </a:xfrm>
          <a:prstGeom prst="rect">
            <a:avLst/>
          </a:prstGeom>
        </p:spPr>
      </p:pic>
    </p:spTree>
    <p:extLst>
      <p:ext uri="{BB962C8B-B14F-4D97-AF65-F5344CB8AC3E}">
        <p14:creationId xmlns:p14="http://schemas.microsoft.com/office/powerpoint/2010/main" val="3605275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990600" y="2667000"/>
            <a:ext cx="7107895" cy="1143000"/>
          </a:xfrm>
        </p:spPr>
        <p:txBody>
          <a:bodyPr>
            <a:normAutofit/>
          </a:bodyPr>
          <a:lstStyle/>
          <a:p>
            <a:pPr eaLnBrk="1" hangingPunct="1"/>
            <a:r>
              <a:rPr lang="en-GB" sz="3500" b="1" dirty="0" smtClean="0"/>
              <a:t>Exploring climate change impacts</a:t>
            </a:r>
          </a:p>
        </p:txBody>
      </p:sp>
    </p:spTree>
    <p:extLst>
      <p:ext uri="{BB962C8B-B14F-4D97-AF65-F5344CB8AC3E}">
        <p14:creationId xmlns:p14="http://schemas.microsoft.com/office/powerpoint/2010/main" val="2755342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704193" y="115888"/>
            <a:ext cx="7107895" cy="1143000"/>
          </a:xfrm>
        </p:spPr>
        <p:txBody>
          <a:bodyPr>
            <a:normAutofit/>
          </a:bodyPr>
          <a:lstStyle/>
          <a:p>
            <a:pPr eaLnBrk="1" hangingPunct="1"/>
            <a:r>
              <a:rPr lang="en-GB" sz="3500" b="1" dirty="0" smtClean="0"/>
              <a:t>Exploring climate change impacts</a:t>
            </a:r>
          </a:p>
        </p:txBody>
      </p:sp>
      <p:sp>
        <p:nvSpPr>
          <p:cNvPr id="44035" name="Rectangle 3"/>
          <p:cNvSpPr>
            <a:spLocks noGrp="1" noChangeArrowheads="1"/>
          </p:cNvSpPr>
          <p:nvPr>
            <p:ph type="body" idx="4294967295"/>
          </p:nvPr>
        </p:nvSpPr>
        <p:spPr>
          <a:xfrm>
            <a:off x="0" y="1333500"/>
            <a:ext cx="8763000" cy="4838700"/>
          </a:xfrm>
          <a:prstGeom prst="rect">
            <a:avLst/>
          </a:prstGeom>
          <a:ln>
            <a:noFill/>
          </a:ln>
        </p:spPr>
        <p:txBody>
          <a:bodyPr>
            <a:normAutofit lnSpcReduction="10000"/>
          </a:bodyPr>
          <a:lstStyle/>
          <a:p>
            <a:pPr marL="457200" lvl="1" indent="0">
              <a:lnSpc>
                <a:spcPct val="110000"/>
              </a:lnSpc>
              <a:buNone/>
            </a:pPr>
            <a:r>
              <a:rPr lang="en-GB" sz="2200" b="1" dirty="0"/>
              <a:t>I</a:t>
            </a:r>
            <a:r>
              <a:rPr lang="en-GB" sz="2200" b="1" dirty="0" smtClean="0"/>
              <a:t>magine you work in a specific sector and region (e.g. tourism in north Africa, mining in eastern USA, finance in London…)</a:t>
            </a:r>
          </a:p>
          <a:p>
            <a:pPr marL="457200" lvl="1" indent="0">
              <a:lnSpc>
                <a:spcPct val="110000"/>
              </a:lnSpc>
              <a:buNone/>
            </a:pPr>
            <a:endParaRPr lang="en-GB" sz="2200" dirty="0"/>
          </a:p>
          <a:p>
            <a:pPr marL="914400" lvl="1" indent="-457200">
              <a:lnSpc>
                <a:spcPct val="110000"/>
              </a:lnSpc>
              <a:buAutoNum type="arabicPeriod"/>
            </a:pPr>
            <a:r>
              <a:rPr lang="en-GB" sz="2200" dirty="0" smtClean="0"/>
              <a:t>Is your sector currently sensitive to climate? If so, how?</a:t>
            </a:r>
          </a:p>
          <a:p>
            <a:pPr marL="914400" lvl="1" indent="-457200">
              <a:lnSpc>
                <a:spcPct val="110000"/>
              </a:lnSpc>
              <a:buAutoNum type="arabicPeriod"/>
            </a:pPr>
            <a:endParaRPr lang="en-GB" sz="500" dirty="0" smtClean="0"/>
          </a:p>
          <a:p>
            <a:pPr marL="914400" lvl="1" indent="-457200">
              <a:lnSpc>
                <a:spcPct val="110000"/>
              </a:lnSpc>
              <a:buAutoNum type="arabicPeriod" startAt="2"/>
            </a:pPr>
            <a:r>
              <a:rPr lang="en-GB" sz="2200" dirty="0" smtClean="0"/>
              <a:t>What </a:t>
            </a:r>
            <a:r>
              <a:rPr lang="en-GB" sz="2200" dirty="0"/>
              <a:t>might the impacts of climate change be on your </a:t>
            </a:r>
            <a:r>
              <a:rPr lang="en-GB" sz="2200" dirty="0" smtClean="0"/>
              <a:t>sector? </a:t>
            </a:r>
          </a:p>
          <a:p>
            <a:pPr marL="457200" lvl="1" indent="0">
              <a:lnSpc>
                <a:spcPct val="110000"/>
              </a:lnSpc>
              <a:buNone/>
            </a:pPr>
            <a:r>
              <a:rPr lang="en-GB" sz="2200" dirty="0" smtClean="0"/>
              <a:t>	Think </a:t>
            </a:r>
            <a:r>
              <a:rPr lang="en-GB" sz="2200" dirty="0"/>
              <a:t>about:</a:t>
            </a:r>
          </a:p>
          <a:p>
            <a:pPr lvl="2">
              <a:lnSpc>
                <a:spcPct val="110000"/>
              </a:lnSpc>
            </a:pPr>
            <a:r>
              <a:rPr lang="en-GB" sz="1800" dirty="0"/>
              <a:t>Positive and negative impacts</a:t>
            </a:r>
          </a:p>
          <a:p>
            <a:pPr lvl="2">
              <a:lnSpc>
                <a:spcPct val="110000"/>
              </a:lnSpc>
            </a:pPr>
            <a:r>
              <a:rPr lang="en-GB" sz="1800" dirty="0"/>
              <a:t>Direct and indirect </a:t>
            </a:r>
            <a:r>
              <a:rPr lang="en-GB" sz="1800" dirty="0" smtClean="0"/>
              <a:t>impacts</a:t>
            </a:r>
          </a:p>
          <a:p>
            <a:pPr lvl="2">
              <a:lnSpc>
                <a:spcPct val="110000"/>
              </a:lnSpc>
            </a:pPr>
            <a:r>
              <a:rPr lang="en-GB" sz="1800" dirty="0" smtClean="0"/>
              <a:t>What climate variables are important?</a:t>
            </a:r>
          </a:p>
          <a:p>
            <a:pPr lvl="2">
              <a:lnSpc>
                <a:spcPct val="110000"/>
              </a:lnSpc>
            </a:pPr>
            <a:r>
              <a:rPr lang="en-GB" sz="1800" dirty="0" smtClean="0"/>
              <a:t>What non-climatic drivers of future risk are particularly relevant?</a:t>
            </a:r>
          </a:p>
          <a:p>
            <a:pPr lvl="2">
              <a:lnSpc>
                <a:spcPct val="110000"/>
              </a:lnSpc>
            </a:pPr>
            <a:endParaRPr lang="en-GB" sz="500" dirty="0" smtClean="0"/>
          </a:p>
          <a:p>
            <a:pPr marL="457200" lvl="1" indent="0">
              <a:lnSpc>
                <a:spcPct val="110000"/>
              </a:lnSpc>
              <a:buNone/>
            </a:pPr>
            <a:r>
              <a:rPr lang="en-GB" sz="2200" dirty="0" smtClean="0"/>
              <a:t>3. 	Write two or three sentences to summarise the impact of current 	climate and projected future climate change on your sector.</a:t>
            </a:r>
          </a:p>
          <a:p>
            <a:pPr lvl="2">
              <a:lnSpc>
                <a:spcPct val="110000"/>
              </a:lnSpc>
            </a:pPr>
            <a:endParaRPr lang="en-GB" sz="1800" b="1" dirty="0" smtClean="0"/>
          </a:p>
          <a:p>
            <a:pPr lvl="2">
              <a:lnSpc>
                <a:spcPct val="110000"/>
              </a:lnSpc>
            </a:pPr>
            <a:endParaRPr lang="en-GB" sz="1800" b="1" dirty="0" smtClean="0"/>
          </a:p>
          <a:p>
            <a:pPr lvl="2">
              <a:lnSpc>
                <a:spcPct val="110000"/>
              </a:lnSpc>
            </a:pPr>
            <a:endParaRPr lang="en-GB" sz="1800" b="1" dirty="0" smtClean="0"/>
          </a:p>
          <a:p>
            <a:pPr lvl="1">
              <a:lnSpc>
                <a:spcPct val="110000"/>
              </a:lnSpc>
            </a:pPr>
            <a:endParaRPr lang="en-GB" sz="2200" b="1" dirty="0" smtClean="0"/>
          </a:p>
          <a:p>
            <a:pPr lvl="1">
              <a:lnSpc>
                <a:spcPct val="110000"/>
              </a:lnSpc>
              <a:buFont typeface="Arial" panose="020B0604020202020204" pitchFamily="34" charset="0"/>
              <a:buChar char="•"/>
            </a:pPr>
            <a:endParaRPr lang="en-GB" sz="2200" b="1" dirty="0"/>
          </a:p>
          <a:p>
            <a:pPr lvl="1">
              <a:lnSpc>
                <a:spcPct val="110000"/>
              </a:lnSpc>
              <a:buFont typeface="Arial" panose="020B0604020202020204" pitchFamily="34" charset="0"/>
              <a:buChar char="•"/>
            </a:pPr>
            <a:endParaRPr lang="en-GB" sz="2200" b="1" dirty="0" smtClean="0"/>
          </a:p>
          <a:p>
            <a:pPr lvl="1">
              <a:lnSpc>
                <a:spcPct val="110000"/>
              </a:lnSpc>
              <a:buFont typeface="Arial" panose="020B0604020202020204" pitchFamily="34" charset="0"/>
              <a:buChar char="•"/>
            </a:pPr>
            <a:endParaRPr lang="en-GB" sz="2200" b="1" dirty="0"/>
          </a:p>
          <a:p>
            <a:pPr lvl="1">
              <a:lnSpc>
                <a:spcPct val="110000"/>
              </a:lnSpc>
              <a:buFont typeface="Arial" panose="020B0604020202020204" pitchFamily="34" charset="0"/>
              <a:buChar char="•"/>
            </a:pPr>
            <a:endParaRPr lang="en-GB" sz="2200" b="1" dirty="0" smtClean="0"/>
          </a:p>
          <a:p>
            <a:pPr lvl="1">
              <a:lnSpc>
                <a:spcPct val="110000"/>
              </a:lnSpc>
              <a:buFont typeface="Arial" panose="020B0604020202020204" pitchFamily="34" charset="0"/>
              <a:buChar char="•"/>
            </a:pPr>
            <a:endParaRPr lang="en-GB" sz="2200" b="1" dirty="0" smtClean="0"/>
          </a:p>
        </p:txBody>
      </p:sp>
    </p:spTree>
    <p:extLst>
      <p:ext uri="{BB962C8B-B14F-4D97-AF65-F5344CB8AC3E}">
        <p14:creationId xmlns:p14="http://schemas.microsoft.com/office/powerpoint/2010/main" val="2225554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4035">
                                            <p:txEl>
                                              <p:pRg st="2" end="2"/>
                                            </p:txEl>
                                          </p:spTgt>
                                        </p:tgtEl>
                                        <p:attrNameLst>
                                          <p:attrName>style.visibility</p:attrName>
                                        </p:attrNameLst>
                                      </p:cBhvr>
                                      <p:to>
                                        <p:strVal val="visible"/>
                                      </p:to>
                                    </p:set>
                                    <p:animEffect transition="in" filter="fade">
                                      <p:cBhvr>
                                        <p:cTn id="7" dur="500"/>
                                        <p:tgtEl>
                                          <p:spTgt spid="4403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4035">
                                            <p:txEl>
                                              <p:pRg st="4" end="4"/>
                                            </p:txEl>
                                          </p:spTgt>
                                        </p:tgtEl>
                                        <p:attrNameLst>
                                          <p:attrName>style.visibility</p:attrName>
                                        </p:attrNameLst>
                                      </p:cBhvr>
                                      <p:to>
                                        <p:strVal val="visible"/>
                                      </p:to>
                                    </p:set>
                                    <p:animEffect transition="in" filter="fade">
                                      <p:cBhvr>
                                        <p:cTn id="12" dur="500"/>
                                        <p:tgtEl>
                                          <p:spTgt spid="44035">
                                            <p:txEl>
                                              <p:pRg st="4" end="4"/>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44035">
                                            <p:txEl>
                                              <p:pRg st="5" end="5"/>
                                            </p:txEl>
                                          </p:spTgt>
                                        </p:tgtEl>
                                        <p:attrNameLst>
                                          <p:attrName>style.visibility</p:attrName>
                                        </p:attrNameLst>
                                      </p:cBhvr>
                                      <p:to>
                                        <p:strVal val="visible"/>
                                      </p:to>
                                    </p:set>
                                    <p:animEffect transition="in" filter="fade">
                                      <p:cBhvr>
                                        <p:cTn id="15" dur="500"/>
                                        <p:tgtEl>
                                          <p:spTgt spid="44035">
                                            <p:txEl>
                                              <p:pRg st="5" end="5"/>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44035">
                                            <p:txEl>
                                              <p:pRg st="6" end="6"/>
                                            </p:txEl>
                                          </p:spTgt>
                                        </p:tgtEl>
                                        <p:attrNameLst>
                                          <p:attrName>style.visibility</p:attrName>
                                        </p:attrNameLst>
                                      </p:cBhvr>
                                      <p:to>
                                        <p:strVal val="visible"/>
                                      </p:to>
                                    </p:set>
                                    <p:animEffect transition="in" filter="fade">
                                      <p:cBhvr>
                                        <p:cTn id="18" dur="500"/>
                                        <p:tgtEl>
                                          <p:spTgt spid="44035">
                                            <p:txEl>
                                              <p:pRg st="6" end="6"/>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44035">
                                            <p:txEl>
                                              <p:pRg st="7" end="7"/>
                                            </p:txEl>
                                          </p:spTgt>
                                        </p:tgtEl>
                                        <p:attrNameLst>
                                          <p:attrName>style.visibility</p:attrName>
                                        </p:attrNameLst>
                                      </p:cBhvr>
                                      <p:to>
                                        <p:strVal val="visible"/>
                                      </p:to>
                                    </p:set>
                                    <p:animEffect transition="in" filter="fade">
                                      <p:cBhvr>
                                        <p:cTn id="21" dur="500"/>
                                        <p:tgtEl>
                                          <p:spTgt spid="44035">
                                            <p:txEl>
                                              <p:pRg st="7" end="7"/>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44035">
                                            <p:txEl>
                                              <p:pRg st="8" end="8"/>
                                            </p:txEl>
                                          </p:spTgt>
                                        </p:tgtEl>
                                        <p:attrNameLst>
                                          <p:attrName>style.visibility</p:attrName>
                                        </p:attrNameLst>
                                      </p:cBhvr>
                                      <p:to>
                                        <p:strVal val="visible"/>
                                      </p:to>
                                    </p:set>
                                    <p:animEffect transition="in" filter="fade">
                                      <p:cBhvr>
                                        <p:cTn id="24" dur="500"/>
                                        <p:tgtEl>
                                          <p:spTgt spid="44035">
                                            <p:txEl>
                                              <p:pRg st="8" end="8"/>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44035">
                                            <p:txEl>
                                              <p:pRg st="9" end="9"/>
                                            </p:txEl>
                                          </p:spTgt>
                                        </p:tgtEl>
                                        <p:attrNameLst>
                                          <p:attrName>style.visibility</p:attrName>
                                        </p:attrNameLst>
                                      </p:cBhvr>
                                      <p:to>
                                        <p:strVal val="visible"/>
                                      </p:to>
                                    </p:set>
                                    <p:animEffect transition="in" filter="fade">
                                      <p:cBhvr>
                                        <p:cTn id="27" dur="500"/>
                                        <p:tgtEl>
                                          <p:spTgt spid="44035">
                                            <p:txEl>
                                              <p:pRg st="9" end="9"/>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4035">
                                            <p:txEl>
                                              <p:pRg st="11" end="11"/>
                                            </p:txEl>
                                          </p:spTgt>
                                        </p:tgtEl>
                                        <p:attrNameLst>
                                          <p:attrName>style.visibility</p:attrName>
                                        </p:attrNameLst>
                                      </p:cBhvr>
                                      <p:to>
                                        <p:strVal val="visible"/>
                                      </p:to>
                                    </p:set>
                                    <p:animEffect transition="in" filter="fade">
                                      <p:cBhvr>
                                        <p:cTn id="32" dur="500"/>
                                        <p:tgtEl>
                                          <p:spTgt spid="44035">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500" b="1" dirty="0" smtClean="0"/>
              <a:t>Extremes</a:t>
            </a:r>
            <a:endParaRPr lang="en-ZA" sz="3500"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4601" y="3886199"/>
            <a:ext cx="4167007" cy="255939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524000"/>
            <a:ext cx="4191001" cy="2191478"/>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1" y="1524000"/>
            <a:ext cx="4175005" cy="2199476"/>
          </a:xfrm>
          <a:prstGeom prst="rect">
            <a:avLst/>
          </a:prstGeom>
        </p:spPr>
      </p:pic>
    </p:spTree>
    <p:extLst>
      <p:ext uri="{BB962C8B-B14F-4D97-AF65-F5344CB8AC3E}">
        <p14:creationId xmlns:p14="http://schemas.microsoft.com/office/powerpoint/2010/main" val="3852692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500" b="1" dirty="0" smtClean="0"/>
              <a:t>Extremes</a:t>
            </a:r>
            <a:endParaRPr lang="en-ZA" sz="3500" b="1"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94975" y="1127564"/>
            <a:ext cx="3644225" cy="4739836"/>
          </a:xfrm>
          <a:prstGeom prst="rect">
            <a:avLst/>
          </a:prstGeom>
        </p:spPr>
      </p:pic>
      <p:sp>
        <p:nvSpPr>
          <p:cNvPr id="6" name="Rectangle 5"/>
          <p:cNvSpPr/>
          <p:nvPr/>
        </p:nvSpPr>
        <p:spPr>
          <a:xfrm>
            <a:off x="397073" y="1371600"/>
            <a:ext cx="4572000" cy="5078313"/>
          </a:xfrm>
          <a:prstGeom prst="rect">
            <a:avLst/>
          </a:prstGeom>
        </p:spPr>
        <p:txBody>
          <a:bodyPr>
            <a:spAutoFit/>
          </a:bodyPr>
          <a:lstStyle/>
          <a:p>
            <a:r>
              <a:rPr lang="en-US" dirty="0" smtClean="0"/>
              <a:t>“There </a:t>
            </a:r>
            <a:r>
              <a:rPr lang="en-US" dirty="0"/>
              <a:t>is evidence from observations gathered since 1950 of change in some extremes. Confidence </a:t>
            </a:r>
            <a:r>
              <a:rPr lang="en-US" dirty="0" smtClean="0"/>
              <a:t>in observed </a:t>
            </a:r>
            <a:r>
              <a:rPr lang="en-US" dirty="0"/>
              <a:t>changes in extremes depends on the quality and quantity of data and the availability of </a:t>
            </a:r>
            <a:r>
              <a:rPr lang="en-US" dirty="0" smtClean="0"/>
              <a:t>studies analyzing </a:t>
            </a:r>
            <a:r>
              <a:rPr lang="en-US" dirty="0"/>
              <a:t>these data, which vary across regions and for different extremes</a:t>
            </a:r>
            <a:r>
              <a:rPr lang="en-US" dirty="0" smtClean="0"/>
              <a:t>.”</a:t>
            </a:r>
          </a:p>
          <a:p>
            <a:endParaRPr lang="en-US" dirty="0"/>
          </a:p>
          <a:p>
            <a:r>
              <a:rPr lang="en-US" dirty="0" smtClean="0"/>
              <a:t>e.g. “There </a:t>
            </a:r>
            <a:r>
              <a:rPr lang="en-US" dirty="0"/>
              <a:t>is </a:t>
            </a:r>
            <a:r>
              <a:rPr lang="en-US" i="1" dirty="0"/>
              <a:t>medium confidence </a:t>
            </a:r>
            <a:r>
              <a:rPr lang="en-US" dirty="0"/>
              <a:t>that some regions of the world have experienced more intense and longer droughts, </a:t>
            </a:r>
            <a:r>
              <a:rPr lang="en-US" dirty="0" smtClean="0"/>
              <a:t>in particular </a:t>
            </a:r>
            <a:r>
              <a:rPr lang="en-US" dirty="0"/>
              <a:t>in southern Europe and West Africa, but in some regions droughts have become less frequent, less </a:t>
            </a:r>
            <a:r>
              <a:rPr lang="en-US" dirty="0" smtClean="0"/>
              <a:t>intense, or </a:t>
            </a:r>
            <a:r>
              <a:rPr lang="en-US" dirty="0"/>
              <a:t>shorter, for example, in central North America and northwestern Australia</a:t>
            </a:r>
            <a:r>
              <a:rPr lang="en-US" dirty="0" smtClean="0"/>
              <a:t>.”</a:t>
            </a:r>
            <a:endParaRPr lang="en-US" dirty="0"/>
          </a:p>
          <a:p>
            <a:endParaRPr lang="en-US" dirty="0" smtClean="0"/>
          </a:p>
          <a:p>
            <a:endParaRPr lang="en-US" dirty="0"/>
          </a:p>
          <a:p>
            <a:endParaRPr lang="en-US" dirty="0"/>
          </a:p>
        </p:txBody>
      </p:sp>
    </p:spTree>
    <p:extLst>
      <p:ext uri="{BB962C8B-B14F-4D97-AF65-F5344CB8AC3E}">
        <p14:creationId xmlns:p14="http://schemas.microsoft.com/office/powerpoint/2010/main" val="1697345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152400" y="228600"/>
            <a:ext cx="5395912" cy="885825"/>
          </a:xfrm>
        </p:spPr>
        <p:txBody>
          <a:bodyPr>
            <a:normAutofit/>
          </a:bodyPr>
          <a:lstStyle/>
          <a:p>
            <a:r>
              <a:rPr lang="en-GB" sz="3500" b="1" dirty="0" smtClean="0"/>
              <a:t>August 2003 heat wave</a:t>
            </a:r>
            <a:endParaRPr lang="en-US" sz="3500" b="1" dirty="0" smtClean="0"/>
          </a:p>
        </p:txBody>
      </p:sp>
      <p:pic>
        <p:nvPicPr>
          <p:cNvPr id="54276" name="Picture 4" descr="2003summeraeubl_pg"/>
          <p:cNvPicPr>
            <a:picLocks noGrp="1" noChangeAspect="1" noChangeArrowheads="1"/>
          </p:cNvPicPr>
          <p:nvPr>
            <p:ph sz="half" idx="2"/>
          </p:nvPr>
        </p:nvPicPr>
        <p:blipFill>
          <a:blip r:embed="rId3" cstate="print"/>
          <a:srcRect/>
          <a:stretch>
            <a:fillRect/>
          </a:stretch>
        </p:blipFill>
        <p:spPr>
          <a:xfrm>
            <a:off x="2362200" y="2362200"/>
            <a:ext cx="4979345" cy="4343401"/>
          </a:xfrm>
          <a:noFill/>
        </p:spPr>
      </p:pic>
      <p:sp>
        <p:nvSpPr>
          <p:cNvPr id="54275" name="Rectangle 3"/>
          <p:cNvSpPr>
            <a:spLocks noGrp="1" noChangeArrowheads="1"/>
          </p:cNvSpPr>
          <p:nvPr>
            <p:ph type="body" sz="half" idx="1"/>
          </p:nvPr>
        </p:nvSpPr>
        <p:spPr>
          <a:xfrm>
            <a:off x="533400" y="1295400"/>
            <a:ext cx="8064500" cy="4962525"/>
          </a:xfrm>
        </p:spPr>
        <p:txBody>
          <a:bodyPr>
            <a:normAutofit/>
          </a:bodyPr>
          <a:lstStyle/>
          <a:p>
            <a:pPr marL="0" indent="0">
              <a:buNone/>
            </a:pPr>
            <a:r>
              <a:rPr lang="en-GB" sz="2200" dirty="0" smtClean="0"/>
              <a:t>Maximum daily temperatures 36</a:t>
            </a:r>
            <a:r>
              <a:rPr lang="en-GB" sz="2200" baseline="30000" dirty="0" smtClean="0"/>
              <a:t>o</a:t>
            </a:r>
            <a:r>
              <a:rPr lang="en-GB" sz="2200" dirty="0" smtClean="0"/>
              <a:t>C for around 9 days.</a:t>
            </a:r>
          </a:p>
          <a:p>
            <a:pPr marL="0" indent="0">
              <a:buNone/>
            </a:pPr>
            <a:endParaRPr lang="en-GB" sz="1000" dirty="0"/>
          </a:p>
          <a:p>
            <a:pPr marL="0" indent="0">
              <a:buNone/>
            </a:pPr>
            <a:r>
              <a:rPr lang="en-GB" sz="2200" dirty="0" smtClean="0"/>
              <a:t>An estimated 30,000 to 70,000 related deaths in Europe with France worst affected, experiencing approximately 15,000 excess deaths.</a:t>
            </a:r>
            <a:endParaRPr lang="en-US" sz="2200" dirty="0" smtClean="0"/>
          </a:p>
        </p:txBody>
      </p:sp>
    </p:spTree>
    <p:extLst>
      <p:ext uri="{BB962C8B-B14F-4D97-AF65-F5344CB8AC3E}">
        <p14:creationId xmlns:p14="http://schemas.microsoft.com/office/powerpoint/2010/main" val="2330611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9" name="Picture 3" descr="heatwave2003"/>
          <p:cNvPicPr>
            <a:picLocks noGrp="1" noChangeAspect="1" noChangeArrowheads="1"/>
          </p:cNvPicPr>
          <p:nvPr>
            <p:ph idx="1"/>
          </p:nvPr>
        </p:nvPicPr>
        <p:blipFill>
          <a:blip r:embed="rId3" cstate="print"/>
          <a:srcRect/>
          <a:stretch>
            <a:fillRect/>
          </a:stretch>
        </p:blipFill>
        <p:spPr>
          <a:xfrm>
            <a:off x="1219200" y="1219200"/>
            <a:ext cx="6705600" cy="4554962"/>
          </a:xfrm>
          <a:noFill/>
        </p:spPr>
      </p:pic>
      <p:sp>
        <p:nvSpPr>
          <p:cNvPr id="55300" name="Text Box 4"/>
          <p:cNvSpPr txBox="1">
            <a:spLocks noChangeArrowheads="1"/>
          </p:cNvSpPr>
          <p:nvPr/>
        </p:nvSpPr>
        <p:spPr bwMode="auto">
          <a:xfrm>
            <a:off x="2057400" y="6085820"/>
            <a:ext cx="6902450" cy="523220"/>
          </a:xfrm>
          <a:prstGeom prst="rect">
            <a:avLst/>
          </a:prstGeom>
          <a:noFill/>
          <a:ln w="9525">
            <a:noFill/>
            <a:miter lim="800000"/>
            <a:headEnd/>
            <a:tailEnd/>
          </a:ln>
        </p:spPr>
        <p:txBody>
          <a:bodyPr>
            <a:spAutoFit/>
          </a:bodyPr>
          <a:lstStyle/>
          <a:p>
            <a:pPr algn="r">
              <a:spcBef>
                <a:spcPct val="30000"/>
              </a:spcBef>
              <a:buClrTx/>
              <a:buSzTx/>
              <a:buFontTx/>
              <a:buNone/>
            </a:pPr>
            <a:r>
              <a:rPr kumimoji="0" lang="en-GB" sz="1400" b="1" i="0" dirty="0" err="1">
                <a:latin typeface="+mj-lt"/>
              </a:rPr>
              <a:t>Fouillet</a:t>
            </a:r>
            <a:r>
              <a:rPr kumimoji="0" lang="en-GB" sz="1400" b="1" i="0" dirty="0">
                <a:latin typeface="+mj-lt"/>
              </a:rPr>
              <a:t> </a:t>
            </a:r>
            <a:r>
              <a:rPr kumimoji="0" lang="en-GB" sz="1400" b="1" i="0" dirty="0" smtClean="0">
                <a:latin typeface="+mj-lt"/>
              </a:rPr>
              <a:t>et al (2006</a:t>
            </a:r>
            <a:r>
              <a:rPr kumimoji="0" lang="en-GB" sz="1400" b="1" i="0" dirty="0">
                <a:latin typeface="+mj-lt"/>
              </a:rPr>
              <a:t>) </a:t>
            </a:r>
            <a:r>
              <a:rPr kumimoji="0" lang="en-GB" sz="1400" b="1" i="0" dirty="0" err="1" smtClean="0">
                <a:latin typeface="+mj-lt"/>
              </a:rPr>
              <a:t>Int</a:t>
            </a:r>
            <a:r>
              <a:rPr kumimoji="0" lang="en-GB" sz="1400" b="1" i="0" dirty="0" smtClean="0">
                <a:latin typeface="+mj-lt"/>
              </a:rPr>
              <a:t> </a:t>
            </a:r>
            <a:r>
              <a:rPr kumimoji="0" lang="en-GB" sz="1400" b="1" i="0" dirty="0">
                <a:latin typeface="+mj-lt"/>
              </a:rPr>
              <a:t>Arch </a:t>
            </a:r>
            <a:r>
              <a:rPr kumimoji="0" lang="en-GB" sz="1400" b="1" i="0" dirty="0" err="1">
                <a:latin typeface="+mj-lt"/>
              </a:rPr>
              <a:t>Occup</a:t>
            </a:r>
            <a:r>
              <a:rPr kumimoji="0" lang="en-GB" sz="1400" b="1" i="0" dirty="0">
                <a:latin typeface="+mj-lt"/>
              </a:rPr>
              <a:t> Environ Health, 80, 16-24.</a:t>
            </a:r>
            <a:endParaRPr kumimoji="0" lang="en-US" sz="1400" b="1" i="0" dirty="0">
              <a:latin typeface="+mj-lt"/>
            </a:endParaRPr>
          </a:p>
          <a:p>
            <a:pPr algn="r">
              <a:spcBef>
                <a:spcPct val="0"/>
              </a:spcBef>
              <a:buClrTx/>
              <a:buSzTx/>
              <a:buFontTx/>
              <a:buNone/>
            </a:pPr>
            <a:endParaRPr kumimoji="0" lang="en-US" sz="1400" b="1" i="0" dirty="0">
              <a:latin typeface="+mj-lt"/>
            </a:endParaRPr>
          </a:p>
        </p:txBody>
      </p:sp>
      <p:sp>
        <p:nvSpPr>
          <p:cNvPr id="6" name="Rectangle 2"/>
          <p:cNvSpPr txBox="1">
            <a:spLocks noChangeArrowheads="1"/>
          </p:cNvSpPr>
          <p:nvPr/>
        </p:nvSpPr>
        <p:spPr>
          <a:xfrm>
            <a:off x="152400" y="228600"/>
            <a:ext cx="5395912" cy="8858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500" b="1" dirty="0" smtClean="0"/>
              <a:t>August 2003 heat wave</a:t>
            </a:r>
            <a:endParaRPr lang="en-US" sz="3500" b="1" dirty="0" smtClean="0"/>
          </a:p>
        </p:txBody>
      </p:sp>
    </p:spTree>
    <p:extLst>
      <p:ext uri="{BB962C8B-B14F-4D97-AF65-F5344CB8AC3E}">
        <p14:creationId xmlns:p14="http://schemas.microsoft.com/office/powerpoint/2010/main" val="2284597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66799" y="381000"/>
            <a:ext cx="7315201" cy="5555367"/>
          </a:xfrm>
          <a:prstGeom prst="rect">
            <a:avLst/>
          </a:prstGeom>
        </p:spPr>
        <p:txBody>
          <a:bodyPr wrap="square">
            <a:spAutoFit/>
          </a:bodyPr>
          <a:lstStyle/>
          <a:p>
            <a:pPr algn="ctr">
              <a:buNone/>
            </a:pPr>
            <a:endParaRPr lang="en-US" sz="3500" b="1" dirty="0">
              <a:latin typeface="Calibri" panose="020F0502020204030204" pitchFamily="34" charset="0"/>
            </a:endParaRPr>
          </a:p>
          <a:p>
            <a:pPr algn="ctr">
              <a:buNone/>
            </a:pPr>
            <a:endParaRPr lang="en-US" sz="3500" b="1" i="0" dirty="0" smtClean="0">
              <a:latin typeface="Calibri" panose="020F0502020204030204" pitchFamily="34" charset="0"/>
            </a:endParaRPr>
          </a:p>
          <a:p>
            <a:pPr marL="514350" indent="-514350">
              <a:buFont typeface="+mj-lt"/>
              <a:buAutoNum type="arabicPeriod"/>
            </a:pPr>
            <a:r>
              <a:rPr lang="en-US" sz="2500" b="1" dirty="0" smtClean="0">
                <a:latin typeface="Calibri" panose="020F0502020204030204" pitchFamily="34" charset="0"/>
              </a:rPr>
              <a:t>What do you understand by “climate impacts”?</a:t>
            </a:r>
          </a:p>
          <a:p>
            <a:pPr marL="514350" indent="-514350">
              <a:buFont typeface="+mj-lt"/>
              <a:buAutoNum type="arabicPeriod"/>
            </a:pPr>
            <a:endParaRPr lang="en-US" sz="2500" b="1" dirty="0" smtClean="0">
              <a:latin typeface="Calibri" panose="020F0502020204030204" pitchFamily="34" charset="0"/>
            </a:endParaRPr>
          </a:p>
          <a:p>
            <a:pPr marL="514350" indent="-514350">
              <a:buFont typeface="+mj-lt"/>
              <a:buAutoNum type="arabicPeriod"/>
            </a:pPr>
            <a:r>
              <a:rPr lang="en-US" sz="2500" b="1" i="0" dirty="0" smtClean="0">
                <a:latin typeface="Calibri" panose="020F0502020204030204" pitchFamily="34" charset="0"/>
              </a:rPr>
              <a:t>How are you personally impacted by climate?</a:t>
            </a:r>
          </a:p>
          <a:p>
            <a:pPr algn="ctr">
              <a:buNone/>
            </a:pPr>
            <a:endParaRPr lang="en-US" sz="3500" b="1" i="0" dirty="0" smtClean="0">
              <a:latin typeface="Calibri" panose="020F0502020204030204" pitchFamily="34" charset="0"/>
            </a:endParaRPr>
          </a:p>
          <a:p>
            <a:pPr algn="ctr">
              <a:buNone/>
            </a:pPr>
            <a:endParaRPr lang="en-US" sz="3500" b="1" i="0" dirty="0" smtClean="0">
              <a:latin typeface="Calibri" panose="020F0502020204030204" pitchFamily="34" charset="0"/>
            </a:endParaRPr>
          </a:p>
          <a:p>
            <a:pPr algn="ctr">
              <a:buNone/>
            </a:pPr>
            <a:r>
              <a:rPr lang="en-US" sz="3500" b="1" dirty="0">
                <a:latin typeface="Calibri" panose="020F0502020204030204" pitchFamily="34" charset="0"/>
              </a:rPr>
              <a:t>Climate Impacts</a:t>
            </a:r>
          </a:p>
          <a:p>
            <a:pPr algn="ctr">
              <a:buNone/>
            </a:pPr>
            <a:r>
              <a:rPr lang="en-US" sz="3500" b="1" dirty="0">
                <a:latin typeface="Calibri" panose="020F0502020204030204" pitchFamily="34" charset="0"/>
              </a:rPr>
              <a:t>versus</a:t>
            </a:r>
          </a:p>
          <a:p>
            <a:pPr algn="ctr">
              <a:buNone/>
            </a:pPr>
            <a:r>
              <a:rPr lang="en-US" sz="3500" b="1" dirty="0">
                <a:latin typeface="Calibri" panose="020F0502020204030204" pitchFamily="34" charset="0"/>
              </a:rPr>
              <a:t>Climate CHANGE Impacts</a:t>
            </a:r>
          </a:p>
          <a:p>
            <a:pPr algn="ctr">
              <a:buNone/>
            </a:pPr>
            <a:endParaRPr lang="en-US" sz="3500" b="1" i="0" dirty="0" smtClean="0">
              <a:latin typeface="Calibri" panose="020F0502020204030204" pitchFamily="34" charset="0"/>
            </a:endParaRPr>
          </a:p>
        </p:txBody>
      </p:sp>
    </p:spTree>
    <p:extLst>
      <p:ext uri="{BB962C8B-B14F-4D97-AF65-F5344CB8AC3E}">
        <p14:creationId xmlns:p14="http://schemas.microsoft.com/office/powerpoint/2010/main" val="1580222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animEffect transition="in" filter="fade">
                                      <p:cBhvr>
                                        <p:cTn id="7" dur="500"/>
                                        <p:tgtEl>
                                          <p:spTgt spid="3">
                                            <p:txEl>
                                              <p:pRg st="7" end="7"/>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8" end="8"/>
                                            </p:txEl>
                                          </p:spTgt>
                                        </p:tgtEl>
                                        <p:attrNameLst>
                                          <p:attrName>style.visibility</p:attrName>
                                        </p:attrNameLst>
                                      </p:cBhvr>
                                      <p:to>
                                        <p:strVal val="visible"/>
                                      </p:to>
                                    </p:set>
                                    <p:animEffect transition="in" filter="fade">
                                      <p:cBhvr>
                                        <p:cTn id="10" dur="500"/>
                                        <p:tgtEl>
                                          <p:spTgt spid="3">
                                            <p:txEl>
                                              <p:pRg st="8" end="8"/>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9" end="9"/>
                                            </p:txEl>
                                          </p:spTgt>
                                        </p:tgtEl>
                                        <p:attrNameLst>
                                          <p:attrName>style.visibility</p:attrName>
                                        </p:attrNameLst>
                                      </p:cBhvr>
                                      <p:to>
                                        <p:strVal val="visible"/>
                                      </p:to>
                                    </p:set>
                                    <p:animEffect transition="in" filter="fade">
                                      <p:cBhvr>
                                        <p:cTn id="13"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3" name="Picture 2"/>
          <p:cNvPicPr>
            <a:picLocks noChangeAspect="1" noChangeArrowheads="1"/>
          </p:cNvPicPr>
          <p:nvPr/>
        </p:nvPicPr>
        <p:blipFill>
          <a:blip r:embed="rId3" cstate="print"/>
          <a:srcRect/>
          <a:stretch>
            <a:fillRect/>
          </a:stretch>
        </p:blipFill>
        <p:spPr bwMode="auto">
          <a:xfrm>
            <a:off x="5181600" y="1590675"/>
            <a:ext cx="3548490" cy="4419600"/>
          </a:xfrm>
          <a:prstGeom prst="rect">
            <a:avLst/>
          </a:prstGeom>
          <a:noFill/>
          <a:ln w="9525">
            <a:noFill/>
            <a:miter lim="800000"/>
            <a:headEnd/>
            <a:tailEnd/>
          </a:ln>
        </p:spPr>
      </p:pic>
      <p:sp>
        <p:nvSpPr>
          <p:cNvPr id="7" name="Rectangle 6"/>
          <p:cNvSpPr/>
          <p:nvPr/>
        </p:nvSpPr>
        <p:spPr>
          <a:xfrm>
            <a:off x="533402" y="1600200"/>
            <a:ext cx="4343399" cy="923330"/>
          </a:xfrm>
          <a:prstGeom prst="rect">
            <a:avLst/>
          </a:prstGeom>
        </p:spPr>
        <p:txBody>
          <a:bodyPr wrap="square">
            <a:spAutoFit/>
          </a:bodyPr>
          <a:lstStyle/>
          <a:p>
            <a:pPr>
              <a:buFont typeface="Monotype Sorts" pitchFamily="2" charset="2"/>
              <a:buNone/>
              <a:defRPr/>
            </a:pPr>
            <a:r>
              <a:rPr lang="en-GB" i="0" dirty="0">
                <a:latin typeface="+mn-lt"/>
              </a:rPr>
              <a:t>In one hot spell in London in August 2003, deaths among people aged over 75 rose by 60 per cent. </a:t>
            </a:r>
            <a:r>
              <a:rPr lang="en-GB" dirty="0" smtClean="0">
                <a:latin typeface="+mn-lt"/>
              </a:rPr>
              <a:t>Overall 16% excess deaths.</a:t>
            </a:r>
            <a:endParaRPr lang="en-GB" i="0" dirty="0">
              <a:latin typeface="+mn-lt"/>
            </a:endParaRPr>
          </a:p>
        </p:txBody>
      </p:sp>
      <p:pic>
        <p:nvPicPr>
          <p:cNvPr id="1026" name="Picture 2" descr="C:\Users\ggpoh\Desktop\juillet14.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1" y="2743199"/>
            <a:ext cx="4114800" cy="3234803"/>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2"/>
          <p:cNvSpPr txBox="1">
            <a:spLocks noChangeArrowheads="1"/>
          </p:cNvSpPr>
          <p:nvPr/>
        </p:nvSpPr>
        <p:spPr>
          <a:xfrm>
            <a:off x="152400" y="228600"/>
            <a:ext cx="5395912" cy="8858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500" b="1" dirty="0" smtClean="0"/>
              <a:t>August 2003 heat wave</a:t>
            </a:r>
            <a:endParaRPr lang="en-US" sz="3500" b="1" dirty="0" smtClean="0"/>
          </a:p>
        </p:txBody>
      </p:sp>
    </p:spTree>
    <p:extLst>
      <p:ext uri="{BB962C8B-B14F-4D97-AF65-F5344CB8AC3E}">
        <p14:creationId xmlns:p14="http://schemas.microsoft.com/office/powerpoint/2010/main" val="742708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500" b="1" dirty="0" smtClean="0"/>
              <a:t>…but extremes can be complicated</a:t>
            </a:r>
            <a:endParaRPr lang="en-ZA" sz="3500" b="1" dirty="0"/>
          </a:p>
        </p:txBody>
      </p:sp>
      <p:sp>
        <p:nvSpPr>
          <p:cNvPr id="3" name="Content Placeholder 2"/>
          <p:cNvSpPr>
            <a:spLocks noGrp="1"/>
          </p:cNvSpPr>
          <p:nvPr>
            <p:ph idx="1"/>
          </p:nvPr>
        </p:nvSpPr>
        <p:spPr>
          <a:xfrm>
            <a:off x="371475" y="1524000"/>
            <a:ext cx="8229600" cy="4525963"/>
          </a:xfrm>
        </p:spPr>
        <p:txBody>
          <a:bodyPr/>
          <a:lstStyle/>
          <a:p>
            <a:pPr marL="0" indent="0">
              <a:buNone/>
            </a:pPr>
            <a:r>
              <a:rPr lang="en-US" sz="1800" b="1" dirty="0"/>
              <a:t>IPCC AR5 WG2: Chapter 3</a:t>
            </a:r>
            <a:endParaRPr lang="en-ZA" sz="1800" b="1" dirty="0"/>
          </a:p>
          <a:p>
            <a:pPr marL="0" indent="0">
              <a:buNone/>
            </a:pPr>
            <a:endParaRPr lang="en-US" sz="1000" dirty="0"/>
          </a:p>
          <a:p>
            <a:pPr marL="0" indent="0">
              <a:buNone/>
            </a:pPr>
            <a:r>
              <a:rPr lang="en-US" sz="1800" dirty="0" smtClean="0"/>
              <a:t>“So </a:t>
            </a:r>
            <a:r>
              <a:rPr lang="en-US" sz="1800" dirty="0"/>
              <a:t>far there are no widespread observations of changes in flood magnitude and frequency due to anthropogenic climate </a:t>
            </a:r>
            <a:r>
              <a:rPr lang="en-US" sz="1800" dirty="0" smtClean="0"/>
              <a:t>change, but </a:t>
            </a:r>
            <a:r>
              <a:rPr lang="en-US" sz="1800" dirty="0"/>
              <a:t>projections imply variations in the frequency of floods (limited evidence, medium agreement</a:t>
            </a:r>
            <a:r>
              <a:rPr lang="en-US" sz="1800" dirty="0" smtClean="0"/>
              <a:t>).” </a:t>
            </a:r>
            <a:endParaRPr lang="en-US" dirty="0"/>
          </a:p>
          <a:p>
            <a:pPr marL="0" indent="0">
              <a:buNone/>
            </a:pPr>
            <a:endParaRPr lang="en-ZA"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62400" y="3200400"/>
            <a:ext cx="4800599" cy="3476645"/>
          </a:xfrm>
          <a:prstGeom prst="rect">
            <a:avLst/>
          </a:prstGeom>
        </p:spPr>
      </p:pic>
      <p:sp>
        <p:nvSpPr>
          <p:cNvPr id="5" name="Rectangle 4"/>
          <p:cNvSpPr/>
          <p:nvPr/>
        </p:nvSpPr>
        <p:spPr>
          <a:xfrm>
            <a:off x="381000" y="3352800"/>
            <a:ext cx="3581400" cy="1815882"/>
          </a:xfrm>
          <a:prstGeom prst="rect">
            <a:avLst/>
          </a:prstGeom>
        </p:spPr>
        <p:txBody>
          <a:bodyPr wrap="square">
            <a:spAutoFit/>
          </a:bodyPr>
          <a:lstStyle/>
          <a:p>
            <a:r>
              <a:rPr lang="en-ZA" sz="1400" dirty="0"/>
              <a:t>Multi-model median return period (years) in the 2080s for the </a:t>
            </a:r>
            <a:r>
              <a:rPr lang="en-ZA" sz="1400" dirty="0" smtClean="0"/>
              <a:t>20</a:t>
            </a:r>
            <a:r>
              <a:rPr lang="en-ZA" sz="1400" baseline="30000" dirty="0" smtClean="0"/>
              <a:t>th</a:t>
            </a:r>
            <a:r>
              <a:rPr lang="en-ZA" sz="1400" dirty="0" smtClean="0"/>
              <a:t> century </a:t>
            </a:r>
            <a:r>
              <a:rPr lang="en-ZA" sz="1400" dirty="0"/>
              <a:t>100-year flood (</a:t>
            </a:r>
            <a:r>
              <a:rPr lang="en-ZA" sz="1400" dirty="0" err="1"/>
              <a:t>Hirabayashi</a:t>
            </a:r>
            <a:r>
              <a:rPr lang="en-ZA" sz="1400" dirty="0"/>
              <a:t> et al., 2013), based on one hydrological </a:t>
            </a:r>
            <a:r>
              <a:rPr lang="en-ZA" sz="1400" dirty="0" smtClean="0"/>
              <a:t>model driven </a:t>
            </a:r>
            <a:r>
              <a:rPr lang="en-ZA" sz="1400" dirty="0"/>
              <a:t>by 11 Coupled Model Intercomparison Project Phase 5 (CMIP5) </a:t>
            </a:r>
            <a:r>
              <a:rPr lang="en-ZA" sz="1400" dirty="0" smtClean="0"/>
              <a:t>General Circulation </a:t>
            </a:r>
            <a:r>
              <a:rPr lang="en-ZA" sz="1400" dirty="0"/>
              <a:t>Models (GCMs) under Representative Concentration Pathway 8.5 (RCP8.5).</a:t>
            </a:r>
          </a:p>
        </p:txBody>
      </p:sp>
    </p:spTree>
    <p:extLst>
      <p:ext uri="{BB962C8B-B14F-4D97-AF65-F5344CB8AC3E}">
        <p14:creationId xmlns:p14="http://schemas.microsoft.com/office/powerpoint/2010/main" val="130003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90800"/>
            <a:ext cx="8229600" cy="1143000"/>
          </a:xfrm>
        </p:spPr>
        <p:txBody>
          <a:bodyPr>
            <a:normAutofit fontScale="90000"/>
          </a:bodyPr>
          <a:lstStyle/>
          <a:p>
            <a:r>
              <a:rPr lang="en-ZA" sz="2200" dirty="0" smtClean="0">
                <a:hlinkClick r:id="rId2"/>
              </a:rPr>
              <a:t/>
            </a:r>
            <a:br>
              <a:rPr lang="en-ZA" sz="2200" dirty="0" smtClean="0">
                <a:hlinkClick r:id="rId2"/>
              </a:rPr>
            </a:br>
            <a:r>
              <a:rPr lang="en-ZA" sz="2200" b="1" dirty="0" smtClean="0"/>
              <a:t>IPCC Working Group 2 Video</a:t>
            </a:r>
            <a:r>
              <a:rPr lang="en-ZA" sz="2200" b="1" dirty="0">
                <a:hlinkClick r:id="rId2"/>
              </a:rPr>
              <a:t/>
            </a:r>
            <a:br>
              <a:rPr lang="en-ZA" sz="2200" b="1" dirty="0">
                <a:hlinkClick r:id="rId2"/>
              </a:rPr>
            </a:br>
            <a:r>
              <a:rPr lang="en-ZA" sz="2200" b="1" dirty="0" smtClean="0">
                <a:hlinkClick r:id="rId2"/>
              </a:rPr>
              <a:t/>
            </a:r>
            <a:br>
              <a:rPr lang="en-ZA" sz="2200" b="1" dirty="0" smtClean="0">
                <a:hlinkClick r:id="rId2"/>
              </a:rPr>
            </a:br>
            <a:r>
              <a:rPr lang="en-ZA" sz="2200" dirty="0">
                <a:hlinkClick r:id="rId2"/>
              </a:rPr>
              <a:t/>
            </a:r>
            <a:br>
              <a:rPr lang="en-ZA" sz="2200" dirty="0">
                <a:hlinkClick r:id="rId2"/>
              </a:rPr>
            </a:br>
            <a:r>
              <a:rPr lang="en-ZA" sz="2200" dirty="0" smtClean="0">
                <a:hlinkClick r:id="rId2"/>
              </a:rPr>
              <a:t>https</a:t>
            </a:r>
            <a:r>
              <a:rPr lang="en-ZA" sz="2200" dirty="0">
                <a:hlinkClick r:id="rId2"/>
              </a:rPr>
              <a:t>://</a:t>
            </a:r>
            <a:r>
              <a:rPr lang="en-ZA" sz="2200" dirty="0" smtClean="0">
                <a:hlinkClick r:id="rId2"/>
              </a:rPr>
              <a:t>www.youtube.com/watch?v=jMIFBJYpSgM</a:t>
            </a:r>
            <a:r>
              <a:rPr lang="en-ZA" sz="2200" dirty="0"/>
              <a:t/>
            </a:r>
            <a:br>
              <a:rPr lang="en-ZA" sz="2200" dirty="0"/>
            </a:br>
            <a:r>
              <a:rPr lang="en-ZA" sz="2200" dirty="0" smtClean="0"/>
              <a:t/>
            </a:r>
            <a:br>
              <a:rPr lang="en-ZA" sz="2200" dirty="0" smtClean="0"/>
            </a:br>
            <a:r>
              <a:rPr lang="en-ZA" sz="2200" dirty="0" smtClean="0"/>
              <a:t>(1:44 to 4:44) </a:t>
            </a:r>
            <a:endParaRPr lang="en-ZA" sz="2200" dirty="0"/>
          </a:p>
        </p:txBody>
      </p:sp>
    </p:spTree>
    <p:extLst>
      <p:ext uri="{BB962C8B-B14F-4D97-AF65-F5344CB8AC3E}">
        <p14:creationId xmlns:p14="http://schemas.microsoft.com/office/powerpoint/2010/main" val="1542782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457200" y="304800"/>
            <a:ext cx="7107895" cy="1143000"/>
          </a:xfrm>
        </p:spPr>
        <p:txBody>
          <a:bodyPr>
            <a:normAutofit fontScale="90000"/>
          </a:bodyPr>
          <a:lstStyle/>
          <a:p>
            <a:pPr eaLnBrk="1" hangingPunct="1"/>
            <a:r>
              <a:rPr lang="en-GB" sz="3500" b="1" dirty="0" smtClean="0"/>
              <a:t>Key non-climatic drivers of vulnerability</a:t>
            </a:r>
          </a:p>
        </p:txBody>
      </p:sp>
      <p:sp>
        <p:nvSpPr>
          <p:cNvPr id="2" name="Rectangle 1"/>
          <p:cNvSpPr/>
          <p:nvPr/>
        </p:nvSpPr>
        <p:spPr>
          <a:xfrm>
            <a:off x="581024" y="1447800"/>
            <a:ext cx="7648575" cy="3970318"/>
          </a:xfrm>
          <a:prstGeom prst="rect">
            <a:avLst/>
          </a:prstGeom>
        </p:spPr>
        <p:txBody>
          <a:bodyPr wrap="square">
            <a:spAutoFit/>
          </a:bodyPr>
          <a:lstStyle/>
          <a:p>
            <a:r>
              <a:rPr lang="en-US" dirty="0"/>
              <a:t>Neil Leary (</a:t>
            </a:r>
            <a:r>
              <a:rPr lang="en-US" dirty="0" smtClean="0"/>
              <a:t>2008) </a:t>
            </a:r>
            <a:r>
              <a:rPr lang="en-US" i="1" dirty="0" smtClean="0"/>
              <a:t>Climate </a:t>
            </a:r>
            <a:r>
              <a:rPr lang="en-US" i="1" dirty="0"/>
              <a:t>Change and </a:t>
            </a:r>
            <a:r>
              <a:rPr lang="en-US" i="1" dirty="0" smtClean="0"/>
              <a:t>Vulnerability</a:t>
            </a:r>
          </a:p>
          <a:p>
            <a:endParaRPr lang="en-US" dirty="0"/>
          </a:p>
          <a:p>
            <a:r>
              <a:rPr lang="en-US" b="1" dirty="0" smtClean="0"/>
              <a:t>e.g. resources non-climates drivers relevant for </a:t>
            </a:r>
            <a:r>
              <a:rPr lang="en-US" b="1" dirty="0"/>
              <a:t>water resources </a:t>
            </a:r>
            <a:endParaRPr lang="en-US" b="1" dirty="0" smtClean="0"/>
          </a:p>
          <a:p>
            <a:endParaRPr lang="en-US" dirty="0"/>
          </a:p>
          <a:p>
            <a:pPr marL="285750" indent="-285750">
              <a:buFont typeface="Arial" panose="020B0604020202020204" pitchFamily="34" charset="0"/>
              <a:buChar char="•"/>
            </a:pPr>
            <a:r>
              <a:rPr lang="en-US" dirty="0" smtClean="0"/>
              <a:t>Growing water demand</a:t>
            </a:r>
          </a:p>
          <a:p>
            <a:pPr marL="285750" indent="-285750">
              <a:buFont typeface="Arial" panose="020B0604020202020204" pitchFamily="34" charset="0"/>
              <a:buChar char="•"/>
            </a:pPr>
            <a:r>
              <a:rPr lang="en-US" dirty="0" smtClean="0"/>
              <a:t>Failure of water and land-use policy, planning and management</a:t>
            </a:r>
          </a:p>
          <a:p>
            <a:pPr marL="285750" indent="-285750">
              <a:buFont typeface="Arial" panose="020B0604020202020204" pitchFamily="34" charset="0"/>
              <a:buChar char="•"/>
            </a:pPr>
            <a:r>
              <a:rPr lang="en-US" dirty="0" smtClean="0"/>
              <a:t>High dependence on single water source</a:t>
            </a:r>
          </a:p>
          <a:p>
            <a:pPr marL="285750" indent="-285750">
              <a:buFont typeface="Arial" panose="020B0604020202020204" pitchFamily="34" charset="0"/>
              <a:buChar char="•"/>
            </a:pPr>
            <a:r>
              <a:rPr lang="en-US" dirty="0" smtClean="0"/>
              <a:t>High dependence on rain-fed agriculture</a:t>
            </a:r>
          </a:p>
          <a:p>
            <a:pPr marL="285750" indent="-285750">
              <a:buFont typeface="Arial" panose="020B0604020202020204" pitchFamily="34" charset="0"/>
              <a:buChar char="•"/>
            </a:pPr>
            <a:r>
              <a:rPr lang="en-US" dirty="0" smtClean="0"/>
              <a:t>Land degradation</a:t>
            </a:r>
          </a:p>
          <a:p>
            <a:pPr marL="285750" indent="-285750">
              <a:buFont typeface="Arial" panose="020B0604020202020204" pitchFamily="34" charset="0"/>
              <a:buChar char="•"/>
            </a:pPr>
            <a:r>
              <a:rPr lang="en-US" dirty="0" smtClean="0"/>
              <a:t>High poverty rate</a:t>
            </a:r>
          </a:p>
          <a:p>
            <a:pPr marL="285750" indent="-285750">
              <a:buFont typeface="Arial" panose="020B0604020202020204" pitchFamily="34" charset="0"/>
              <a:buChar char="•"/>
            </a:pPr>
            <a:r>
              <a:rPr lang="en-US" dirty="0" smtClean="0"/>
              <a:t>Pollution to water from industry and agriculture</a:t>
            </a:r>
          </a:p>
          <a:p>
            <a:pPr marL="285750" indent="-285750">
              <a:buFont typeface="Arial" panose="020B0604020202020204" pitchFamily="34" charset="0"/>
              <a:buChar char="•"/>
            </a:pPr>
            <a:r>
              <a:rPr lang="en-US" dirty="0" smtClean="0"/>
              <a:t>Undefined or insecure water usage rights</a:t>
            </a:r>
          </a:p>
          <a:p>
            <a:pPr marL="285750" indent="-285750">
              <a:buFont typeface="Arial" panose="020B0604020202020204" pitchFamily="34" charset="0"/>
              <a:buChar char="•"/>
            </a:pPr>
            <a:r>
              <a:rPr lang="en-US" dirty="0" smtClean="0"/>
              <a:t>Ineffective disaster preparedness, prevention and warning systems</a:t>
            </a:r>
          </a:p>
          <a:p>
            <a:endParaRPr lang="en-ZA" dirty="0"/>
          </a:p>
        </p:txBody>
      </p:sp>
    </p:spTree>
    <p:extLst>
      <p:ext uri="{BB962C8B-B14F-4D97-AF65-F5344CB8AC3E}">
        <p14:creationId xmlns:p14="http://schemas.microsoft.com/office/powerpoint/2010/main" val="3025096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704193" y="115888"/>
            <a:ext cx="7107895" cy="1143000"/>
          </a:xfrm>
        </p:spPr>
        <p:txBody>
          <a:bodyPr>
            <a:normAutofit/>
          </a:bodyPr>
          <a:lstStyle/>
          <a:p>
            <a:pPr algn="l" eaLnBrk="1" hangingPunct="1"/>
            <a:r>
              <a:rPr lang="en-GB" sz="3500" b="1" dirty="0" smtClean="0"/>
              <a:t>Impact Modelling</a:t>
            </a:r>
          </a:p>
        </p:txBody>
      </p:sp>
      <p:sp>
        <p:nvSpPr>
          <p:cNvPr id="44035" name="Rectangle 3"/>
          <p:cNvSpPr>
            <a:spLocks noGrp="1" noChangeArrowheads="1"/>
          </p:cNvSpPr>
          <p:nvPr>
            <p:ph type="body" idx="4294967295"/>
          </p:nvPr>
        </p:nvSpPr>
        <p:spPr>
          <a:xfrm>
            <a:off x="228600" y="1333500"/>
            <a:ext cx="8534400" cy="4838700"/>
          </a:xfrm>
          <a:prstGeom prst="rect">
            <a:avLst/>
          </a:prstGeom>
          <a:ln>
            <a:noFill/>
          </a:ln>
        </p:spPr>
        <p:txBody>
          <a:bodyPr>
            <a:normAutofit/>
          </a:bodyPr>
          <a:lstStyle/>
          <a:p>
            <a:pPr marL="457200" lvl="1" indent="0">
              <a:lnSpc>
                <a:spcPct val="110000"/>
              </a:lnSpc>
              <a:buNone/>
            </a:pPr>
            <a:r>
              <a:rPr lang="en-GB" sz="2200" b="1" dirty="0" smtClean="0"/>
              <a:t>Met Office </a:t>
            </a:r>
            <a:r>
              <a:rPr lang="en-GB" sz="2200" b="1" dirty="0"/>
              <a:t>JULES (Joint UK Land Environment </a:t>
            </a:r>
            <a:r>
              <a:rPr lang="en-GB" sz="2200" b="1" dirty="0" smtClean="0"/>
              <a:t>Simulator) </a:t>
            </a:r>
          </a:p>
          <a:p>
            <a:pPr marL="457200" lvl="1" indent="0">
              <a:lnSpc>
                <a:spcPct val="110000"/>
              </a:lnSpc>
              <a:buNone/>
            </a:pPr>
            <a:endParaRPr lang="en-GB" sz="2200" b="1" dirty="0" smtClean="0"/>
          </a:p>
          <a:p>
            <a:pPr lvl="2">
              <a:lnSpc>
                <a:spcPct val="110000"/>
              </a:lnSpc>
            </a:pPr>
            <a:endParaRPr lang="en-GB" sz="1800" b="1" dirty="0" smtClean="0"/>
          </a:p>
          <a:p>
            <a:pPr lvl="1">
              <a:lnSpc>
                <a:spcPct val="110000"/>
              </a:lnSpc>
            </a:pPr>
            <a:endParaRPr lang="en-GB" sz="2200" b="1" dirty="0" smtClean="0"/>
          </a:p>
          <a:p>
            <a:pPr lvl="1">
              <a:lnSpc>
                <a:spcPct val="110000"/>
              </a:lnSpc>
              <a:buFont typeface="Arial" panose="020B0604020202020204" pitchFamily="34" charset="0"/>
              <a:buChar char="•"/>
            </a:pPr>
            <a:endParaRPr lang="en-GB" sz="2200" b="1" dirty="0"/>
          </a:p>
          <a:p>
            <a:pPr lvl="1">
              <a:lnSpc>
                <a:spcPct val="110000"/>
              </a:lnSpc>
              <a:buFont typeface="Arial" panose="020B0604020202020204" pitchFamily="34" charset="0"/>
              <a:buChar char="•"/>
            </a:pPr>
            <a:endParaRPr lang="en-GB" sz="2200" b="1" dirty="0" smtClean="0"/>
          </a:p>
          <a:p>
            <a:pPr lvl="1">
              <a:lnSpc>
                <a:spcPct val="110000"/>
              </a:lnSpc>
              <a:buFont typeface="Arial" panose="020B0604020202020204" pitchFamily="34" charset="0"/>
              <a:buChar char="•"/>
            </a:pPr>
            <a:endParaRPr lang="en-GB" sz="2200" b="1" dirty="0"/>
          </a:p>
          <a:p>
            <a:pPr lvl="1">
              <a:lnSpc>
                <a:spcPct val="110000"/>
              </a:lnSpc>
              <a:buFont typeface="Arial" panose="020B0604020202020204" pitchFamily="34" charset="0"/>
              <a:buChar char="•"/>
            </a:pPr>
            <a:endParaRPr lang="en-GB" sz="2200" b="1" dirty="0" smtClean="0"/>
          </a:p>
          <a:p>
            <a:pPr lvl="1">
              <a:lnSpc>
                <a:spcPct val="110000"/>
              </a:lnSpc>
              <a:buFont typeface="Arial" panose="020B0604020202020204" pitchFamily="34" charset="0"/>
              <a:buChar char="•"/>
            </a:pPr>
            <a:endParaRPr lang="en-GB" sz="2200" b="1" dirty="0" smtClean="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7000" y="2133600"/>
            <a:ext cx="2286000" cy="1879934"/>
          </a:xfrm>
          <a:prstGeom prst="rect">
            <a:avLst/>
          </a:prstGeom>
        </p:spPr>
      </p:pic>
      <p:sp>
        <p:nvSpPr>
          <p:cNvPr id="5" name="Rectangle 4"/>
          <p:cNvSpPr/>
          <p:nvPr/>
        </p:nvSpPr>
        <p:spPr>
          <a:xfrm>
            <a:off x="228600" y="1828800"/>
            <a:ext cx="5715000" cy="5204502"/>
          </a:xfrm>
          <a:prstGeom prst="rect">
            <a:avLst/>
          </a:prstGeom>
        </p:spPr>
        <p:txBody>
          <a:bodyPr wrap="square">
            <a:spAutoFit/>
          </a:bodyPr>
          <a:lstStyle/>
          <a:p>
            <a:pPr lvl="1">
              <a:lnSpc>
                <a:spcPct val="110000"/>
              </a:lnSpc>
            </a:pPr>
            <a:r>
              <a:rPr lang="en-GB" sz="2200" b="1" dirty="0" smtClean="0"/>
              <a:t>Aims</a:t>
            </a:r>
          </a:p>
          <a:p>
            <a:pPr marL="742950" lvl="1" indent="-285750">
              <a:lnSpc>
                <a:spcPct val="110000"/>
              </a:lnSpc>
              <a:buFont typeface="Arial" panose="020B0604020202020204" pitchFamily="34" charset="0"/>
              <a:buChar char="•"/>
            </a:pPr>
            <a:endParaRPr lang="en-US" sz="1400" dirty="0" smtClean="0"/>
          </a:p>
          <a:p>
            <a:pPr marL="742950" lvl="1" indent="-285750">
              <a:lnSpc>
                <a:spcPct val="110000"/>
              </a:lnSpc>
              <a:buFont typeface="Arial" panose="020B0604020202020204" pitchFamily="34" charset="0"/>
              <a:buChar char="•"/>
            </a:pPr>
            <a:r>
              <a:rPr lang="en-US" sz="1600" dirty="0" smtClean="0"/>
              <a:t>Increase </a:t>
            </a:r>
            <a:r>
              <a:rPr lang="en-US" sz="1600" dirty="0"/>
              <a:t>our understanding of the interactions between the land and the </a:t>
            </a:r>
            <a:r>
              <a:rPr lang="en-US" sz="1600" dirty="0" smtClean="0"/>
              <a:t>atmosphere</a:t>
            </a:r>
          </a:p>
          <a:p>
            <a:pPr marL="742950" lvl="1" indent="-285750">
              <a:lnSpc>
                <a:spcPct val="110000"/>
              </a:lnSpc>
              <a:buFont typeface="Arial" panose="020B0604020202020204" pitchFamily="34" charset="0"/>
              <a:buChar char="•"/>
            </a:pPr>
            <a:endParaRPr lang="en-US" sz="1600" dirty="0" smtClean="0"/>
          </a:p>
          <a:p>
            <a:pPr marL="742950" lvl="1" indent="-285750">
              <a:lnSpc>
                <a:spcPct val="110000"/>
              </a:lnSpc>
              <a:buFont typeface="Arial" panose="020B0604020202020204" pitchFamily="34" charset="0"/>
              <a:buChar char="•"/>
            </a:pPr>
            <a:r>
              <a:rPr lang="en-US" sz="1600" dirty="0" smtClean="0"/>
              <a:t>Investigate </a:t>
            </a:r>
            <a:r>
              <a:rPr lang="en-US" sz="1600" dirty="0"/>
              <a:t>the impact of the land surface on the predictability of weather and climate on all </a:t>
            </a:r>
            <a:r>
              <a:rPr lang="en-US" sz="1600" dirty="0" smtClean="0"/>
              <a:t>timescales</a:t>
            </a:r>
          </a:p>
          <a:p>
            <a:pPr marL="742950" lvl="1" indent="-285750">
              <a:lnSpc>
                <a:spcPct val="110000"/>
              </a:lnSpc>
              <a:buFont typeface="Arial" panose="020B0604020202020204" pitchFamily="34" charset="0"/>
              <a:buChar char="•"/>
            </a:pPr>
            <a:endParaRPr lang="en-US" sz="1600" dirty="0" smtClean="0"/>
          </a:p>
          <a:p>
            <a:pPr marL="742950" lvl="1" indent="-285750">
              <a:lnSpc>
                <a:spcPct val="110000"/>
              </a:lnSpc>
              <a:buFont typeface="Arial" panose="020B0604020202020204" pitchFamily="34" charset="0"/>
              <a:buChar char="•"/>
            </a:pPr>
            <a:r>
              <a:rPr lang="en-US" sz="1600" dirty="0" smtClean="0"/>
              <a:t>Develop </a:t>
            </a:r>
            <a:r>
              <a:rPr lang="en-US" sz="1600" dirty="0"/>
              <a:t>our understanding of the land processes that contribute towards the changing climate, for example through changes in surface hydrology and the terrestrial carbon </a:t>
            </a:r>
            <a:r>
              <a:rPr lang="en-US" sz="1600" dirty="0" smtClean="0"/>
              <a:t>cycle</a:t>
            </a:r>
          </a:p>
          <a:p>
            <a:pPr marL="742950" lvl="1" indent="-285750">
              <a:lnSpc>
                <a:spcPct val="110000"/>
              </a:lnSpc>
              <a:buFont typeface="Arial" panose="020B0604020202020204" pitchFamily="34" charset="0"/>
              <a:buChar char="•"/>
            </a:pPr>
            <a:endParaRPr lang="en-US" sz="1600" dirty="0" smtClean="0"/>
          </a:p>
          <a:p>
            <a:pPr marL="742950" lvl="1" indent="-285750">
              <a:lnSpc>
                <a:spcPct val="110000"/>
              </a:lnSpc>
              <a:buFont typeface="Arial" panose="020B0604020202020204" pitchFamily="34" charset="0"/>
              <a:buChar char="•"/>
            </a:pPr>
            <a:r>
              <a:rPr lang="en-US" sz="1600" dirty="0" smtClean="0"/>
              <a:t>Investigate </a:t>
            </a:r>
            <a:r>
              <a:rPr lang="en-US" sz="1600" dirty="0"/>
              <a:t>the interactions between different impacts of climate change on the land surface</a:t>
            </a:r>
            <a:endParaRPr lang="en-GB" sz="1600" dirty="0"/>
          </a:p>
          <a:p>
            <a:pPr lvl="1">
              <a:lnSpc>
                <a:spcPct val="110000"/>
              </a:lnSpc>
            </a:pPr>
            <a:endParaRPr lang="en-GB" sz="2200" dirty="0"/>
          </a:p>
          <a:p>
            <a:pPr lvl="2">
              <a:lnSpc>
                <a:spcPct val="110000"/>
              </a:lnSpc>
            </a:pPr>
            <a:endParaRPr lang="en-GB" b="1" dirty="0"/>
          </a:p>
          <a:p>
            <a:pPr lvl="2">
              <a:lnSpc>
                <a:spcPct val="110000"/>
              </a:lnSpc>
            </a:pPr>
            <a:endParaRPr lang="en-GB" b="1" dirty="0"/>
          </a:p>
        </p:txBody>
      </p:sp>
    </p:spTree>
    <p:extLst>
      <p:ext uri="{BB962C8B-B14F-4D97-AF65-F5344CB8AC3E}">
        <p14:creationId xmlns:p14="http://schemas.microsoft.com/office/powerpoint/2010/main" val="594857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704193" y="115888"/>
            <a:ext cx="7107895" cy="1143000"/>
          </a:xfrm>
        </p:spPr>
        <p:txBody>
          <a:bodyPr>
            <a:normAutofit/>
          </a:bodyPr>
          <a:lstStyle/>
          <a:p>
            <a:pPr algn="l" eaLnBrk="1" hangingPunct="1"/>
            <a:r>
              <a:rPr lang="en-GB" sz="3500" b="1" dirty="0" smtClean="0"/>
              <a:t>Impact Modelling</a:t>
            </a:r>
          </a:p>
        </p:txBody>
      </p:sp>
      <p:sp>
        <p:nvSpPr>
          <p:cNvPr id="44035" name="Rectangle 3"/>
          <p:cNvSpPr>
            <a:spLocks noGrp="1" noChangeArrowheads="1"/>
          </p:cNvSpPr>
          <p:nvPr>
            <p:ph type="body" idx="4294967295"/>
          </p:nvPr>
        </p:nvSpPr>
        <p:spPr>
          <a:xfrm>
            <a:off x="228600" y="1333500"/>
            <a:ext cx="8534400" cy="4838700"/>
          </a:xfrm>
          <a:prstGeom prst="rect">
            <a:avLst/>
          </a:prstGeom>
          <a:ln>
            <a:noFill/>
          </a:ln>
        </p:spPr>
        <p:txBody>
          <a:bodyPr>
            <a:normAutofit/>
          </a:bodyPr>
          <a:lstStyle/>
          <a:p>
            <a:pPr marL="457200" lvl="1" indent="0">
              <a:lnSpc>
                <a:spcPct val="110000"/>
              </a:lnSpc>
              <a:buNone/>
            </a:pPr>
            <a:r>
              <a:rPr lang="en-GB" sz="2200" b="1" dirty="0" smtClean="0"/>
              <a:t>Crop Models</a:t>
            </a:r>
          </a:p>
          <a:p>
            <a:pPr marL="457200" lvl="1" indent="0">
              <a:lnSpc>
                <a:spcPct val="110000"/>
              </a:lnSpc>
              <a:buNone/>
            </a:pPr>
            <a:endParaRPr lang="en-GB" sz="2200" dirty="0"/>
          </a:p>
          <a:p>
            <a:pPr lvl="2">
              <a:lnSpc>
                <a:spcPct val="110000"/>
              </a:lnSpc>
            </a:pPr>
            <a:endParaRPr lang="en-GB" sz="1800" b="1" dirty="0" smtClean="0"/>
          </a:p>
          <a:p>
            <a:pPr lvl="2">
              <a:lnSpc>
                <a:spcPct val="110000"/>
              </a:lnSpc>
            </a:pPr>
            <a:endParaRPr lang="en-GB" sz="1800" b="1" dirty="0" smtClean="0"/>
          </a:p>
          <a:p>
            <a:pPr lvl="2">
              <a:lnSpc>
                <a:spcPct val="110000"/>
              </a:lnSpc>
            </a:pPr>
            <a:endParaRPr lang="en-GB" sz="1800" b="1" dirty="0" smtClean="0"/>
          </a:p>
          <a:p>
            <a:pPr lvl="1">
              <a:lnSpc>
                <a:spcPct val="110000"/>
              </a:lnSpc>
            </a:pPr>
            <a:endParaRPr lang="en-GB" sz="2200" b="1" dirty="0" smtClean="0"/>
          </a:p>
          <a:p>
            <a:pPr lvl="1">
              <a:lnSpc>
                <a:spcPct val="110000"/>
              </a:lnSpc>
              <a:buFont typeface="Arial" panose="020B0604020202020204" pitchFamily="34" charset="0"/>
              <a:buChar char="•"/>
            </a:pPr>
            <a:endParaRPr lang="en-GB" sz="2200" b="1" dirty="0"/>
          </a:p>
          <a:p>
            <a:pPr lvl="1">
              <a:lnSpc>
                <a:spcPct val="110000"/>
              </a:lnSpc>
              <a:buFont typeface="Arial" panose="020B0604020202020204" pitchFamily="34" charset="0"/>
              <a:buChar char="•"/>
            </a:pPr>
            <a:endParaRPr lang="en-GB" sz="2200" b="1" dirty="0" smtClean="0"/>
          </a:p>
          <a:p>
            <a:pPr lvl="1">
              <a:lnSpc>
                <a:spcPct val="110000"/>
              </a:lnSpc>
              <a:buFont typeface="Arial" panose="020B0604020202020204" pitchFamily="34" charset="0"/>
              <a:buChar char="•"/>
            </a:pPr>
            <a:endParaRPr lang="en-GB" sz="2200" b="1" dirty="0"/>
          </a:p>
          <a:p>
            <a:pPr lvl="1">
              <a:lnSpc>
                <a:spcPct val="110000"/>
              </a:lnSpc>
              <a:buFont typeface="Arial" panose="020B0604020202020204" pitchFamily="34" charset="0"/>
              <a:buChar char="•"/>
            </a:pPr>
            <a:endParaRPr lang="en-GB" sz="2200" b="1" dirty="0" smtClean="0"/>
          </a:p>
          <a:p>
            <a:pPr lvl="1">
              <a:lnSpc>
                <a:spcPct val="110000"/>
              </a:lnSpc>
              <a:buFont typeface="Arial" panose="020B0604020202020204" pitchFamily="34" charset="0"/>
              <a:buChar char="•"/>
            </a:pPr>
            <a:endParaRPr lang="en-GB" sz="2200" b="1" dirty="0" smtClean="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9925" y="1612106"/>
            <a:ext cx="4589950" cy="3509962"/>
          </a:xfrm>
          <a:prstGeom prst="rect">
            <a:avLst/>
          </a:prstGeom>
        </p:spPr>
      </p:pic>
      <p:sp>
        <p:nvSpPr>
          <p:cNvPr id="3" name="Rectangle 2"/>
          <p:cNvSpPr/>
          <p:nvPr/>
        </p:nvSpPr>
        <p:spPr>
          <a:xfrm>
            <a:off x="2086525" y="5193506"/>
            <a:ext cx="5867400" cy="1077218"/>
          </a:xfrm>
          <a:prstGeom prst="rect">
            <a:avLst/>
          </a:prstGeom>
        </p:spPr>
        <p:txBody>
          <a:bodyPr wrap="square">
            <a:spAutoFit/>
          </a:bodyPr>
          <a:lstStyle/>
          <a:p>
            <a:r>
              <a:rPr lang="en-US" sz="1600" dirty="0" smtClean="0"/>
              <a:t>e.g. </a:t>
            </a:r>
            <a:r>
              <a:rPr lang="en-US" sz="1600" dirty="0" err="1" smtClean="0"/>
              <a:t>CropSyst</a:t>
            </a:r>
            <a:r>
              <a:rPr lang="en-US" sz="1600" dirty="0" smtClean="0"/>
              <a:t> </a:t>
            </a:r>
            <a:r>
              <a:rPr lang="en-US" sz="1600" dirty="0"/>
              <a:t>is a multi-year, multi-crop, </a:t>
            </a:r>
            <a:r>
              <a:rPr lang="en-US" sz="1600" dirty="0" smtClean="0"/>
              <a:t>daily/hourly </a:t>
            </a:r>
            <a:r>
              <a:rPr lang="en-US" sz="1600" dirty="0"/>
              <a:t>time step cropping systems simulation model developed to serve as an analytical tool to study the effects of climate, soils, and </a:t>
            </a:r>
            <a:r>
              <a:rPr lang="en-US" sz="1600" dirty="0" smtClean="0"/>
              <a:t>management </a:t>
            </a:r>
            <a:r>
              <a:rPr lang="en-US" sz="1600" dirty="0"/>
              <a:t>on cropping systems (</a:t>
            </a:r>
            <a:r>
              <a:rPr lang="en-US" sz="1600" dirty="0" err="1"/>
              <a:t>Stöckle</a:t>
            </a:r>
            <a:r>
              <a:rPr lang="en-US" sz="1600" dirty="0"/>
              <a:t> et al., 1994, 2003, 2010). </a:t>
            </a:r>
            <a:endParaRPr lang="en-ZA" sz="1600" dirty="0"/>
          </a:p>
        </p:txBody>
      </p:sp>
    </p:spTree>
    <p:extLst>
      <p:ext uri="{BB962C8B-B14F-4D97-AF65-F5344CB8AC3E}">
        <p14:creationId xmlns:p14="http://schemas.microsoft.com/office/powerpoint/2010/main" val="3648272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704193" y="115888"/>
            <a:ext cx="7107895" cy="1143000"/>
          </a:xfrm>
        </p:spPr>
        <p:txBody>
          <a:bodyPr>
            <a:normAutofit/>
          </a:bodyPr>
          <a:lstStyle/>
          <a:p>
            <a:pPr algn="l" eaLnBrk="1" hangingPunct="1"/>
            <a:r>
              <a:rPr lang="en-GB" sz="3500" b="1" dirty="0" smtClean="0"/>
              <a:t>Impact Modelling</a:t>
            </a:r>
          </a:p>
        </p:txBody>
      </p:sp>
      <p:sp>
        <p:nvSpPr>
          <p:cNvPr id="44035" name="Rectangle 3"/>
          <p:cNvSpPr>
            <a:spLocks noGrp="1" noChangeArrowheads="1"/>
          </p:cNvSpPr>
          <p:nvPr>
            <p:ph type="body" idx="4294967295"/>
          </p:nvPr>
        </p:nvSpPr>
        <p:spPr>
          <a:xfrm>
            <a:off x="304800" y="1333500"/>
            <a:ext cx="8458200" cy="4838700"/>
          </a:xfrm>
          <a:prstGeom prst="rect">
            <a:avLst/>
          </a:prstGeom>
          <a:ln>
            <a:noFill/>
          </a:ln>
        </p:spPr>
        <p:txBody>
          <a:bodyPr>
            <a:normAutofit/>
          </a:bodyPr>
          <a:lstStyle/>
          <a:p>
            <a:pPr marL="457200" lvl="1" indent="0">
              <a:lnSpc>
                <a:spcPct val="110000"/>
              </a:lnSpc>
              <a:buNone/>
            </a:pPr>
            <a:r>
              <a:rPr lang="en-GB" sz="2200" b="1" dirty="0" smtClean="0"/>
              <a:t>Hydrological models</a:t>
            </a:r>
          </a:p>
          <a:p>
            <a:pPr marL="457200" lvl="1" indent="0">
              <a:lnSpc>
                <a:spcPct val="110000"/>
              </a:lnSpc>
              <a:buNone/>
            </a:pPr>
            <a:r>
              <a:rPr lang="en-US" sz="1800" dirty="0" smtClean="0"/>
              <a:t>Hydrologic </a:t>
            </a:r>
            <a:r>
              <a:rPr lang="en-US" sz="1800" dirty="0"/>
              <a:t>models are simplified, conceptual representations of a part of the hydrologic cycle. </a:t>
            </a:r>
            <a:r>
              <a:rPr lang="en-US" sz="1800" dirty="0" smtClean="0"/>
              <a:t>Two </a:t>
            </a:r>
            <a:r>
              <a:rPr lang="en-US" sz="1800" dirty="0"/>
              <a:t>major types of hydrologic models can be distinguished:</a:t>
            </a:r>
          </a:p>
          <a:p>
            <a:pPr marL="457200" lvl="1" indent="0">
              <a:lnSpc>
                <a:spcPct val="110000"/>
              </a:lnSpc>
              <a:buNone/>
            </a:pPr>
            <a:endParaRPr lang="en-US" sz="1800" dirty="0"/>
          </a:p>
          <a:p>
            <a:pPr lvl="2">
              <a:lnSpc>
                <a:spcPct val="110000"/>
              </a:lnSpc>
            </a:pPr>
            <a:endParaRPr lang="en-GB" sz="1800" b="1" dirty="0" smtClean="0"/>
          </a:p>
          <a:p>
            <a:pPr lvl="1">
              <a:lnSpc>
                <a:spcPct val="110000"/>
              </a:lnSpc>
            </a:pPr>
            <a:endParaRPr lang="en-GB" sz="2200" b="1" dirty="0" smtClean="0"/>
          </a:p>
          <a:p>
            <a:pPr lvl="1">
              <a:lnSpc>
                <a:spcPct val="110000"/>
              </a:lnSpc>
              <a:buFont typeface="Arial" panose="020B0604020202020204" pitchFamily="34" charset="0"/>
              <a:buChar char="•"/>
            </a:pPr>
            <a:endParaRPr lang="en-GB" sz="2200" b="1" dirty="0"/>
          </a:p>
          <a:p>
            <a:pPr lvl="1">
              <a:lnSpc>
                <a:spcPct val="110000"/>
              </a:lnSpc>
              <a:buFont typeface="Arial" panose="020B0604020202020204" pitchFamily="34" charset="0"/>
              <a:buChar char="•"/>
            </a:pPr>
            <a:endParaRPr lang="en-GB" sz="2200" b="1" dirty="0" smtClean="0"/>
          </a:p>
          <a:p>
            <a:pPr lvl="1">
              <a:lnSpc>
                <a:spcPct val="110000"/>
              </a:lnSpc>
              <a:buFont typeface="Arial" panose="020B0604020202020204" pitchFamily="34" charset="0"/>
              <a:buChar char="•"/>
            </a:pPr>
            <a:endParaRPr lang="en-GB" sz="2200" b="1" dirty="0"/>
          </a:p>
          <a:p>
            <a:pPr lvl="1">
              <a:lnSpc>
                <a:spcPct val="110000"/>
              </a:lnSpc>
              <a:buFont typeface="Arial" panose="020B0604020202020204" pitchFamily="34" charset="0"/>
              <a:buChar char="•"/>
            </a:pPr>
            <a:endParaRPr lang="en-GB" sz="2200" b="1" dirty="0" smtClean="0"/>
          </a:p>
          <a:p>
            <a:pPr lvl="1">
              <a:lnSpc>
                <a:spcPct val="110000"/>
              </a:lnSpc>
              <a:buFont typeface="Arial" panose="020B0604020202020204" pitchFamily="34" charset="0"/>
              <a:buChar char="•"/>
            </a:pPr>
            <a:endParaRPr lang="en-GB" sz="2200" b="1" dirty="0" smtClean="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1600" y="2743200"/>
            <a:ext cx="3733800" cy="3111500"/>
          </a:xfrm>
          <a:prstGeom prst="rect">
            <a:avLst/>
          </a:prstGeom>
        </p:spPr>
      </p:pic>
      <p:sp>
        <p:nvSpPr>
          <p:cNvPr id="3" name="Rectangle 2"/>
          <p:cNvSpPr/>
          <p:nvPr/>
        </p:nvSpPr>
        <p:spPr>
          <a:xfrm>
            <a:off x="304800" y="2667000"/>
            <a:ext cx="4572000" cy="3124060"/>
          </a:xfrm>
          <a:prstGeom prst="rect">
            <a:avLst/>
          </a:prstGeom>
        </p:spPr>
        <p:txBody>
          <a:bodyPr>
            <a:spAutoFit/>
          </a:bodyPr>
          <a:lstStyle/>
          <a:p>
            <a:pPr marL="800100" lvl="1" indent="-342900">
              <a:lnSpc>
                <a:spcPct val="110000"/>
              </a:lnSpc>
              <a:buFont typeface="+mj-lt"/>
              <a:buAutoNum type="arabicPeriod"/>
            </a:pPr>
            <a:r>
              <a:rPr lang="en-US" dirty="0"/>
              <a:t>Stochastic Models. These models are based on data and using mathematical and statistical concepts to link a certain input (for instance rainfall) to the model output (for instance runoff). </a:t>
            </a:r>
            <a:endParaRPr lang="en-US" dirty="0" smtClean="0"/>
          </a:p>
          <a:p>
            <a:pPr marL="800100" lvl="1" indent="-342900">
              <a:lnSpc>
                <a:spcPct val="110000"/>
              </a:lnSpc>
              <a:buFont typeface="+mj-lt"/>
              <a:buAutoNum type="arabicPeriod"/>
            </a:pPr>
            <a:endParaRPr lang="en-US" dirty="0"/>
          </a:p>
          <a:p>
            <a:pPr marL="800100" lvl="1" indent="-342900">
              <a:lnSpc>
                <a:spcPct val="110000"/>
              </a:lnSpc>
              <a:buFont typeface="+mj-lt"/>
              <a:buAutoNum type="arabicPeriod"/>
            </a:pPr>
            <a:r>
              <a:rPr lang="en-US" dirty="0"/>
              <a:t>Process-Based Models. These models try to represent the physical processes observed in the real world. </a:t>
            </a:r>
            <a:endParaRPr lang="en-GB" dirty="0"/>
          </a:p>
        </p:txBody>
      </p:sp>
    </p:spTree>
    <p:extLst>
      <p:ext uri="{BB962C8B-B14F-4D97-AF65-F5344CB8AC3E}">
        <p14:creationId xmlns:p14="http://schemas.microsoft.com/office/powerpoint/2010/main" val="3655155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704193" y="115888"/>
            <a:ext cx="7107895" cy="1143000"/>
          </a:xfrm>
        </p:spPr>
        <p:txBody>
          <a:bodyPr>
            <a:normAutofit/>
          </a:bodyPr>
          <a:lstStyle/>
          <a:p>
            <a:pPr algn="l" eaLnBrk="1" hangingPunct="1"/>
            <a:r>
              <a:rPr lang="en-GB" sz="3500" b="1" dirty="0" smtClean="0"/>
              <a:t>Impact Modelling</a:t>
            </a:r>
          </a:p>
        </p:txBody>
      </p:sp>
      <p:sp>
        <p:nvSpPr>
          <p:cNvPr id="44035" name="Rectangle 3"/>
          <p:cNvSpPr>
            <a:spLocks noGrp="1" noChangeArrowheads="1"/>
          </p:cNvSpPr>
          <p:nvPr>
            <p:ph type="body" idx="4294967295"/>
          </p:nvPr>
        </p:nvSpPr>
        <p:spPr>
          <a:xfrm>
            <a:off x="228600" y="1333500"/>
            <a:ext cx="8534400" cy="4838700"/>
          </a:xfrm>
          <a:prstGeom prst="rect">
            <a:avLst/>
          </a:prstGeom>
          <a:ln>
            <a:noFill/>
          </a:ln>
        </p:spPr>
        <p:txBody>
          <a:bodyPr>
            <a:normAutofit/>
          </a:bodyPr>
          <a:lstStyle/>
          <a:p>
            <a:pPr marL="457200" lvl="1" indent="0">
              <a:lnSpc>
                <a:spcPct val="110000"/>
              </a:lnSpc>
              <a:buNone/>
            </a:pPr>
            <a:r>
              <a:rPr lang="en-GB" sz="2200" b="1" dirty="0" smtClean="0"/>
              <a:t>Other types of impacts models include:</a:t>
            </a:r>
          </a:p>
          <a:p>
            <a:pPr marL="457200" lvl="1" indent="0">
              <a:lnSpc>
                <a:spcPct val="110000"/>
              </a:lnSpc>
              <a:buNone/>
            </a:pPr>
            <a:endParaRPr lang="en-GB" sz="2200" b="1" dirty="0" smtClean="0"/>
          </a:p>
          <a:p>
            <a:pPr lvl="2">
              <a:lnSpc>
                <a:spcPct val="110000"/>
              </a:lnSpc>
            </a:pPr>
            <a:r>
              <a:rPr lang="en-GB" sz="1800" b="1" dirty="0" smtClean="0"/>
              <a:t>Economic models (e.g. DICE)</a:t>
            </a:r>
          </a:p>
          <a:p>
            <a:pPr lvl="2">
              <a:lnSpc>
                <a:spcPct val="110000"/>
              </a:lnSpc>
            </a:pPr>
            <a:r>
              <a:rPr lang="en-GB" sz="1800" b="1" dirty="0" smtClean="0"/>
              <a:t>Land-use models</a:t>
            </a:r>
          </a:p>
          <a:p>
            <a:pPr lvl="2">
              <a:lnSpc>
                <a:spcPct val="110000"/>
              </a:lnSpc>
            </a:pPr>
            <a:r>
              <a:rPr lang="en-GB" sz="1800" b="1" dirty="0" smtClean="0"/>
              <a:t>Ecosystem-specific models</a:t>
            </a:r>
          </a:p>
          <a:p>
            <a:pPr lvl="2">
              <a:lnSpc>
                <a:spcPct val="110000"/>
              </a:lnSpc>
            </a:pPr>
            <a:r>
              <a:rPr lang="en-GB" sz="1800" b="1" dirty="0" smtClean="0"/>
              <a:t>Energy generation and demand models</a:t>
            </a:r>
          </a:p>
          <a:p>
            <a:pPr lvl="2">
              <a:lnSpc>
                <a:spcPct val="110000"/>
              </a:lnSpc>
            </a:pPr>
            <a:r>
              <a:rPr lang="en-GB" sz="1800" b="1" dirty="0" smtClean="0"/>
              <a:t>Forestry models</a:t>
            </a:r>
          </a:p>
          <a:p>
            <a:pPr lvl="2">
              <a:lnSpc>
                <a:spcPct val="110000"/>
              </a:lnSpc>
            </a:pPr>
            <a:endParaRPr lang="en-GB" sz="1800" b="1" dirty="0" smtClean="0"/>
          </a:p>
          <a:p>
            <a:pPr lvl="2">
              <a:lnSpc>
                <a:spcPct val="110000"/>
              </a:lnSpc>
            </a:pPr>
            <a:endParaRPr lang="en-GB" sz="1800" b="1" dirty="0" smtClean="0"/>
          </a:p>
          <a:p>
            <a:pPr lvl="2">
              <a:lnSpc>
                <a:spcPct val="110000"/>
              </a:lnSpc>
            </a:pPr>
            <a:endParaRPr lang="en-GB" sz="1800" b="1" dirty="0" smtClean="0"/>
          </a:p>
          <a:p>
            <a:pPr lvl="1">
              <a:lnSpc>
                <a:spcPct val="110000"/>
              </a:lnSpc>
            </a:pPr>
            <a:endParaRPr lang="en-GB" sz="2200" b="1" dirty="0" smtClean="0"/>
          </a:p>
          <a:p>
            <a:pPr lvl="1">
              <a:lnSpc>
                <a:spcPct val="110000"/>
              </a:lnSpc>
              <a:buFont typeface="Arial" panose="020B0604020202020204" pitchFamily="34" charset="0"/>
              <a:buChar char="•"/>
            </a:pPr>
            <a:endParaRPr lang="en-GB" sz="2200" b="1" dirty="0"/>
          </a:p>
          <a:p>
            <a:pPr lvl="1">
              <a:lnSpc>
                <a:spcPct val="110000"/>
              </a:lnSpc>
              <a:buFont typeface="Arial" panose="020B0604020202020204" pitchFamily="34" charset="0"/>
              <a:buChar char="•"/>
            </a:pPr>
            <a:endParaRPr lang="en-GB" sz="2200" b="1" dirty="0" smtClean="0"/>
          </a:p>
          <a:p>
            <a:pPr lvl="1">
              <a:lnSpc>
                <a:spcPct val="110000"/>
              </a:lnSpc>
              <a:buFont typeface="Arial" panose="020B0604020202020204" pitchFamily="34" charset="0"/>
              <a:buChar char="•"/>
            </a:pPr>
            <a:endParaRPr lang="en-GB" sz="2200" b="1" dirty="0"/>
          </a:p>
          <a:p>
            <a:pPr lvl="1">
              <a:lnSpc>
                <a:spcPct val="110000"/>
              </a:lnSpc>
              <a:buFont typeface="Arial" panose="020B0604020202020204" pitchFamily="34" charset="0"/>
              <a:buChar char="•"/>
            </a:pPr>
            <a:endParaRPr lang="en-GB" sz="2200" b="1" dirty="0" smtClean="0"/>
          </a:p>
          <a:p>
            <a:pPr lvl="1">
              <a:lnSpc>
                <a:spcPct val="110000"/>
              </a:lnSpc>
              <a:buFont typeface="Arial" panose="020B0604020202020204" pitchFamily="34" charset="0"/>
              <a:buChar char="•"/>
            </a:pPr>
            <a:endParaRPr lang="en-GB" sz="2200" b="1" dirty="0" smtClean="0"/>
          </a:p>
        </p:txBody>
      </p:sp>
    </p:spTree>
    <p:extLst>
      <p:ext uri="{BB962C8B-B14F-4D97-AF65-F5344CB8AC3E}">
        <p14:creationId xmlns:p14="http://schemas.microsoft.com/office/powerpoint/2010/main" val="3655155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704193" y="115888"/>
            <a:ext cx="7107895" cy="1143000"/>
          </a:xfrm>
        </p:spPr>
        <p:txBody>
          <a:bodyPr/>
          <a:lstStyle/>
          <a:p>
            <a:pPr algn="l" eaLnBrk="1" hangingPunct="1"/>
            <a:r>
              <a:rPr lang="en-GB" sz="4000" b="1" dirty="0" smtClean="0"/>
              <a:t>Summary</a:t>
            </a:r>
          </a:p>
        </p:txBody>
      </p:sp>
      <p:sp>
        <p:nvSpPr>
          <p:cNvPr id="44035" name="Rectangle 3"/>
          <p:cNvSpPr>
            <a:spLocks noGrp="1" noChangeArrowheads="1"/>
          </p:cNvSpPr>
          <p:nvPr>
            <p:ph type="body" idx="4294967295"/>
          </p:nvPr>
        </p:nvSpPr>
        <p:spPr>
          <a:xfrm>
            <a:off x="228600" y="1333500"/>
            <a:ext cx="8382000" cy="4267200"/>
          </a:xfrm>
          <a:prstGeom prst="rect">
            <a:avLst/>
          </a:prstGeom>
          <a:ln>
            <a:noFill/>
          </a:ln>
        </p:spPr>
        <p:txBody>
          <a:bodyPr>
            <a:normAutofit fontScale="92500" lnSpcReduction="20000"/>
          </a:bodyPr>
          <a:lstStyle/>
          <a:p>
            <a:pPr lvl="1">
              <a:lnSpc>
                <a:spcPct val="110000"/>
              </a:lnSpc>
              <a:buFont typeface="Arial" panose="020B0604020202020204" pitchFamily="34" charset="0"/>
              <a:buChar char="•"/>
            </a:pPr>
            <a:r>
              <a:rPr lang="en-GB" sz="2200" b="1" dirty="0" smtClean="0"/>
              <a:t>It is critical to distinguish between impacts associated with the current and past climate with those anticipated under future climate change</a:t>
            </a:r>
          </a:p>
          <a:p>
            <a:pPr lvl="1">
              <a:lnSpc>
                <a:spcPct val="110000"/>
              </a:lnSpc>
              <a:buFont typeface="Arial" panose="020B0604020202020204" pitchFamily="34" charset="0"/>
              <a:buChar char="•"/>
            </a:pPr>
            <a:endParaRPr lang="en-GB" sz="2200" b="1" dirty="0"/>
          </a:p>
          <a:p>
            <a:pPr lvl="1">
              <a:lnSpc>
                <a:spcPct val="110000"/>
              </a:lnSpc>
              <a:buFont typeface="Arial" panose="020B0604020202020204" pitchFamily="34" charset="0"/>
              <a:buChar char="•"/>
            </a:pPr>
            <a:r>
              <a:rPr lang="en-GB" sz="2200" b="1" dirty="0" smtClean="0"/>
              <a:t>The impacts of climate change in the future are expected to be largely negative but this varies with regions and sectors.</a:t>
            </a:r>
          </a:p>
          <a:p>
            <a:pPr lvl="1">
              <a:lnSpc>
                <a:spcPct val="110000"/>
              </a:lnSpc>
              <a:buFont typeface="Arial" panose="020B0604020202020204" pitchFamily="34" charset="0"/>
              <a:buChar char="•"/>
            </a:pPr>
            <a:endParaRPr lang="en-GB" sz="2200" b="1" dirty="0"/>
          </a:p>
          <a:p>
            <a:pPr lvl="1">
              <a:lnSpc>
                <a:spcPct val="110000"/>
              </a:lnSpc>
              <a:buFont typeface="Arial" panose="020B0604020202020204" pitchFamily="34" charset="0"/>
              <a:buChar char="•"/>
            </a:pPr>
            <a:r>
              <a:rPr lang="en-GB" sz="2200" b="1" dirty="0" smtClean="0"/>
              <a:t>Climate is only one driver of risk and impacts need to be understood in the context of other non-climatic driving factors.</a:t>
            </a:r>
          </a:p>
          <a:p>
            <a:pPr lvl="1">
              <a:lnSpc>
                <a:spcPct val="110000"/>
              </a:lnSpc>
              <a:buFont typeface="Arial" panose="020B0604020202020204" pitchFamily="34" charset="0"/>
              <a:buChar char="•"/>
            </a:pPr>
            <a:endParaRPr lang="en-GB" sz="2200" b="1" dirty="0"/>
          </a:p>
          <a:p>
            <a:pPr lvl="1">
              <a:lnSpc>
                <a:spcPct val="110000"/>
              </a:lnSpc>
              <a:buFont typeface="Arial" panose="020B0604020202020204" pitchFamily="34" charset="0"/>
              <a:buChar char="•"/>
            </a:pPr>
            <a:r>
              <a:rPr lang="en-GB" sz="2200" b="1" dirty="0" smtClean="0"/>
              <a:t>Impacts are often associated with climate extremes.</a:t>
            </a:r>
          </a:p>
          <a:p>
            <a:pPr lvl="1">
              <a:lnSpc>
                <a:spcPct val="110000"/>
              </a:lnSpc>
              <a:buFont typeface="Arial" panose="020B0604020202020204" pitchFamily="34" charset="0"/>
              <a:buChar char="•"/>
            </a:pPr>
            <a:endParaRPr lang="en-GB" sz="2200" b="1" dirty="0"/>
          </a:p>
          <a:p>
            <a:pPr lvl="1">
              <a:lnSpc>
                <a:spcPct val="110000"/>
              </a:lnSpc>
              <a:buFont typeface="Arial" panose="020B0604020202020204" pitchFamily="34" charset="0"/>
              <a:buChar char="•"/>
            </a:pPr>
            <a:r>
              <a:rPr lang="en-GB" sz="2200" b="1" dirty="0" smtClean="0"/>
              <a:t>Scientists use impacts models to translate the climate model output into sector and system specific relevant data.</a:t>
            </a:r>
          </a:p>
          <a:p>
            <a:pPr lvl="1">
              <a:lnSpc>
                <a:spcPct val="110000"/>
              </a:lnSpc>
              <a:buFont typeface="Arial" panose="020B0604020202020204" pitchFamily="34" charset="0"/>
              <a:buChar char="•"/>
            </a:pPr>
            <a:endParaRPr lang="en-GB" sz="2200" b="1" dirty="0"/>
          </a:p>
          <a:p>
            <a:pPr lvl="1">
              <a:lnSpc>
                <a:spcPct val="110000"/>
              </a:lnSpc>
              <a:buFont typeface="Arial" panose="020B0604020202020204" pitchFamily="34" charset="0"/>
              <a:buChar char="•"/>
            </a:pPr>
            <a:endParaRPr lang="en-GB" sz="2200" b="1" dirty="0" smtClean="0"/>
          </a:p>
          <a:p>
            <a:pPr lvl="1">
              <a:lnSpc>
                <a:spcPct val="110000"/>
              </a:lnSpc>
              <a:buFont typeface="Arial" panose="020B0604020202020204" pitchFamily="34" charset="0"/>
              <a:buChar char="•"/>
            </a:pPr>
            <a:endParaRPr lang="en-GB" sz="2200" b="1" dirty="0"/>
          </a:p>
          <a:p>
            <a:pPr lvl="1">
              <a:lnSpc>
                <a:spcPct val="110000"/>
              </a:lnSpc>
              <a:buFont typeface="Arial" panose="020B0604020202020204" pitchFamily="34" charset="0"/>
              <a:buChar char="•"/>
            </a:pPr>
            <a:endParaRPr lang="en-GB" sz="2200" b="1" dirty="0" smtClean="0"/>
          </a:p>
          <a:p>
            <a:pPr lvl="1">
              <a:lnSpc>
                <a:spcPct val="110000"/>
              </a:lnSpc>
              <a:buFont typeface="Arial" panose="020B0604020202020204" pitchFamily="34" charset="0"/>
              <a:buChar char="•"/>
            </a:pPr>
            <a:endParaRPr lang="en-GB" sz="2200" b="1" dirty="0" smtClean="0"/>
          </a:p>
        </p:txBody>
      </p:sp>
    </p:spTree>
    <p:extLst>
      <p:ext uri="{BB962C8B-B14F-4D97-AF65-F5344CB8AC3E}">
        <p14:creationId xmlns:p14="http://schemas.microsoft.com/office/powerpoint/2010/main" val="1362738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3500" b="1" dirty="0" smtClean="0"/>
              <a:t>Impacts are intrinsically related to “risk”</a:t>
            </a:r>
            <a:endParaRPr lang="en-ZA" sz="3500"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706" y="1371600"/>
            <a:ext cx="7086600" cy="4508273"/>
          </a:xfrm>
          <a:prstGeom prst="rect">
            <a:avLst/>
          </a:prstGeom>
        </p:spPr>
      </p:pic>
      <p:sp>
        <p:nvSpPr>
          <p:cNvPr id="4" name="Rectangle 3"/>
          <p:cNvSpPr/>
          <p:nvPr/>
        </p:nvSpPr>
        <p:spPr>
          <a:xfrm>
            <a:off x="4419600" y="6172200"/>
            <a:ext cx="4534062" cy="369332"/>
          </a:xfrm>
          <a:prstGeom prst="rect">
            <a:avLst/>
          </a:prstGeom>
        </p:spPr>
        <p:txBody>
          <a:bodyPr wrap="none">
            <a:spAutoFit/>
          </a:bodyPr>
          <a:lstStyle/>
          <a:p>
            <a:r>
              <a:rPr lang="en-US" b="1" dirty="0" smtClean="0"/>
              <a:t>IPCC Special Report on Extremes (SREX), 2011</a:t>
            </a:r>
            <a:endParaRPr lang="en-US" b="1" dirty="0"/>
          </a:p>
        </p:txBody>
      </p:sp>
    </p:spTree>
    <p:extLst>
      <p:ext uri="{BB962C8B-B14F-4D97-AF65-F5344CB8AC3E}">
        <p14:creationId xmlns:p14="http://schemas.microsoft.com/office/powerpoint/2010/main" val="3581622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1295400"/>
            <a:ext cx="8382000" cy="5001369"/>
          </a:xfrm>
          <a:prstGeom prst="rect">
            <a:avLst/>
          </a:prstGeom>
        </p:spPr>
        <p:txBody>
          <a:bodyPr wrap="square">
            <a:spAutoFit/>
          </a:bodyPr>
          <a:lstStyle/>
          <a:p>
            <a:r>
              <a:rPr lang="en-US" sz="1700" b="1" dirty="0" smtClean="0"/>
              <a:t>Risk</a:t>
            </a:r>
            <a:endParaRPr lang="en-US" sz="1700" b="1" dirty="0"/>
          </a:p>
          <a:p>
            <a:r>
              <a:rPr lang="en-US" sz="1700" dirty="0"/>
              <a:t>The potential for consequences where something of value is at stake </a:t>
            </a:r>
            <a:r>
              <a:rPr lang="en-US" sz="1700" dirty="0" smtClean="0"/>
              <a:t>and where </a:t>
            </a:r>
            <a:r>
              <a:rPr lang="en-US" sz="1700" dirty="0"/>
              <a:t>the outcome is uncertain, recognizing the diversity of </a:t>
            </a:r>
            <a:r>
              <a:rPr lang="en-US" sz="1700" dirty="0" smtClean="0"/>
              <a:t>values. Risk </a:t>
            </a:r>
            <a:r>
              <a:rPr lang="en-US" sz="1700" dirty="0"/>
              <a:t>is often represented as probability of occurrence of </a:t>
            </a:r>
            <a:r>
              <a:rPr lang="en-US" sz="1700" dirty="0" smtClean="0"/>
              <a:t>hazardous events </a:t>
            </a:r>
            <a:r>
              <a:rPr lang="en-US" sz="1700" dirty="0"/>
              <a:t>or trends multiplied by the impacts if these events or </a:t>
            </a:r>
            <a:r>
              <a:rPr lang="en-US" sz="1700" dirty="0" smtClean="0"/>
              <a:t>trends occur</a:t>
            </a:r>
            <a:r>
              <a:rPr lang="en-US" sz="1700" dirty="0"/>
              <a:t>. Risk results from the interaction of vulnerability, exposure, </a:t>
            </a:r>
            <a:r>
              <a:rPr lang="en-US" sz="1700" dirty="0" smtClean="0"/>
              <a:t>and hazard</a:t>
            </a:r>
            <a:r>
              <a:rPr lang="en-US" sz="1700" dirty="0"/>
              <a:t>. </a:t>
            </a:r>
          </a:p>
          <a:p>
            <a:endParaRPr lang="en-US" dirty="0" smtClean="0"/>
          </a:p>
          <a:p>
            <a:r>
              <a:rPr lang="en-US" b="1" dirty="0"/>
              <a:t>Impacts (Consequences, Outcomes)</a:t>
            </a:r>
            <a:endParaRPr lang="en-US" dirty="0"/>
          </a:p>
          <a:p>
            <a:r>
              <a:rPr lang="en-US" dirty="0"/>
              <a:t>Effects on natural and human systems. In this report, the term impacts is used primarily to refer to the effects on natural and human systems of extreme weather and climate events and of climate change. Impacts generally refer to effects on lives, livelihoods, health, ecosystems, economies, societies, cultures, services, and infrastructure due to the interaction of climate changes or hazardous climate events occurring within a specific time period and the vulnerability of an exposed society or system. Impacts are also referred to as consequences and outcomes. The impacts of climate change on geophysical systems, including floods, droughts, and sea level rise, are a subset of impacts called physical impacts.</a:t>
            </a:r>
          </a:p>
          <a:p>
            <a:endParaRPr lang="en-US" dirty="0" smtClean="0"/>
          </a:p>
          <a:p>
            <a:endParaRPr lang="en-US" dirty="0"/>
          </a:p>
        </p:txBody>
      </p:sp>
      <p:sp>
        <p:nvSpPr>
          <p:cNvPr id="6" name="Title 1"/>
          <p:cNvSpPr>
            <a:spLocks noGrp="1"/>
          </p:cNvSpPr>
          <p:nvPr>
            <p:ph type="title"/>
          </p:nvPr>
        </p:nvSpPr>
        <p:spPr>
          <a:xfrm>
            <a:off x="457200" y="274638"/>
            <a:ext cx="8229600" cy="1143000"/>
          </a:xfrm>
        </p:spPr>
        <p:txBody>
          <a:bodyPr>
            <a:normAutofit/>
          </a:bodyPr>
          <a:lstStyle/>
          <a:p>
            <a:pPr algn="l"/>
            <a:r>
              <a:rPr lang="en-US" sz="3000" b="1" dirty="0"/>
              <a:t>Some </a:t>
            </a:r>
            <a:r>
              <a:rPr lang="en-US" sz="3000" b="1" dirty="0" smtClean="0"/>
              <a:t>important definitions (from IPCC AR5 WG2)</a:t>
            </a:r>
            <a:endParaRPr lang="en-US" sz="3000" b="1" dirty="0"/>
          </a:p>
        </p:txBody>
      </p:sp>
    </p:spTree>
    <p:extLst>
      <p:ext uri="{BB962C8B-B14F-4D97-AF65-F5344CB8AC3E}">
        <p14:creationId xmlns:p14="http://schemas.microsoft.com/office/powerpoint/2010/main" val="1548657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Effect transition="in" filter="fade">
                                      <p:cBhvr>
                                        <p:cTn id="7" dur="500"/>
                                        <p:tgtEl>
                                          <p:spTgt spid="4">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4" end="4"/>
                                            </p:txEl>
                                          </p:spTgt>
                                        </p:tgtEl>
                                        <p:attrNameLst>
                                          <p:attrName>style.visibility</p:attrName>
                                        </p:attrNameLst>
                                      </p:cBhvr>
                                      <p:to>
                                        <p:strVal val="visible"/>
                                      </p:to>
                                    </p:set>
                                    <p:animEffect transition="in" filter="fade">
                                      <p:cBhvr>
                                        <p:cTn id="10"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1295400"/>
            <a:ext cx="8382000" cy="3570208"/>
          </a:xfrm>
          <a:prstGeom prst="rect">
            <a:avLst/>
          </a:prstGeom>
        </p:spPr>
        <p:txBody>
          <a:bodyPr wrap="square">
            <a:spAutoFit/>
          </a:bodyPr>
          <a:lstStyle/>
          <a:p>
            <a:r>
              <a:rPr lang="en-US" sz="1700" b="1" dirty="0" smtClean="0"/>
              <a:t>Hazard</a:t>
            </a:r>
            <a:endParaRPr lang="en-US" sz="1700" b="1" dirty="0"/>
          </a:p>
          <a:p>
            <a:r>
              <a:rPr lang="en-US" sz="1700" dirty="0"/>
              <a:t>The potential occurrence of a natural or human-induced physical </a:t>
            </a:r>
            <a:r>
              <a:rPr lang="en-US" sz="1700" dirty="0" smtClean="0"/>
              <a:t>event or </a:t>
            </a:r>
            <a:r>
              <a:rPr lang="en-US" sz="1700" dirty="0"/>
              <a:t>trend or physical impact that may cause loss of life, injury, or </a:t>
            </a:r>
            <a:r>
              <a:rPr lang="en-US" sz="1700" dirty="0" smtClean="0"/>
              <a:t>other health </a:t>
            </a:r>
            <a:r>
              <a:rPr lang="en-US" sz="1700" dirty="0"/>
              <a:t>impacts, as well as damage and loss to property, </a:t>
            </a:r>
            <a:r>
              <a:rPr lang="en-US" sz="1700" dirty="0" smtClean="0"/>
              <a:t>infrastructure, livelihoods</a:t>
            </a:r>
            <a:r>
              <a:rPr lang="en-US" sz="1700" dirty="0"/>
              <a:t>, service provision, ecosystems, and environmental </a:t>
            </a:r>
            <a:r>
              <a:rPr lang="en-US" sz="1700" dirty="0" smtClean="0"/>
              <a:t>resources. In </a:t>
            </a:r>
            <a:r>
              <a:rPr lang="en-US" sz="1700" dirty="0"/>
              <a:t>this report, the term hazard usually refers to climate-related </a:t>
            </a:r>
            <a:r>
              <a:rPr lang="en-US" sz="1700" dirty="0" smtClean="0"/>
              <a:t>physical events </a:t>
            </a:r>
            <a:r>
              <a:rPr lang="en-US" sz="1700" dirty="0"/>
              <a:t>or trends or their physical impacts</a:t>
            </a:r>
            <a:r>
              <a:rPr lang="en-US" sz="1700" dirty="0" smtClean="0"/>
              <a:t>.</a:t>
            </a:r>
          </a:p>
          <a:p>
            <a:endParaRPr lang="en-US" sz="1700" dirty="0" smtClean="0"/>
          </a:p>
          <a:p>
            <a:endParaRPr lang="en-US" sz="1700" dirty="0"/>
          </a:p>
          <a:p>
            <a:endParaRPr lang="en-US" dirty="0"/>
          </a:p>
          <a:p>
            <a:endParaRPr lang="en-US" dirty="0" smtClean="0"/>
          </a:p>
          <a:p>
            <a:endParaRPr lang="en-US" dirty="0"/>
          </a:p>
          <a:p>
            <a:endParaRPr lang="en-US" dirty="0"/>
          </a:p>
          <a:p>
            <a:endParaRPr lang="en-US" dirty="0"/>
          </a:p>
        </p:txBody>
      </p:sp>
      <p:sp>
        <p:nvSpPr>
          <p:cNvPr id="5" name="Title 1"/>
          <p:cNvSpPr>
            <a:spLocks noGrp="1"/>
          </p:cNvSpPr>
          <p:nvPr>
            <p:ph type="title"/>
          </p:nvPr>
        </p:nvSpPr>
        <p:spPr>
          <a:xfrm>
            <a:off x="457200" y="274638"/>
            <a:ext cx="8229600" cy="1143000"/>
          </a:xfrm>
        </p:spPr>
        <p:txBody>
          <a:bodyPr>
            <a:normAutofit/>
          </a:bodyPr>
          <a:lstStyle/>
          <a:p>
            <a:pPr algn="l"/>
            <a:r>
              <a:rPr lang="en-US" sz="3000" b="1" dirty="0"/>
              <a:t>Some </a:t>
            </a:r>
            <a:r>
              <a:rPr lang="en-US" sz="3000" b="1" dirty="0" smtClean="0"/>
              <a:t>important definitions (from IPCC AR5 WG2)</a:t>
            </a:r>
            <a:endParaRPr lang="en-US" sz="3000" b="1" dirty="0"/>
          </a:p>
        </p:txBody>
      </p:sp>
      <p:pic>
        <p:nvPicPr>
          <p:cNvPr id="6" name="Picture 1"/>
          <p:cNvPicPr>
            <a:picLocks noChangeAspect="1" noChangeArrowheads="1"/>
          </p:cNvPicPr>
          <p:nvPr/>
        </p:nvPicPr>
        <p:blipFill>
          <a:blip r:embed="rId2" cstate="print"/>
          <a:srcRect/>
          <a:stretch>
            <a:fillRect/>
          </a:stretch>
        </p:blipFill>
        <p:spPr bwMode="auto">
          <a:xfrm>
            <a:off x="609600" y="3124200"/>
            <a:ext cx="3901440" cy="2458411"/>
          </a:xfrm>
          <a:prstGeom prst="rect">
            <a:avLst/>
          </a:prstGeom>
          <a:noFill/>
          <a:ln w="9525">
            <a:noFill/>
            <a:miter lim="800000"/>
            <a:headEnd/>
            <a:tailEnd/>
          </a:ln>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8200" y="3124200"/>
            <a:ext cx="3999016" cy="2458411"/>
          </a:xfrm>
          <a:prstGeom prst="rect">
            <a:avLst/>
          </a:prstGeom>
        </p:spPr>
      </p:pic>
      <p:sp>
        <p:nvSpPr>
          <p:cNvPr id="2" name="TextBox 1"/>
          <p:cNvSpPr txBox="1"/>
          <p:nvPr/>
        </p:nvSpPr>
        <p:spPr>
          <a:xfrm>
            <a:off x="4953000" y="5582611"/>
            <a:ext cx="3314177" cy="369332"/>
          </a:xfrm>
          <a:prstGeom prst="rect">
            <a:avLst/>
          </a:prstGeom>
          <a:noFill/>
        </p:spPr>
        <p:txBody>
          <a:bodyPr wrap="none" rtlCol="0">
            <a:spAutoFit/>
          </a:bodyPr>
          <a:lstStyle/>
          <a:p>
            <a:r>
              <a:rPr lang="en-US" dirty="0" smtClean="0"/>
              <a:t>Typhoon Haiyan, November 2013</a:t>
            </a:r>
            <a:endParaRPr lang="en-ZA" dirty="0"/>
          </a:p>
        </p:txBody>
      </p:sp>
      <p:sp>
        <p:nvSpPr>
          <p:cNvPr id="8" name="TextBox 7"/>
          <p:cNvSpPr txBox="1"/>
          <p:nvPr/>
        </p:nvSpPr>
        <p:spPr>
          <a:xfrm>
            <a:off x="932085" y="5593716"/>
            <a:ext cx="3493072" cy="369332"/>
          </a:xfrm>
          <a:prstGeom prst="rect">
            <a:avLst/>
          </a:prstGeom>
          <a:noFill/>
        </p:spPr>
        <p:txBody>
          <a:bodyPr wrap="none" rtlCol="0">
            <a:spAutoFit/>
          </a:bodyPr>
          <a:lstStyle/>
          <a:p>
            <a:r>
              <a:rPr lang="en-US" dirty="0" smtClean="0"/>
              <a:t>Hurricane Katrina, September 2005</a:t>
            </a:r>
            <a:endParaRPr lang="en-ZA" dirty="0"/>
          </a:p>
        </p:txBody>
      </p:sp>
    </p:spTree>
    <p:extLst>
      <p:ext uri="{BB962C8B-B14F-4D97-AF65-F5344CB8AC3E}">
        <p14:creationId xmlns:p14="http://schemas.microsoft.com/office/powerpoint/2010/main" val="3831097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1295400"/>
            <a:ext cx="8382000" cy="2785378"/>
          </a:xfrm>
          <a:prstGeom prst="rect">
            <a:avLst/>
          </a:prstGeom>
        </p:spPr>
        <p:txBody>
          <a:bodyPr wrap="square">
            <a:spAutoFit/>
          </a:bodyPr>
          <a:lstStyle/>
          <a:p>
            <a:r>
              <a:rPr lang="en-US" sz="1700" b="1" dirty="0" smtClean="0"/>
              <a:t>Exposure</a:t>
            </a:r>
            <a:endParaRPr lang="en-US" sz="1700" b="1" dirty="0"/>
          </a:p>
          <a:p>
            <a:r>
              <a:rPr lang="en-US" sz="1700" dirty="0"/>
              <a:t>The presence of people, livelihoods, species or ecosystems, </a:t>
            </a:r>
            <a:r>
              <a:rPr lang="en-US" sz="1700" dirty="0" smtClean="0"/>
              <a:t>environmental functions</a:t>
            </a:r>
            <a:r>
              <a:rPr lang="en-US" sz="1700" dirty="0"/>
              <a:t>, services, and resources, infrastructure, or economic, social, </a:t>
            </a:r>
            <a:r>
              <a:rPr lang="en-US" sz="1700" dirty="0" smtClean="0"/>
              <a:t>or cultural </a:t>
            </a:r>
            <a:r>
              <a:rPr lang="en-US" sz="1700" dirty="0"/>
              <a:t>assets in places and settings that could be adversely affected</a:t>
            </a:r>
            <a:r>
              <a:rPr lang="en-US" sz="1700" dirty="0" smtClean="0"/>
              <a:t>.</a:t>
            </a:r>
          </a:p>
          <a:p>
            <a:endParaRPr lang="en-US" sz="1700" dirty="0"/>
          </a:p>
          <a:p>
            <a:endParaRPr lang="en-US" dirty="0"/>
          </a:p>
          <a:p>
            <a:endParaRPr lang="en-US" dirty="0" smtClean="0"/>
          </a:p>
          <a:p>
            <a:endParaRPr lang="en-US" dirty="0"/>
          </a:p>
          <a:p>
            <a:endParaRPr lang="en-US" dirty="0"/>
          </a:p>
          <a:p>
            <a:endParaRPr lang="en-US" dirty="0"/>
          </a:p>
        </p:txBody>
      </p:sp>
      <p:sp>
        <p:nvSpPr>
          <p:cNvPr id="5" name="Title 1"/>
          <p:cNvSpPr>
            <a:spLocks noGrp="1"/>
          </p:cNvSpPr>
          <p:nvPr>
            <p:ph type="title"/>
          </p:nvPr>
        </p:nvSpPr>
        <p:spPr>
          <a:xfrm>
            <a:off x="457200" y="274638"/>
            <a:ext cx="8229600" cy="1143000"/>
          </a:xfrm>
        </p:spPr>
        <p:txBody>
          <a:bodyPr>
            <a:normAutofit/>
          </a:bodyPr>
          <a:lstStyle/>
          <a:p>
            <a:pPr algn="l"/>
            <a:r>
              <a:rPr lang="en-US" sz="3000" b="1" dirty="0"/>
              <a:t>Some </a:t>
            </a:r>
            <a:r>
              <a:rPr lang="en-US" sz="3000" b="1" dirty="0" smtClean="0"/>
              <a:t>important definitions (from IPCC AR5 WG2)</a:t>
            </a:r>
            <a:endParaRPr lang="en-US" sz="3000" b="1"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2854" y="2590800"/>
            <a:ext cx="8383946" cy="3334098"/>
          </a:xfrm>
          <a:prstGeom prst="rect">
            <a:avLst/>
          </a:prstGeom>
        </p:spPr>
      </p:pic>
    </p:spTree>
    <p:extLst>
      <p:ext uri="{BB962C8B-B14F-4D97-AF65-F5344CB8AC3E}">
        <p14:creationId xmlns:p14="http://schemas.microsoft.com/office/powerpoint/2010/main" val="63421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1295400"/>
            <a:ext cx="8382000" cy="2523768"/>
          </a:xfrm>
          <a:prstGeom prst="rect">
            <a:avLst/>
          </a:prstGeom>
        </p:spPr>
        <p:txBody>
          <a:bodyPr wrap="square">
            <a:spAutoFit/>
          </a:bodyPr>
          <a:lstStyle/>
          <a:p>
            <a:r>
              <a:rPr lang="en-US" sz="1700" b="1" dirty="0" smtClean="0"/>
              <a:t>Vulnerability</a:t>
            </a:r>
            <a:endParaRPr lang="en-US" sz="1700" b="1" dirty="0"/>
          </a:p>
          <a:p>
            <a:r>
              <a:rPr lang="en-US" sz="1700" dirty="0"/>
              <a:t>The propensity or predisposition to be adversely affected. </a:t>
            </a:r>
            <a:r>
              <a:rPr lang="en-US" sz="1700" dirty="0" smtClean="0"/>
              <a:t>Vulnerability encompasses </a:t>
            </a:r>
            <a:r>
              <a:rPr lang="en-US" sz="1700" dirty="0"/>
              <a:t>a variety of concepts and elements including </a:t>
            </a:r>
            <a:r>
              <a:rPr lang="en-US" sz="1700" dirty="0" smtClean="0"/>
              <a:t>sensitivity or </a:t>
            </a:r>
            <a:r>
              <a:rPr lang="en-US" sz="1700" dirty="0"/>
              <a:t>susceptibility to harm and lack of capacity to cope and adapt.</a:t>
            </a:r>
          </a:p>
          <a:p>
            <a:endParaRPr lang="en-US" dirty="0"/>
          </a:p>
          <a:p>
            <a:endParaRPr lang="en-US" dirty="0" smtClean="0"/>
          </a:p>
          <a:p>
            <a:endParaRPr lang="en-US" dirty="0"/>
          </a:p>
          <a:p>
            <a:endParaRPr lang="en-US" dirty="0"/>
          </a:p>
          <a:p>
            <a:endParaRPr lang="en-US" dirty="0"/>
          </a:p>
        </p:txBody>
      </p:sp>
      <p:sp>
        <p:nvSpPr>
          <p:cNvPr id="5" name="Title 1"/>
          <p:cNvSpPr>
            <a:spLocks noGrp="1"/>
          </p:cNvSpPr>
          <p:nvPr>
            <p:ph type="title"/>
          </p:nvPr>
        </p:nvSpPr>
        <p:spPr>
          <a:xfrm>
            <a:off x="457200" y="274638"/>
            <a:ext cx="8229600" cy="1143000"/>
          </a:xfrm>
        </p:spPr>
        <p:txBody>
          <a:bodyPr>
            <a:normAutofit/>
          </a:bodyPr>
          <a:lstStyle/>
          <a:p>
            <a:pPr algn="l"/>
            <a:r>
              <a:rPr lang="en-US" sz="3000" b="1" dirty="0"/>
              <a:t>Some </a:t>
            </a:r>
            <a:r>
              <a:rPr lang="en-US" sz="3000" b="1" dirty="0" smtClean="0"/>
              <a:t>important definitions (from IPCC AR5 WG2)</a:t>
            </a:r>
            <a:endParaRPr lang="en-US" sz="3000" b="1" dirty="0"/>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t="20607" b="13232"/>
          <a:stretch/>
        </p:blipFill>
        <p:spPr>
          <a:xfrm>
            <a:off x="1447800" y="2613953"/>
            <a:ext cx="6096000" cy="3024847"/>
          </a:xfrm>
          <a:prstGeom prst="rect">
            <a:avLst/>
          </a:prstGeom>
        </p:spPr>
      </p:pic>
      <p:sp>
        <p:nvSpPr>
          <p:cNvPr id="6" name="TextBox 5"/>
          <p:cNvSpPr txBox="1"/>
          <p:nvPr/>
        </p:nvSpPr>
        <p:spPr>
          <a:xfrm>
            <a:off x="2696236" y="5638800"/>
            <a:ext cx="3599127" cy="369332"/>
          </a:xfrm>
          <a:prstGeom prst="rect">
            <a:avLst/>
          </a:prstGeom>
          <a:noFill/>
        </p:spPr>
        <p:txBody>
          <a:bodyPr wrap="none" rtlCol="0">
            <a:spAutoFit/>
          </a:bodyPr>
          <a:lstStyle/>
          <a:p>
            <a:r>
              <a:rPr lang="en-US" dirty="0" err="1" smtClean="0"/>
              <a:t>Dansoman</a:t>
            </a:r>
            <a:r>
              <a:rPr lang="en-US" dirty="0" smtClean="0"/>
              <a:t>, Accra, Ghana, June 2014</a:t>
            </a:r>
            <a:endParaRPr lang="en-ZA" dirty="0"/>
          </a:p>
        </p:txBody>
      </p:sp>
    </p:spTree>
    <p:extLst>
      <p:ext uri="{BB962C8B-B14F-4D97-AF65-F5344CB8AC3E}">
        <p14:creationId xmlns:p14="http://schemas.microsoft.com/office/powerpoint/2010/main" val="3607929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1878</TotalTime>
  <Words>2511</Words>
  <Application>Microsoft Office PowerPoint</Application>
  <PresentationFormat>On-screen Show (4:3)</PresentationFormat>
  <Paragraphs>305</Paragraphs>
  <Slides>48</Slides>
  <Notes>16</Notes>
  <HiddenSlides>0</HiddenSlides>
  <MMClips>0</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Office Theme</vt:lpstr>
      <vt:lpstr>PowerPoint Presentation</vt:lpstr>
      <vt:lpstr>GEOGM1405  Climate Change: Science and Impacts</vt:lpstr>
      <vt:lpstr>Aims of Today’s Lecture</vt:lpstr>
      <vt:lpstr>PowerPoint Presentation</vt:lpstr>
      <vt:lpstr>Impacts are intrinsically related to “risk”</vt:lpstr>
      <vt:lpstr>Some important definitions (from IPCC AR5 WG2)</vt:lpstr>
      <vt:lpstr>Some important definitions (from IPCC AR5 WG2)</vt:lpstr>
      <vt:lpstr>Some important definitions (from IPCC AR5 WG2)</vt:lpstr>
      <vt:lpstr>Some important definitions (from IPCC AR5 WG2)</vt:lpstr>
      <vt:lpstr>Emissions versus Impact</vt:lpstr>
      <vt:lpstr>IPCC Working Group II: Impacts, Adaptation and Vulnerability </vt:lpstr>
      <vt:lpstr>AR5 WGII SPM</vt:lpstr>
      <vt:lpstr>PowerPoint Presentation</vt:lpstr>
      <vt:lpstr>PowerPoint Presentation</vt:lpstr>
      <vt:lpstr>Four key sectors impacted by climate variability and climate change</vt:lpstr>
      <vt:lpstr>Impacts on Agriculture</vt:lpstr>
      <vt:lpstr>Impacts on Agriculture</vt:lpstr>
      <vt:lpstr>Impacts on Agriculture</vt:lpstr>
      <vt:lpstr>Impacts on Agriculture</vt:lpstr>
      <vt:lpstr>Impacts on Agriculture</vt:lpstr>
      <vt:lpstr>Impacts on Agriculture</vt:lpstr>
      <vt:lpstr>Impacts on Agriculture</vt:lpstr>
      <vt:lpstr>Impacts on Ecosystems</vt:lpstr>
      <vt:lpstr>Impacts on Ecosystems</vt:lpstr>
      <vt:lpstr>AR5 WGII SPM</vt:lpstr>
      <vt:lpstr>Impacts on Ecosystems</vt:lpstr>
      <vt:lpstr>Impacts on Human Health</vt:lpstr>
      <vt:lpstr>Impacts on Human Health</vt:lpstr>
      <vt:lpstr>Historical changes in malaria prevalence</vt:lpstr>
      <vt:lpstr>Future changes in malaria prevalence</vt:lpstr>
      <vt:lpstr>Impacts on Freshwater resources</vt:lpstr>
      <vt:lpstr>Impacts on Freshwater resources</vt:lpstr>
      <vt:lpstr>Impacts on Freshwater resources</vt:lpstr>
      <vt:lpstr>Exploring climate change impacts</vt:lpstr>
      <vt:lpstr>Exploring climate change impacts</vt:lpstr>
      <vt:lpstr>Extremes</vt:lpstr>
      <vt:lpstr>Extremes</vt:lpstr>
      <vt:lpstr>August 2003 heat wave</vt:lpstr>
      <vt:lpstr>PowerPoint Presentation</vt:lpstr>
      <vt:lpstr>PowerPoint Presentation</vt:lpstr>
      <vt:lpstr>…but extremes can be complicated</vt:lpstr>
      <vt:lpstr> IPCC Working Group 2 Video   https://www.youtube.com/watch?v=jMIFBJYpSgM  (1:44 to 4:44) </vt:lpstr>
      <vt:lpstr>Key non-climatic drivers of vulnerability</vt:lpstr>
      <vt:lpstr>Impact Modelling</vt:lpstr>
      <vt:lpstr>Impact Modelling</vt:lpstr>
      <vt:lpstr>Impact Modelling</vt:lpstr>
      <vt:lpstr>Impact Modelling</vt:lpstr>
      <vt:lpstr>Summary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GEOGM1405  Climate Change: Science and Impacts</dc:title>
  <dc:creator>jdaron</dc:creator>
  <cp:lastModifiedBy>jdaron</cp:lastModifiedBy>
  <cp:revision>139</cp:revision>
  <dcterms:created xsi:type="dcterms:W3CDTF">2014-10-13T14:29:56Z</dcterms:created>
  <dcterms:modified xsi:type="dcterms:W3CDTF">2014-11-25T12:11:33Z</dcterms:modified>
</cp:coreProperties>
</file>