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60" r:id="rId2"/>
    <p:sldId id="365" r:id="rId3"/>
    <p:sldId id="367" r:id="rId4"/>
    <p:sldId id="411" r:id="rId5"/>
    <p:sldId id="381" r:id="rId6"/>
    <p:sldId id="380" r:id="rId7"/>
    <p:sldId id="379" r:id="rId8"/>
    <p:sldId id="382" r:id="rId9"/>
    <p:sldId id="377" r:id="rId10"/>
    <p:sldId id="371" r:id="rId11"/>
    <p:sldId id="372" r:id="rId12"/>
    <p:sldId id="404" r:id="rId13"/>
    <p:sldId id="373" r:id="rId14"/>
    <p:sldId id="374" r:id="rId15"/>
    <p:sldId id="375" r:id="rId16"/>
    <p:sldId id="376" r:id="rId17"/>
    <p:sldId id="412" r:id="rId18"/>
    <p:sldId id="399" r:id="rId19"/>
    <p:sldId id="401" r:id="rId20"/>
    <p:sldId id="400" r:id="rId21"/>
    <p:sldId id="402" r:id="rId22"/>
    <p:sldId id="384" r:id="rId23"/>
    <p:sldId id="385" r:id="rId24"/>
    <p:sldId id="386" r:id="rId25"/>
    <p:sldId id="387" r:id="rId26"/>
    <p:sldId id="388" r:id="rId27"/>
    <p:sldId id="389" r:id="rId28"/>
    <p:sldId id="390" r:id="rId29"/>
    <p:sldId id="391" r:id="rId30"/>
    <p:sldId id="392" r:id="rId31"/>
    <p:sldId id="393" r:id="rId32"/>
    <p:sldId id="398" r:id="rId33"/>
    <p:sldId id="394" r:id="rId34"/>
    <p:sldId id="396" r:id="rId35"/>
    <p:sldId id="397" r:id="rId36"/>
    <p:sldId id="403" r:id="rId37"/>
    <p:sldId id="405" r:id="rId38"/>
    <p:sldId id="406" r:id="rId39"/>
    <p:sldId id="407" r:id="rId40"/>
    <p:sldId id="408" r:id="rId41"/>
    <p:sldId id="410" r:id="rId42"/>
    <p:sldId id="409" r:id="rId43"/>
    <p:sldId id="369"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634" autoAdjust="0"/>
  </p:normalViewPr>
  <p:slideViewPr>
    <p:cSldViewPr>
      <p:cViewPr>
        <p:scale>
          <a:sx n="90" d="100"/>
          <a:sy n="90" d="100"/>
        </p:scale>
        <p:origin x="-1464" y="-29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4845DE-AA82-4017-A11B-C9EA0EB64644}" type="datetimeFigureOut">
              <a:rPr lang="en-ZA" smtClean="0"/>
              <a:t>2014/12/02</a:t>
            </a:fld>
            <a:endParaRPr lang="en-Z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214D19-FD34-44D4-B0D3-2453F197C009}" type="slidenum">
              <a:rPr lang="en-ZA" smtClean="0"/>
              <a:t>‹#›</a:t>
            </a:fld>
            <a:endParaRPr lang="en-ZA"/>
          </a:p>
        </p:txBody>
      </p:sp>
    </p:spTree>
    <p:extLst>
      <p:ext uri="{BB962C8B-B14F-4D97-AF65-F5344CB8AC3E}">
        <p14:creationId xmlns:p14="http://schemas.microsoft.com/office/powerpoint/2010/main" val="7050264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p:spPr>
        <p:txBody>
          <a:bodyPr/>
          <a:lstStyle/>
          <a:p>
            <a:endParaRPr lang="en-GB" smtClean="0"/>
          </a:p>
        </p:txBody>
      </p:sp>
      <p:sp>
        <p:nvSpPr>
          <p:cNvPr id="40964" name="Slide Number Placeholder 3"/>
          <p:cNvSpPr>
            <a:spLocks noGrp="1"/>
          </p:cNvSpPr>
          <p:nvPr>
            <p:ph type="sldNum" sz="quarter" idx="5"/>
          </p:nvPr>
        </p:nvSpPr>
        <p:spPr>
          <a:noFill/>
        </p:spPr>
        <p:txBody>
          <a:bodyPr/>
          <a:lstStyle/>
          <a:p>
            <a:fld id="{A381907B-9137-475D-BCE7-26566550E6F6}" type="slidenum">
              <a:rPr lang="en-US" smtClean="0"/>
              <a:pPr/>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a:ln/>
        </p:spPr>
      </p:sp>
      <p:sp>
        <p:nvSpPr>
          <p:cNvPr id="128003" name="Notes Placeholder 2"/>
          <p:cNvSpPr>
            <a:spLocks noGrp="1"/>
          </p:cNvSpPr>
          <p:nvPr>
            <p:ph type="body" idx="1"/>
          </p:nvPr>
        </p:nvSpPr>
        <p:spPr>
          <a:noFill/>
          <a:ln/>
        </p:spPr>
        <p:txBody>
          <a:bodyPr/>
          <a:lstStyle/>
          <a:p>
            <a:endParaRPr lang="en-GB" smtClean="0"/>
          </a:p>
        </p:txBody>
      </p:sp>
      <p:sp>
        <p:nvSpPr>
          <p:cNvPr id="128004" name="Slide Number Placeholder 3"/>
          <p:cNvSpPr>
            <a:spLocks noGrp="1"/>
          </p:cNvSpPr>
          <p:nvPr>
            <p:ph type="sldNum" sz="quarter" idx="5"/>
          </p:nvPr>
        </p:nvSpPr>
        <p:spPr>
          <a:noFill/>
        </p:spPr>
        <p:txBody>
          <a:bodyPr/>
          <a:lstStyle/>
          <a:p>
            <a:fld id="{27920B27-EEF4-491B-91BF-442D0B0786D7}" type="slidenum">
              <a:rPr lang="en-US" smtClean="0"/>
              <a:pPr/>
              <a:t>15</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EEAAEF23-F04C-42BE-BFBB-4159DAC0B6A2}" type="slidenum">
              <a:rPr lang="en-GB" smtClean="0"/>
              <a:pPr/>
              <a:t>18</a:t>
            </a:fld>
            <a:endParaRPr lang="en-GB"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EEAAEF23-F04C-42BE-BFBB-4159DAC0B6A2}" type="slidenum">
              <a:rPr lang="en-GB" smtClean="0"/>
              <a:pPr/>
              <a:t>19</a:t>
            </a:fld>
            <a:endParaRPr lang="en-GB"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EEAAEF23-F04C-42BE-BFBB-4159DAC0B6A2}" type="slidenum">
              <a:rPr lang="en-GB" smtClean="0"/>
              <a:pPr/>
              <a:t>20</a:t>
            </a:fld>
            <a:endParaRPr lang="en-GB"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E34B2F1A-D756-48BB-99B2-C9AB39034695}" type="slidenum">
              <a:rPr lang="en-GB" smtClean="0"/>
              <a:pPr/>
              <a:t>24</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D6E4002F-0481-4AA8-A925-38D7F0DFF301}" type="slidenum">
              <a:rPr lang="en-GB" smtClean="0"/>
              <a:pPr/>
              <a:t>25</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6E4002F-0481-4AA8-A925-38D7F0DFF301}" type="slidenum">
              <a:rPr lang="en-GB" smtClean="0"/>
              <a:pPr/>
              <a:t>26</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D6E4002F-0481-4AA8-A925-38D7F0DFF301}" type="slidenum">
              <a:rPr lang="en-GB" smtClean="0"/>
              <a:pPr/>
              <a:t>27</a:t>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E34B2F1A-D756-48BB-99B2-C9AB39034695}" type="slidenum">
              <a:rPr lang="en-GB" smtClean="0"/>
              <a:pPr/>
              <a:t>29</a:t>
            </a:fld>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E34B2F1A-D756-48BB-99B2-C9AB39034695}" type="slidenum">
              <a:rPr lang="en-GB" smtClean="0"/>
              <a:pPr/>
              <a:t>30</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48422D91-98FC-48CF-93ED-11715F03A307}" type="slidenum">
              <a:rPr lang="en-GB" smtClean="0"/>
              <a:pPr/>
              <a:t>3</a:t>
            </a:fld>
            <a:endParaRPr lang="en-GB"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E34B2F1A-D756-48BB-99B2-C9AB39034695}" type="slidenum">
              <a:rPr lang="en-GB" smtClean="0"/>
              <a:pPr/>
              <a:t>31</a:t>
            </a:fld>
            <a:endParaRPr lang="en-GB"/>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E34B2F1A-D756-48BB-99B2-C9AB39034695}" type="slidenum">
              <a:rPr lang="en-GB" smtClean="0"/>
              <a:pPr/>
              <a:t>33</a:t>
            </a:fld>
            <a:endParaRPr lang="en-GB"/>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E34B2F1A-D756-48BB-99B2-C9AB39034695}" type="slidenum">
              <a:rPr lang="en-GB" smtClean="0"/>
              <a:pPr/>
              <a:t>35</a:t>
            </a:fld>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2A214D19-FD34-44D4-B0D3-2453F197C009}" type="slidenum">
              <a:rPr lang="en-ZA" smtClean="0"/>
              <a:t>38</a:t>
            </a:fld>
            <a:endParaRPr lang="en-ZA"/>
          </a:p>
        </p:txBody>
      </p:sp>
    </p:spTree>
    <p:extLst>
      <p:ext uri="{BB962C8B-B14F-4D97-AF65-F5344CB8AC3E}">
        <p14:creationId xmlns:p14="http://schemas.microsoft.com/office/powerpoint/2010/main" val="41733070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EEAAEF23-F04C-42BE-BFBB-4159DAC0B6A2}" type="slidenum">
              <a:rPr lang="en-GB" smtClean="0"/>
              <a:pPr/>
              <a:t>43</a:t>
            </a:fld>
            <a:endParaRPr lang="en-GB"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EEAAEF23-F04C-42BE-BFBB-4159DAC0B6A2}" type="slidenum">
              <a:rPr lang="en-GB" smtClean="0"/>
              <a:pPr/>
              <a:t>4</a:t>
            </a:fld>
            <a:endParaRPr lang="en-GB"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EEAAEF23-F04C-42BE-BFBB-4159DAC0B6A2}" type="slidenum">
              <a:rPr lang="en-GB" smtClean="0"/>
              <a:pPr/>
              <a:t>5</a:t>
            </a:fld>
            <a:endParaRPr lang="en-GB"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EEAAEF23-F04C-42BE-BFBB-4159DAC0B6A2}" type="slidenum">
              <a:rPr lang="en-GB" smtClean="0"/>
              <a:pPr/>
              <a:t>6</a:t>
            </a:fld>
            <a:endParaRPr lang="en-GB"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EEAAEF23-F04C-42BE-BFBB-4159DAC0B6A2}" type="slidenum">
              <a:rPr lang="en-GB" smtClean="0"/>
              <a:pPr/>
              <a:t>7</a:t>
            </a:fld>
            <a:endParaRPr lang="en-GB"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EEAAEF23-F04C-42BE-BFBB-4159DAC0B6A2}" type="slidenum">
              <a:rPr lang="en-GB" smtClean="0"/>
              <a:pPr/>
              <a:t>8</a:t>
            </a:fld>
            <a:endParaRPr lang="en-GB"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13"/>
          <p:cNvSpPr>
            <a:spLocks noGrp="1" noChangeArrowheads="1"/>
          </p:cNvSpPr>
          <p:nvPr>
            <p:ph type="sldNum" sz="quarter" idx="5"/>
          </p:nvPr>
        </p:nvSpPr>
        <p:spPr>
          <a:noFill/>
        </p:spPr>
        <p:txBody>
          <a:bodyPr/>
          <a:lstStyle/>
          <a:p>
            <a:fld id="{D0BA2FC7-5D0E-4241-833A-195144955CCC}" type="slidenum">
              <a:rPr lang="en-US" smtClean="0"/>
              <a:pPr/>
              <a:t>13</a:t>
            </a:fld>
            <a:endParaRPr lang="en-US" smtClean="0"/>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13"/>
          <p:cNvSpPr>
            <a:spLocks noGrp="1" noChangeArrowheads="1"/>
          </p:cNvSpPr>
          <p:nvPr>
            <p:ph type="sldNum" sz="quarter" idx="5"/>
          </p:nvPr>
        </p:nvSpPr>
        <p:spPr>
          <a:noFill/>
        </p:spPr>
        <p:txBody>
          <a:bodyPr/>
          <a:lstStyle/>
          <a:p>
            <a:fld id="{60CEA62F-7D07-4EA2-9D51-E636437B562D}" type="slidenum">
              <a:rPr lang="en-US" smtClean="0"/>
              <a:pPr/>
              <a:t>14</a:t>
            </a:fld>
            <a:endParaRPr lang="en-US" smtClean="0"/>
          </a:p>
        </p:txBody>
      </p:sp>
      <p:sp>
        <p:nvSpPr>
          <p:cNvPr id="126979" name="Rectangle 2"/>
          <p:cNvSpPr>
            <a:spLocks noGrp="1" noRot="1" noChangeAspect="1" noChangeArrowheads="1" noTextEdit="1"/>
          </p:cNvSpPr>
          <p:nvPr>
            <p:ph type="sldImg"/>
          </p:nvPr>
        </p:nvSpPr>
        <p:spPr>
          <a:xfrm>
            <a:off x="1144588" y="685800"/>
            <a:ext cx="4568825" cy="3427413"/>
          </a:xfrm>
          <a:ln/>
        </p:spPr>
      </p:sp>
      <p:sp>
        <p:nvSpPr>
          <p:cNvPr id="126980" name="Rectangle 3"/>
          <p:cNvSpPr>
            <a:spLocks noGrp="1" noChangeArrowheads="1"/>
          </p:cNvSpPr>
          <p:nvPr>
            <p:ph type="body" idx="1"/>
          </p:nvPr>
        </p:nvSpPr>
        <p:spPr>
          <a:xfrm>
            <a:off x="685640" y="4342778"/>
            <a:ext cx="5486720" cy="4115751"/>
          </a:xfrm>
          <a:noFill/>
          <a:ln/>
        </p:spPr>
        <p:txBody>
          <a:bodyPr/>
          <a:lstStyle/>
          <a:p>
            <a:r>
              <a:rPr lang="en-GB" dirty="0" smtClean="0"/>
              <a:t>This figure shows the variation of the difference between observed mortality (O) and the expected mortality (i.e. background mortality; E) during the period of the 2003 heat wave.  Values of O-E significant to the 95% confidence interval are plotted with a blue dashed line.  Values of O-E that are statistically significant are plotted in red.  Overlain are the observed daily maximum and minimum temperatures (solid and dashed grey lines).  The important features of this figure are that the large O-E anomaly corresponds to the highest maximum </a:t>
            </a:r>
            <a:r>
              <a:rPr lang="en-GB" i="1" dirty="0" smtClean="0"/>
              <a:t>and</a:t>
            </a:r>
            <a:r>
              <a:rPr lang="en-GB" dirty="0" smtClean="0"/>
              <a:t> minimum temperatures and that the maximum excess mortality (O-E) lags behind the onset of the heat wave.  Note this is total mortality and includes a range of different causes of death.</a:t>
            </a:r>
          </a:p>
          <a:p>
            <a:endParaRPr lang="en-GB" dirty="0" smtClean="0"/>
          </a:p>
          <a:p>
            <a:r>
              <a:rPr lang="en-GB" dirty="0" smtClean="0"/>
              <a:t>The peak rate is an additional 2200 deaths per day.</a:t>
            </a:r>
          </a:p>
          <a:p>
            <a:r>
              <a:rPr lang="en-GB" dirty="0" smtClean="0"/>
              <a:t> </a:t>
            </a:r>
          </a:p>
          <a:p>
            <a:r>
              <a:rPr lang="en-GB" dirty="0" err="1" smtClean="0"/>
              <a:t>Fouillet</a:t>
            </a:r>
            <a:r>
              <a:rPr lang="en-GB" dirty="0" smtClean="0"/>
              <a:t> A. </a:t>
            </a:r>
            <a:r>
              <a:rPr lang="en-GB" i="1" dirty="0" smtClean="0"/>
              <a:t>et al., </a:t>
            </a:r>
            <a:r>
              <a:rPr lang="en-GB" dirty="0" smtClean="0"/>
              <a:t>(2006)  “Excess mortality related to the August 2003 heat wave in France.  </a:t>
            </a:r>
            <a:r>
              <a:rPr lang="en-GB" dirty="0" err="1" smtClean="0"/>
              <a:t>Int</a:t>
            </a:r>
            <a:r>
              <a:rPr lang="en-GB" dirty="0" smtClean="0"/>
              <a:t> Arch </a:t>
            </a:r>
            <a:r>
              <a:rPr lang="en-GB" dirty="0" err="1" smtClean="0"/>
              <a:t>Occup</a:t>
            </a:r>
            <a:r>
              <a:rPr lang="en-GB" dirty="0" smtClean="0"/>
              <a:t> Environ Health, 80, 16-24.</a:t>
            </a:r>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6D05830D-9BAE-490B-8B2C-7CE30A2B51FD}" type="datetimeFigureOut">
              <a:rPr lang="en-ZA" smtClean="0"/>
              <a:t>2014/12/02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B428D52-095B-4B14-A545-408B76CC0517}" type="slidenum">
              <a:rPr lang="en-ZA" smtClean="0"/>
              <a:t>‹#›</a:t>
            </a:fld>
            <a:endParaRPr lang="en-ZA"/>
          </a:p>
        </p:txBody>
      </p:sp>
      <p:pic>
        <p:nvPicPr>
          <p:cNvPr id="7" name="Picture 4" descr="Bristol_Logo"/>
          <p:cNvPicPr>
            <a:picLocks noChangeAspect="1" noChangeArrowheads="1"/>
          </p:cNvPicPr>
          <p:nvPr userDrawn="1"/>
        </p:nvPicPr>
        <p:blipFill>
          <a:blip r:embed="rId2" cstate="print"/>
          <a:srcRect/>
          <a:stretch>
            <a:fillRect/>
          </a:stretch>
        </p:blipFill>
        <p:spPr bwMode="auto">
          <a:xfrm>
            <a:off x="110853" y="6143462"/>
            <a:ext cx="1652835" cy="518605"/>
          </a:xfrm>
          <a:prstGeom prst="rect">
            <a:avLst/>
          </a:prstGeom>
          <a:noFill/>
          <a:ln w="9525">
            <a:noFill/>
            <a:miter lim="800000"/>
            <a:headEnd/>
            <a:tailEnd/>
          </a:ln>
        </p:spPr>
      </p:pic>
    </p:spTree>
    <p:extLst>
      <p:ext uri="{BB962C8B-B14F-4D97-AF65-F5344CB8AC3E}">
        <p14:creationId xmlns:p14="http://schemas.microsoft.com/office/powerpoint/2010/main" val="1260878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6D05830D-9BAE-490B-8B2C-7CE30A2B51FD}" type="datetimeFigureOut">
              <a:rPr lang="en-ZA" smtClean="0"/>
              <a:t>2014/12/02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1690901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6D05830D-9BAE-490B-8B2C-7CE30A2B51FD}" type="datetimeFigureOut">
              <a:rPr lang="en-ZA" smtClean="0"/>
              <a:t>2014/12/02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32967611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4" name="Rectangle 33"/>
          <p:cNvSpPr>
            <a:spLocks noGrp="1" noChangeArrowheads="1"/>
          </p:cNvSpPr>
          <p:nvPr>
            <p:ph type="dt" sz="half" idx="10"/>
          </p:nvPr>
        </p:nvSpPr>
        <p:spPr>
          <a:ln/>
        </p:spPr>
        <p:txBody>
          <a:bodyPr/>
          <a:lstStyle>
            <a:lvl1pPr>
              <a:defRPr/>
            </a:lvl1pPr>
          </a:lstStyle>
          <a:p>
            <a:pPr>
              <a:defRPr/>
            </a:pPr>
            <a:endParaRPr lang="en-GB"/>
          </a:p>
        </p:txBody>
      </p:sp>
      <p:sp>
        <p:nvSpPr>
          <p:cNvPr id="5" name="Rectangle 34"/>
          <p:cNvSpPr>
            <a:spLocks noGrp="1" noChangeArrowheads="1"/>
          </p:cNvSpPr>
          <p:nvPr>
            <p:ph type="ftr" sz="quarter" idx="11"/>
          </p:nvPr>
        </p:nvSpPr>
        <p:spPr>
          <a:ln/>
        </p:spPr>
        <p:txBody>
          <a:bodyPr/>
          <a:lstStyle>
            <a:lvl1pPr>
              <a:defRPr/>
            </a:lvl1pPr>
          </a:lstStyle>
          <a:p>
            <a:pPr>
              <a:defRPr/>
            </a:pPr>
            <a:endParaRPr lang="en-GB"/>
          </a:p>
        </p:txBody>
      </p:sp>
      <p:sp>
        <p:nvSpPr>
          <p:cNvPr id="6" name="Rectangle 35"/>
          <p:cNvSpPr>
            <a:spLocks noGrp="1" noChangeArrowheads="1"/>
          </p:cNvSpPr>
          <p:nvPr>
            <p:ph type="sldNum" sz="quarter" idx="12"/>
          </p:nvPr>
        </p:nvSpPr>
        <p:spPr>
          <a:ln/>
        </p:spPr>
        <p:txBody>
          <a:bodyPr/>
          <a:lstStyle>
            <a:lvl1pPr>
              <a:defRPr/>
            </a:lvl1pPr>
          </a:lstStyle>
          <a:p>
            <a:pPr>
              <a:defRPr/>
            </a:pPr>
            <a:fld id="{61EC0B38-8C5E-4A66-933E-C91D72338A73}" type="slidenum">
              <a:rPr lang="en-GB"/>
              <a:pPr>
                <a:defRPr/>
              </a:pPr>
              <a:t>‹#›</a:t>
            </a:fld>
            <a:endParaRPr lang="en-GB"/>
          </a:p>
        </p:txBody>
      </p:sp>
    </p:spTree>
    <p:extLst>
      <p:ext uri="{BB962C8B-B14F-4D97-AF65-F5344CB8AC3E}">
        <p14:creationId xmlns:p14="http://schemas.microsoft.com/office/powerpoint/2010/main" val="16604341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4" name="Rectangle 33"/>
          <p:cNvSpPr>
            <a:spLocks noGrp="1" noChangeArrowheads="1"/>
          </p:cNvSpPr>
          <p:nvPr>
            <p:ph type="dt" sz="half" idx="10"/>
          </p:nvPr>
        </p:nvSpPr>
        <p:spPr>
          <a:ln/>
        </p:spPr>
        <p:txBody>
          <a:bodyPr/>
          <a:lstStyle>
            <a:lvl1pPr>
              <a:defRPr/>
            </a:lvl1pPr>
          </a:lstStyle>
          <a:p>
            <a:pPr>
              <a:defRPr/>
            </a:pPr>
            <a:endParaRPr lang="en-GB"/>
          </a:p>
        </p:txBody>
      </p:sp>
      <p:sp>
        <p:nvSpPr>
          <p:cNvPr id="5" name="Rectangle 34"/>
          <p:cNvSpPr>
            <a:spLocks noGrp="1" noChangeArrowheads="1"/>
          </p:cNvSpPr>
          <p:nvPr>
            <p:ph type="ftr" sz="quarter" idx="11"/>
          </p:nvPr>
        </p:nvSpPr>
        <p:spPr>
          <a:ln/>
        </p:spPr>
        <p:txBody>
          <a:bodyPr/>
          <a:lstStyle>
            <a:lvl1pPr>
              <a:defRPr/>
            </a:lvl1pPr>
          </a:lstStyle>
          <a:p>
            <a:pPr>
              <a:defRPr/>
            </a:pPr>
            <a:endParaRPr lang="en-GB"/>
          </a:p>
        </p:txBody>
      </p:sp>
      <p:sp>
        <p:nvSpPr>
          <p:cNvPr id="6" name="Rectangle 35"/>
          <p:cNvSpPr>
            <a:spLocks noGrp="1" noChangeArrowheads="1"/>
          </p:cNvSpPr>
          <p:nvPr>
            <p:ph type="sldNum" sz="quarter" idx="12"/>
          </p:nvPr>
        </p:nvSpPr>
        <p:spPr>
          <a:ln/>
        </p:spPr>
        <p:txBody>
          <a:bodyPr/>
          <a:lstStyle>
            <a:lvl1pPr>
              <a:defRPr/>
            </a:lvl1pPr>
          </a:lstStyle>
          <a:p>
            <a:pPr>
              <a:defRPr/>
            </a:pPr>
            <a:fld id="{61EC0B38-8C5E-4A66-933E-C91D72338A73}" type="slidenum">
              <a:rPr lang="en-GB"/>
              <a:pPr>
                <a:defRPr/>
              </a:pPr>
              <a:t>‹#›</a:t>
            </a:fld>
            <a:endParaRPr lang="en-GB"/>
          </a:p>
        </p:txBody>
      </p:sp>
    </p:spTree>
    <p:extLst>
      <p:ext uri="{BB962C8B-B14F-4D97-AF65-F5344CB8AC3E}">
        <p14:creationId xmlns:p14="http://schemas.microsoft.com/office/powerpoint/2010/main" val="316990480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316163" y="261938"/>
            <a:ext cx="5395912" cy="885825"/>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317500" y="1401763"/>
            <a:ext cx="4167188" cy="4962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37088" y="1401763"/>
            <a:ext cx="4167187" cy="4962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33"/>
          <p:cNvSpPr>
            <a:spLocks noGrp="1" noChangeArrowheads="1"/>
          </p:cNvSpPr>
          <p:nvPr>
            <p:ph type="dt" sz="half" idx="10"/>
          </p:nvPr>
        </p:nvSpPr>
        <p:spPr>
          <a:ln/>
        </p:spPr>
        <p:txBody>
          <a:bodyPr/>
          <a:lstStyle>
            <a:lvl1pPr>
              <a:defRPr/>
            </a:lvl1pPr>
          </a:lstStyle>
          <a:p>
            <a:pPr>
              <a:defRPr/>
            </a:pPr>
            <a:endParaRPr lang="en-GB"/>
          </a:p>
        </p:txBody>
      </p:sp>
      <p:sp>
        <p:nvSpPr>
          <p:cNvPr id="6" name="Rectangle 34"/>
          <p:cNvSpPr>
            <a:spLocks noGrp="1" noChangeArrowheads="1"/>
          </p:cNvSpPr>
          <p:nvPr>
            <p:ph type="ftr" sz="quarter" idx="11"/>
          </p:nvPr>
        </p:nvSpPr>
        <p:spPr>
          <a:ln/>
        </p:spPr>
        <p:txBody>
          <a:bodyPr/>
          <a:lstStyle>
            <a:lvl1pPr>
              <a:defRPr/>
            </a:lvl1pPr>
          </a:lstStyle>
          <a:p>
            <a:pPr>
              <a:defRPr/>
            </a:pPr>
            <a:endParaRPr lang="en-GB"/>
          </a:p>
        </p:txBody>
      </p:sp>
      <p:sp>
        <p:nvSpPr>
          <p:cNvPr id="7" name="Rectangle 35"/>
          <p:cNvSpPr>
            <a:spLocks noGrp="1" noChangeArrowheads="1"/>
          </p:cNvSpPr>
          <p:nvPr>
            <p:ph type="sldNum" sz="quarter" idx="12"/>
          </p:nvPr>
        </p:nvSpPr>
        <p:spPr>
          <a:ln/>
        </p:spPr>
        <p:txBody>
          <a:bodyPr/>
          <a:lstStyle>
            <a:lvl1pPr>
              <a:defRPr/>
            </a:lvl1pPr>
          </a:lstStyle>
          <a:p>
            <a:pPr>
              <a:defRPr/>
            </a:pPr>
            <a:fld id="{96FFB684-64AA-47ED-BC54-ADF84FE4B9FD}" type="slidenum">
              <a:rPr lang="en-GB"/>
              <a:pPr>
                <a:defRPr/>
              </a:pPr>
              <a:t>‹#›</a:t>
            </a:fld>
            <a:endParaRPr lang="en-GB" dirty="0"/>
          </a:p>
        </p:txBody>
      </p:sp>
    </p:spTree>
    <p:extLst>
      <p:ext uri="{BB962C8B-B14F-4D97-AF65-F5344CB8AC3E}">
        <p14:creationId xmlns:p14="http://schemas.microsoft.com/office/powerpoint/2010/main" val="3819997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6D05830D-9BAE-490B-8B2C-7CE30A2B51FD}" type="datetimeFigureOut">
              <a:rPr lang="en-ZA" smtClean="0"/>
              <a:t>2014/12/02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2423042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D05830D-9BAE-490B-8B2C-7CE30A2B51FD}" type="datetimeFigureOut">
              <a:rPr lang="en-ZA" smtClean="0"/>
              <a:t>2014/12/02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1126228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6D05830D-9BAE-490B-8B2C-7CE30A2B51FD}" type="datetimeFigureOut">
              <a:rPr lang="en-ZA" smtClean="0"/>
              <a:t>2014/12/02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1058709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6D05830D-9BAE-490B-8B2C-7CE30A2B51FD}" type="datetimeFigureOut">
              <a:rPr lang="en-ZA" smtClean="0"/>
              <a:t>2014/12/02</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3612222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6D05830D-9BAE-490B-8B2C-7CE30A2B51FD}" type="datetimeFigureOut">
              <a:rPr lang="en-ZA" smtClean="0"/>
              <a:t>2014/12/02</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4232635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05830D-9BAE-490B-8B2C-7CE30A2B51FD}" type="datetimeFigureOut">
              <a:rPr lang="en-ZA" smtClean="0"/>
              <a:t>2014/12/02</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3387001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05830D-9BAE-490B-8B2C-7CE30A2B51FD}" type="datetimeFigureOut">
              <a:rPr lang="en-ZA" smtClean="0"/>
              <a:t>2014/12/02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2874733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05830D-9BAE-490B-8B2C-7CE30A2B51FD}" type="datetimeFigureOut">
              <a:rPr lang="en-ZA" smtClean="0"/>
              <a:t>2014/12/02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2595989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05830D-9BAE-490B-8B2C-7CE30A2B51FD}" type="datetimeFigureOut">
              <a:rPr lang="en-ZA" smtClean="0"/>
              <a:t>2014/12/02</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428D52-095B-4B14-A545-408B76CC0517}" type="slidenum">
              <a:rPr lang="en-ZA" smtClean="0"/>
              <a:t>‹#›</a:t>
            </a:fld>
            <a:endParaRPr lang="en-ZA"/>
          </a:p>
        </p:txBody>
      </p:sp>
      <p:pic>
        <p:nvPicPr>
          <p:cNvPr id="7" name="Picture 4" descr="Bristol_Logo"/>
          <p:cNvPicPr>
            <a:picLocks noChangeAspect="1" noChangeArrowheads="1"/>
          </p:cNvPicPr>
          <p:nvPr userDrawn="1"/>
        </p:nvPicPr>
        <p:blipFill>
          <a:blip r:embed="rId16" cstate="print"/>
          <a:srcRect/>
          <a:stretch>
            <a:fillRect/>
          </a:stretch>
        </p:blipFill>
        <p:spPr bwMode="auto">
          <a:xfrm>
            <a:off x="110853" y="6143462"/>
            <a:ext cx="1652835" cy="518605"/>
          </a:xfrm>
          <a:prstGeom prst="rect">
            <a:avLst/>
          </a:prstGeom>
          <a:noFill/>
          <a:ln w="9525">
            <a:noFill/>
            <a:miter lim="800000"/>
            <a:headEnd/>
            <a:tailEnd/>
          </a:ln>
        </p:spPr>
      </p:pic>
    </p:spTree>
    <p:extLst>
      <p:ext uri="{BB962C8B-B14F-4D97-AF65-F5344CB8AC3E}">
        <p14:creationId xmlns:p14="http://schemas.microsoft.com/office/powerpoint/2010/main" val="2921970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3" r:id="rId13"/>
    <p:sldLayoutId id="2147483664"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gif"/></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unfccc.int/files/adaptation/workstreams/loss_and_damage/application/pdf/background_information.pdf"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5.jpg"/><Relationship Id="rId4" Type="http://schemas.openxmlformats.org/officeDocument/2006/relationships/image" Target="../media/image24.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hyperlink" Target="https://www.youtube.com/watch?v=jMIFBJYpSgM" TargetMode="Externa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58674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Rectangle 1"/>
          <p:cNvSpPr/>
          <p:nvPr/>
        </p:nvSpPr>
        <p:spPr>
          <a:xfrm>
            <a:off x="1488047" y="4800600"/>
            <a:ext cx="6167907" cy="630942"/>
          </a:xfrm>
          <a:prstGeom prst="rect">
            <a:avLst/>
          </a:prstGeom>
        </p:spPr>
        <p:txBody>
          <a:bodyPr wrap="none">
            <a:spAutoFit/>
          </a:bodyPr>
          <a:lstStyle/>
          <a:p>
            <a:pPr algn="ctr">
              <a:buNone/>
            </a:pPr>
            <a:r>
              <a:rPr lang="en-US" sz="3500" b="1" i="0" dirty="0" smtClean="0">
                <a:solidFill>
                  <a:schemeClr val="bg1"/>
                </a:solidFill>
                <a:latin typeface="Calibri" panose="020F0502020204030204" pitchFamily="34" charset="0"/>
              </a:rPr>
              <a:t>Climate Change Impacts – Part 2</a:t>
            </a:r>
          </a:p>
        </p:txBody>
      </p:sp>
      <p:sp>
        <p:nvSpPr>
          <p:cNvPr id="5" name="Rectangle 3"/>
          <p:cNvSpPr>
            <a:spLocks noGrp="1" noChangeArrowheads="1"/>
          </p:cNvSpPr>
          <p:nvPr>
            <p:ph type="ctrTitle"/>
          </p:nvPr>
        </p:nvSpPr>
        <p:spPr>
          <a:xfrm>
            <a:off x="885435" y="5734275"/>
            <a:ext cx="8132440" cy="1008111"/>
          </a:xfrm>
        </p:spPr>
        <p:txBody>
          <a:bodyPr/>
          <a:lstStyle/>
          <a:p>
            <a:pPr algn="r" eaLnBrk="1" hangingPunct="1"/>
            <a:r>
              <a:rPr lang="en-US" sz="2800" b="1" dirty="0">
                <a:solidFill>
                  <a:srgbClr val="000000"/>
                </a:solidFill>
                <a:latin typeface="Calibri" panose="020F0502020204030204" pitchFamily="34" charset="0"/>
              </a:rPr>
              <a:t>GEOGM1405</a:t>
            </a:r>
            <a:r>
              <a:rPr lang="en-US" sz="4000" b="1" dirty="0">
                <a:solidFill>
                  <a:srgbClr val="000000"/>
                </a:solidFill>
                <a:latin typeface="Calibri" panose="020F0502020204030204" pitchFamily="34" charset="0"/>
              </a:rPr>
              <a:t> </a:t>
            </a:r>
            <a:r>
              <a:rPr lang="en-US" sz="4000" b="1" dirty="0" smtClean="0">
                <a:solidFill>
                  <a:srgbClr val="000000"/>
                </a:solidFill>
                <a:latin typeface="Calibri" panose="020F0502020204030204" pitchFamily="34" charset="0"/>
              </a:rPr>
              <a:t/>
            </a:r>
            <a:br>
              <a:rPr lang="en-US" sz="4000" b="1" dirty="0" smtClean="0">
                <a:solidFill>
                  <a:srgbClr val="000000"/>
                </a:solidFill>
                <a:latin typeface="Calibri" panose="020F0502020204030204" pitchFamily="34" charset="0"/>
              </a:rPr>
            </a:br>
            <a:r>
              <a:rPr lang="en-US" sz="2000" b="1" dirty="0" smtClean="0">
                <a:solidFill>
                  <a:srgbClr val="000000"/>
                </a:solidFill>
                <a:latin typeface="Calibri" panose="020F0502020204030204" pitchFamily="34" charset="0"/>
              </a:rPr>
              <a:t>Climate </a:t>
            </a:r>
            <a:r>
              <a:rPr lang="en-US" sz="2000" b="1" dirty="0">
                <a:solidFill>
                  <a:srgbClr val="000000"/>
                </a:solidFill>
                <a:latin typeface="Calibri" panose="020F0502020204030204" pitchFamily="34" charset="0"/>
              </a:rPr>
              <a:t>Change: Science and Impacts</a:t>
            </a:r>
            <a:endParaRPr lang="en-GB" sz="2000" b="1" dirty="0" smtClean="0">
              <a:solidFill>
                <a:srgbClr val="000000"/>
              </a:solidFill>
              <a:latin typeface="Calibri" panose="020F0502020204030204" pitchFamily="34" charset="0"/>
            </a:endParaRPr>
          </a:p>
        </p:txBody>
      </p:sp>
      <p:sp>
        <p:nvSpPr>
          <p:cNvPr id="4" name="Rectangle 3"/>
          <p:cNvSpPr/>
          <p:nvPr/>
        </p:nvSpPr>
        <p:spPr>
          <a:xfrm>
            <a:off x="3567558" y="152400"/>
            <a:ext cx="2008883" cy="784830"/>
          </a:xfrm>
          <a:prstGeom prst="rect">
            <a:avLst/>
          </a:prstGeom>
        </p:spPr>
        <p:txBody>
          <a:bodyPr wrap="none">
            <a:spAutoFit/>
          </a:bodyPr>
          <a:lstStyle/>
          <a:p>
            <a:pPr algn="ctr">
              <a:buNone/>
            </a:pPr>
            <a:r>
              <a:rPr lang="en-US" sz="4500" b="1" i="0" dirty="0" smtClean="0">
                <a:solidFill>
                  <a:schemeClr val="bg1"/>
                </a:solidFill>
                <a:latin typeface="Calibri" panose="020F0502020204030204" pitchFamily="34" charset="0"/>
              </a:rPr>
              <a:t>WEEK 8</a:t>
            </a:r>
            <a:endParaRPr lang="en-ZA" sz="4500" b="1" i="0" dirty="0">
              <a:solidFill>
                <a:schemeClr val="bg1"/>
              </a:solidFill>
              <a:latin typeface="Calibri" panose="020F0502020204030204" pitchFamily="34" charset="0"/>
            </a:endParaRPr>
          </a:p>
        </p:txBody>
      </p:sp>
      <p:cxnSp>
        <p:nvCxnSpPr>
          <p:cNvPr id="6" name="Straight Connector 5"/>
          <p:cNvCxnSpPr/>
          <p:nvPr/>
        </p:nvCxnSpPr>
        <p:spPr>
          <a:xfrm>
            <a:off x="-18256" y="5904248"/>
            <a:ext cx="9180512" cy="0"/>
          </a:xfrm>
          <a:prstGeom prst="line">
            <a:avLst/>
          </a:prstGeom>
          <a:ln w="50800">
            <a:solidFill>
              <a:srgbClr val="A20000"/>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bwMode="auto">
          <a:xfrm>
            <a:off x="3525625" y="4441158"/>
            <a:ext cx="2092750" cy="160256"/>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ZA" sz="2400" b="0" i="0" u="none" strike="noStrike" cap="none" normalizeH="0" baseline="0" smtClean="0">
              <a:ln>
                <a:noFill/>
              </a:ln>
              <a:solidFill>
                <a:schemeClr val="tx1"/>
              </a:solidFill>
              <a:effectLst/>
              <a:latin typeface="Times New Roman"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1806" y="1266428"/>
            <a:ext cx="5960385" cy="3090230"/>
          </a:xfrm>
          <a:prstGeom prst="rect">
            <a:avLst/>
          </a:prstGeom>
        </p:spPr>
      </p:pic>
    </p:spTree>
    <p:extLst>
      <p:ext uri="{BB962C8B-B14F-4D97-AF65-F5344CB8AC3E}">
        <p14:creationId xmlns:p14="http://schemas.microsoft.com/office/powerpoint/2010/main" val="32090301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500" b="1" dirty="0" smtClean="0"/>
              <a:t>Extremes</a:t>
            </a:r>
            <a:endParaRPr lang="en-ZA" sz="35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4601" y="3886199"/>
            <a:ext cx="4167007" cy="255939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524000"/>
            <a:ext cx="4191001" cy="2191478"/>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1" y="1524000"/>
            <a:ext cx="4175005" cy="2199476"/>
          </a:xfrm>
          <a:prstGeom prst="rect">
            <a:avLst/>
          </a:prstGeom>
        </p:spPr>
      </p:pic>
    </p:spTree>
    <p:extLst>
      <p:ext uri="{BB962C8B-B14F-4D97-AF65-F5344CB8AC3E}">
        <p14:creationId xmlns:p14="http://schemas.microsoft.com/office/powerpoint/2010/main" val="8032455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500" b="1" dirty="0" smtClean="0"/>
              <a:t>Extremes</a:t>
            </a:r>
            <a:endParaRPr lang="en-ZA" sz="3500"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94975" y="1127564"/>
            <a:ext cx="3644225" cy="4739836"/>
          </a:xfrm>
          <a:prstGeom prst="rect">
            <a:avLst/>
          </a:prstGeom>
        </p:spPr>
      </p:pic>
      <p:sp>
        <p:nvSpPr>
          <p:cNvPr id="6" name="Rectangle 5"/>
          <p:cNvSpPr/>
          <p:nvPr/>
        </p:nvSpPr>
        <p:spPr>
          <a:xfrm>
            <a:off x="397073" y="1371600"/>
            <a:ext cx="4572000" cy="5078313"/>
          </a:xfrm>
          <a:prstGeom prst="rect">
            <a:avLst/>
          </a:prstGeom>
        </p:spPr>
        <p:txBody>
          <a:bodyPr>
            <a:spAutoFit/>
          </a:bodyPr>
          <a:lstStyle/>
          <a:p>
            <a:r>
              <a:rPr lang="en-US" dirty="0" smtClean="0"/>
              <a:t>“There </a:t>
            </a:r>
            <a:r>
              <a:rPr lang="en-US" dirty="0"/>
              <a:t>is evidence from observations gathered since 1950 of change in some extremes. Confidence </a:t>
            </a:r>
            <a:r>
              <a:rPr lang="en-US" dirty="0" smtClean="0"/>
              <a:t>in observed </a:t>
            </a:r>
            <a:r>
              <a:rPr lang="en-US" dirty="0"/>
              <a:t>changes in extremes depends on the quality and quantity of data and the availability of </a:t>
            </a:r>
            <a:r>
              <a:rPr lang="en-US" dirty="0" smtClean="0"/>
              <a:t>studies analyzing </a:t>
            </a:r>
            <a:r>
              <a:rPr lang="en-US" dirty="0"/>
              <a:t>these data, which vary across regions and for different extremes</a:t>
            </a:r>
            <a:r>
              <a:rPr lang="en-US" dirty="0" smtClean="0"/>
              <a:t>.”</a:t>
            </a:r>
          </a:p>
          <a:p>
            <a:endParaRPr lang="en-US" dirty="0"/>
          </a:p>
          <a:p>
            <a:r>
              <a:rPr lang="en-US" dirty="0" smtClean="0"/>
              <a:t>e.g. “There </a:t>
            </a:r>
            <a:r>
              <a:rPr lang="en-US" dirty="0"/>
              <a:t>is </a:t>
            </a:r>
            <a:r>
              <a:rPr lang="en-US" i="1" dirty="0"/>
              <a:t>medium confidence </a:t>
            </a:r>
            <a:r>
              <a:rPr lang="en-US" dirty="0"/>
              <a:t>that some regions of the world have experienced more intense and longer droughts, </a:t>
            </a:r>
            <a:r>
              <a:rPr lang="en-US" dirty="0" smtClean="0"/>
              <a:t>in particular </a:t>
            </a:r>
            <a:r>
              <a:rPr lang="en-US" dirty="0"/>
              <a:t>in southern Europe and West Africa, but in some regions droughts have become less frequent, less </a:t>
            </a:r>
            <a:r>
              <a:rPr lang="en-US" dirty="0" smtClean="0"/>
              <a:t>intense, or </a:t>
            </a:r>
            <a:r>
              <a:rPr lang="en-US" dirty="0"/>
              <a:t>shorter, for example, in central North America and northwestern Australia</a:t>
            </a:r>
            <a:r>
              <a:rPr lang="en-US" dirty="0" smtClean="0"/>
              <a:t>.”</a:t>
            </a:r>
            <a:endParaRPr lang="en-US" dirty="0"/>
          </a:p>
          <a:p>
            <a:endParaRPr lang="en-US" dirty="0" smtClean="0"/>
          </a:p>
          <a:p>
            <a:endParaRPr lang="en-US" dirty="0"/>
          </a:p>
          <a:p>
            <a:endParaRPr lang="en-US" dirty="0"/>
          </a:p>
        </p:txBody>
      </p:sp>
    </p:spTree>
    <p:extLst>
      <p:ext uri="{BB962C8B-B14F-4D97-AF65-F5344CB8AC3E}">
        <p14:creationId xmlns:p14="http://schemas.microsoft.com/office/powerpoint/2010/main" val="13408546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500" b="1" dirty="0" smtClean="0"/>
              <a:t>Extremes</a:t>
            </a:r>
            <a:endParaRPr lang="en-ZA" sz="3500" b="1" dirty="0"/>
          </a:p>
        </p:txBody>
      </p:sp>
      <p:sp>
        <p:nvSpPr>
          <p:cNvPr id="6" name="Rectangle 5"/>
          <p:cNvSpPr/>
          <p:nvPr/>
        </p:nvSpPr>
        <p:spPr>
          <a:xfrm>
            <a:off x="457200" y="1231880"/>
            <a:ext cx="8458200" cy="3416320"/>
          </a:xfrm>
          <a:prstGeom prst="rect">
            <a:avLst/>
          </a:prstGeom>
        </p:spPr>
        <p:txBody>
          <a:bodyPr wrap="square">
            <a:spAutoFit/>
          </a:bodyPr>
          <a:lstStyle/>
          <a:p>
            <a:r>
              <a:rPr lang="en-US" b="1" dirty="0" smtClean="0"/>
              <a:t>Rapid  versus slow onset events</a:t>
            </a:r>
          </a:p>
          <a:p>
            <a:endParaRPr lang="en-US" sz="1000" dirty="0"/>
          </a:p>
          <a:p>
            <a:r>
              <a:rPr lang="en-US" dirty="0" smtClean="0"/>
              <a:t>A </a:t>
            </a:r>
            <a:r>
              <a:rPr lang="en-US" dirty="0"/>
              <a:t>rapid </a:t>
            </a:r>
            <a:r>
              <a:rPr lang="en-US" dirty="0" smtClean="0"/>
              <a:t>onset event </a:t>
            </a:r>
            <a:r>
              <a:rPr lang="en-US" dirty="0"/>
              <a:t>may be a single, discrete event </a:t>
            </a:r>
            <a:r>
              <a:rPr lang="en-US" dirty="0" smtClean="0"/>
              <a:t>that occurs </a:t>
            </a:r>
            <a:r>
              <a:rPr lang="en-US" dirty="0"/>
              <a:t>in a matter of days or even hours, </a:t>
            </a:r>
            <a:r>
              <a:rPr lang="en-US" dirty="0" smtClean="0"/>
              <a:t>whereas </a:t>
            </a:r>
            <a:r>
              <a:rPr lang="en-US" dirty="0"/>
              <a:t>slow onset events evolve gradually </a:t>
            </a:r>
            <a:r>
              <a:rPr lang="en-US" dirty="0" smtClean="0"/>
              <a:t>from incremental </a:t>
            </a:r>
            <a:r>
              <a:rPr lang="en-US" dirty="0"/>
              <a:t>changes occurring </a:t>
            </a:r>
            <a:r>
              <a:rPr lang="en-US" dirty="0" smtClean="0"/>
              <a:t>over </a:t>
            </a:r>
            <a:r>
              <a:rPr lang="en-US" dirty="0"/>
              <a:t>many years or from an </a:t>
            </a:r>
            <a:r>
              <a:rPr lang="en-US" dirty="0" smtClean="0"/>
              <a:t>increased </a:t>
            </a:r>
            <a:r>
              <a:rPr lang="en-US" dirty="0"/>
              <a:t>frequency or </a:t>
            </a:r>
            <a:r>
              <a:rPr lang="en-US" dirty="0" smtClean="0"/>
              <a:t>intensity of </a:t>
            </a:r>
            <a:r>
              <a:rPr lang="en-US" dirty="0"/>
              <a:t>recurring </a:t>
            </a:r>
            <a:r>
              <a:rPr lang="en-US" dirty="0" smtClean="0"/>
              <a:t>events.</a:t>
            </a:r>
          </a:p>
          <a:p>
            <a:endParaRPr lang="en-US" dirty="0"/>
          </a:p>
          <a:p>
            <a:r>
              <a:rPr lang="en-US" dirty="0"/>
              <a:t>There are some important relationships between rapid onset and slow onset events.</a:t>
            </a:r>
          </a:p>
          <a:p>
            <a:r>
              <a:rPr lang="en-US" dirty="0"/>
              <a:t>Drought, for example, is an extreme weather </a:t>
            </a:r>
            <a:r>
              <a:rPr lang="en-US" dirty="0" smtClean="0"/>
              <a:t>event</a:t>
            </a:r>
            <a:r>
              <a:rPr lang="en-US" dirty="0"/>
              <a:t>, but it is also closely linked to slow</a:t>
            </a:r>
          </a:p>
          <a:p>
            <a:r>
              <a:rPr lang="en-US" dirty="0"/>
              <a:t>onset, incremental climatic </a:t>
            </a:r>
            <a:r>
              <a:rPr lang="en-US" dirty="0" smtClean="0"/>
              <a:t>change.</a:t>
            </a:r>
            <a:endParaRPr lang="en-US" dirty="0" smtClean="0"/>
          </a:p>
          <a:p>
            <a:endParaRPr lang="en-US" dirty="0"/>
          </a:p>
          <a:p>
            <a:endParaRPr lang="en-U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53000" y="4325954"/>
            <a:ext cx="2930191" cy="1600200"/>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5440" y="4325954"/>
            <a:ext cx="2393341" cy="1600199"/>
          </a:xfrm>
          <a:prstGeom prst="rect">
            <a:avLst/>
          </a:prstGeom>
        </p:spPr>
      </p:pic>
    </p:spTree>
    <p:extLst>
      <p:ext uri="{BB962C8B-B14F-4D97-AF65-F5344CB8AC3E}">
        <p14:creationId xmlns:p14="http://schemas.microsoft.com/office/powerpoint/2010/main" val="15668075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152400" y="228600"/>
            <a:ext cx="5395912" cy="885825"/>
          </a:xfrm>
        </p:spPr>
        <p:txBody>
          <a:bodyPr>
            <a:normAutofit/>
          </a:bodyPr>
          <a:lstStyle/>
          <a:p>
            <a:r>
              <a:rPr lang="en-GB" sz="3500" b="1" dirty="0" smtClean="0"/>
              <a:t>August 2003 heat wave</a:t>
            </a:r>
            <a:endParaRPr lang="en-US" sz="3500" b="1" dirty="0" smtClean="0"/>
          </a:p>
        </p:txBody>
      </p:sp>
      <p:pic>
        <p:nvPicPr>
          <p:cNvPr id="54276" name="Picture 4" descr="2003summeraeubl_pg"/>
          <p:cNvPicPr>
            <a:picLocks noGrp="1" noChangeAspect="1" noChangeArrowheads="1"/>
          </p:cNvPicPr>
          <p:nvPr>
            <p:ph sz="half" idx="2"/>
          </p:nvPr>
        </p:nvPicPr>
        <p:blipFill>
          <a:blip r:embed="rId3" cstate="print"/>
          <a:srcRect/>
          <a:stretch>
            <a:fillRect/>
          </a:stretch>
        </p:blipFill>
        <p:spPr>
          <a:xfrm>
            <a:off x="2362200" y="2362200"/>
            <a:ext cx="4979345" cy="4343401"/>
          </a:xfrm>
          <a:noFill/>
        </p:spPr>
      </p:pic>
      <p:sp>
        <p:nvSpPr>
          <p:cNvPr id="54275" name="Rectangle 3"/>
          <p:cNvSpPr>
            <a:spLocks noGrp="1" noChangeArrowheads="1"/>
          </p:cNvSpPr>
          <p:nvPr>
            <p:ph type="body" sz="half" idx="1"/>
          </p:nvPr>
        </p:nvSpPr>
        <p:spPr>
          <a:xfrm>
            <a:off x="533400" y="1295400"/>
            <a:ext cx="8064500" cy="4962525"/>
          </a:xfrm>
        </p:spPr>
        <p:txBody>
          <a:bodyPr>
            <a:normAutofit/>
          </a:bodyPr>
          <a:lstStyle/>
          <a:p>
            <a:pPr marL="0" indent="0">
              <a:buNone/>
            </a:pPr>
            <a:r>
              <a:rPr lang="en-GB" sz="2200" dirty="0" smtClean="0"/>
              <a:t>Maximum daily temperatures 36</a:t>
            </a:r>
            <a:r>
              <a:rPr lang="en-GB" sz="2200" baseline="30000" dirty="0" smtClean="0"/>
              <a:t>o</a:t>
            </a:r>
            <a:r>
              <a:rPr lang="en-GB" sz="2200" dirty="0" smtClean="0"/>
              <a:t>C for around 9 days.</a:t>
            </a:r>
          </a:p>
          <a:p>
            <a:pPr marL="0" indent="0">
              <a:buNone/>
            </a:pPr>
            <a:endParaRPr lang="en-GB" sz="1000" dirty="0"/>
          </a:p>
          <a:p>
            <a:pPr marL="0" indent="0">
              <a:buNone/>
            </a:pPr>
            <a:r>
              <a:rPr lang="en-GB" sz="2200" dirty="0" smtClean="0"/>
              <a:t>An estimated 30,000 to 70,000 related deaths in Europe with France worst affected, experiencing approximately 15,000 excess deaths.</a:t>
            </a:r>
            <a:endParaRPr lang="en-US" sz="2200" dirty="0" smtClean="0"/>
          </a:p>
        </p:txBody>
      </p:sp>
    </p:spTree>
    <p:extLst>
      <p:ext uri="{BB962C8B-B14F-4D97-AF65-F5344CB8AC3E}">
        <p14:creationId xmlns:p14="http://schemas.microsoft.com/office/powerpoint/2010/main" val="32453293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9" name="Picture 3" descr="heatwave2003"/>
          <p:cNvPicPr>
            <a:picLocks noGrp="1" noChangeAspect="1" noChangeArrowheads="1"/>
          </p:cNvPicPr>
          <p:nvPr>
            <p:ph idx="1"/>
          </p:nvPr>
        </p:nvPicPr>
        <p:blipFill>
          <a:blip r:embed="rId3" cstate="print"/>
          <a:srcRect/>
          <a:stretch>
            <a:fillRect/>
          </a:stretch>
        </p:blipFill>
        <p:spPr>
          <a:xfrm>
            <a:off x="1219200" y="1219200"/>
            <a:ext cx="6705600" cy="4554962"/>
          </a:xfrm>
          <a:noFill/>
        </p:spPr>
      </p:pic>
      <p:sp>
        <p:nvSpPr>
          <p:cNvPr id="55300" name="Text Box 4"/>
          <p:cNvSpPr txBox="1">
            <a:spLocks noChangeArrowheads="1"/>
          </p:cNvSpPr>
          <p:nvPr/>
        </p:nvSpPr>
        <p:spPr bwMode="auto">
          <a:xfrm>
            <a:off x="2057400" y="6085820"/>
            <a:ext cx="6902450" cy="523220"/>
          </a:xfrm>
          <a:prstGeom prst="rect">
            <a:avLst/>
          </a:prstGeom>
          <a:noFill/>
          <a:ln w="9525">
            <a:noFill/>
            <a:miter lim="800000"/>
            <a:headEnd/>
            <a:tailEnd/>
          </a:ln>
        </p:spPr>
        <p:txBody>
          <a:bodyPr>
            <a:spAutoFit/>
          </a:bodyPr>
          <a:lstStyle/>
          <a:p>
            <a:pPr algn="r">
              <a:spcBef>
                <a:spcPct val="30000"/>
              </a:spcBef>
              <a:buClrTx/>
              <a:buSzTx/>
              <a:buFontTx/>
              <a:buNone/>
            </a:pPr>
            <a:r>
              <a:rPr kumimoji="0" lang="en-GB" sz="1400" b="1" i="0" dirty="0" err="1">
                <a:latin typeface="+mj-lt"/>
              </a:rPr>
              <a:t>Fouillet</a:t>
            </a:r>
            <a:r>
              <a:rPr kumimoji="0" lang="en-GB" sz="1400" b="1" i="0" dirty="0">
                <a:latin typeface="+mj-lt"/>
              </a:rPr>
              <a:t> </a:t>
            </a:r>
            <a:r>
              <a:rPr kumimoji="0" lang="en-GB" sz="1400" b="1" i="0" dirty="0" smtClean="0">
                <a:latin typeface="+mj-lt"/>
              </a:rPr>
              <a:t>et al (2006</a:t>
            </a:r>
            <a:r>
              <a:rPr kumimoji="0" lang="en-GB" sz="1400" b="1" i="0" dirty="0">
                <a:latin typeface="+mj-lt"/>
              </a:rPr>
              <a:t>) </a:t>
            </a:r>
            <a:r>
              <a:rPr kumimoji="0" lang="en-GB" sz="1400" b="1" i="0" dirty="0" err="1" smtClean="0">
                <a:latin typeface="+mj-lt"/>
              </a:rPr>
              <a:t>Int</a:t>
            </a:r>
            <a:r>
              <a:rPr kumimoji="0" lang="en-GB" sz="1400" b="1" i="0" dirty="0" smtClean="0">
                <a:latin typeface="+mj-lt"/>
              </a:rPr>
              <a:t> </a:t>
            </a:r>
            <a:r>
              <a:rPr kumimoji="0" lang="en-GB" sz="1400" b="1" i="0" dirty="0">
                <a:latin typeface="+mj-lt"/>
              </a:rPr>
              <a:t>Arch </a:t>
            </a:r>
            <a:r>
              <a:rPr kumimoji="0" lang="en-GB" sz="1400" b="1" i="0" dirty="0" err="1">
                <a:latin typeface="+mj-lt"/>
              </a:rPr>
              <a:t>Occup</a:t>
            </a:r>
            <a:r>
              <a:rPr kumimoji="0" lang="en-GB" sz="1400" b="1" i="0" dirty="0">
                <a:latin typeface="+mj-lt"/>
              </a:rPr>
              <a:t> Environ Health, 80, 16-24.</a:t>
            </a:r>
            <a:endParaRPr kumimoji="0" lang="en-US" sz="1400" b="1" i="0" dirty="0">
              <a:latin typeface="+mj-lt"/>
            </a:endParaRPr>
          </a:p>
          <a:p>
            <a:pPr algn="r">
              <a:spcBef>
                <a:spcPct val="0"/>
              </a:spcBef>
              <a:buClrTx/>
              <a:buSzTx/>
              <a:buFontTx/>
              <a:buNone/>
            </a:pPr>
            <a:endParaRPr kumimoji="0" lang="en-US" sz="1400" b="1" i="0" dirty="0">
              <a:latin typeface="+mj-lt"/>
            </a:endParaRPr>
          </a:p>
        </p:txBody>
      </p:sp>
      <p:sp>
        <p:nvSpPr>
          <p:cNvPr id="6" name="Rectangle 2"/>
          <p:cNvSpPr txBox="1">
            <a:spLocks noChangeArrowheads="1"/>
          </p:cNvSpPr>
          <p:nvPr/>
        </p:nvSpPr>
        <p:spPr>
          <a:xfrm>
            <a:off x="152400" y="228600"/>
            <a:ext cx="5395912" cy="8858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500" b="1" dirty="0" smtClean="0"/>
              <a:t>August 2003 heat wave</a:t>
            </a:r>
            <a:endParaRPr lang="en-US" sz="3500" b="1" dirty="0" smtClean="0"/>
          </a:p>
        </p:txBody>
      </p:sp>
    </p:spTree>
    <p:extLst>
      <p:ext uri="{BB962C8B-B14F-4D97-AF65-F5344CB8AC3E}">
        <p14:creationId xmlns:p14="http://schemas.microsoft.com/office/powerpoint/2010/main" val="2516260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3" name="Picture 2"/>
          <p:cNvPicPr>
            <a:picLocks noChangeAspect="1" noChangeArrowheads="1"/>
          </p:cNvPicPr>
          <p:nvPr/>
        </p:nvPicPr>
        <p:blipFill>
          <a:blip r:embed="rId3" cstate="print"/>
          <a:srcRect/>
          <a:stretch>
            <a:fillRect/>
          </a:stretch>
        </p:blipFill>
        <p:spPr bwMode="auto">
          <a:xfrm>
            <a:off x="5181600" y="1590675"/>
            <a:ext cx="3548490" cy="4419600"/>
          </a:xfrm>
          <a:prstGeom prst="rect">
            <a:avLst/>
          </a:prstGeom>
          <a:noFill/>
          <a:ln w="9525">
            <a:noFill/>
            <a:miter lim="800000"/>
            <a:headEnd/>
            <a:tailEnd/>
          </a:ln>
        </p:spPr>
      </p:pic>
      <p:sp>
        <p:nvSpPr>
          <p:cNvPr id="7" name="Rectangle 6"/>
          <p:cNvSpPr/>
          <p:nvPr/>
        </p:nvSpPr>
        <p:spPr>
          <a:xfrm>
            <a:off x="533402" y="1600200"/>
            <a:ext cx="4343399" cy="923330"/>
          </a:xfrm>
          <a:prstGeom prst="rect">
            <a:avLst/>
          </a:prstGeom>
        </p:spPr>
        <p:txBody>
          <a:bodyPr wrap="square">
            <a:spAutoFit/>
          </a:bodyPr>
          <a:lstStyle/>
          <a:p>
            <a:pPr>
              <a:buFont typeface="Monotype Sorts" pitchFamily="2" charset="2"/>
              <a:buNone/>
              <a:defRPr/>
            </a:pPr>
            <a:r>
              <a:rPr lang="en-GB" i="0" dirty="0">
                <a:latin typeface="+mn-lt"/>
              </a:rPr>
              <a:t>In one hot spell in London in August 2003, deaths among people aged over 75 rose by 60 per cent. </a:t>
            </a:r>
            <a:r>
              <a:rPr lang="en-GB" dirty="0" smtClean="0">
                <a:latin typeface="+mn-lt"/>
              </a:rPr>
              <a:t>Overall 16% excess deaths.</a:t>
            </a:r>
            <a:endParaRPr lang="en-GB" i="0" dirty="0">
              <a:latin typeface="+mn-lt"/>
            </a:endParaRPr>
          </a:p>
        </p:txBody>
      </p:sp>
      <p:pic>
        <p:nvPicPr>
          <p:cNvPr id="1026" name="Picture 2" descr="C:\Users\ggpoh\Desktop\juillet14.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1" y="2743199"/>
            <a:ext cx="4114800" cy="3234803"/>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2"/>
          <p:cNvSpPr txBox="1">
            <a:spLocks noChangeArrowheads="1"/>
          </p:cNvSpPr>
          <p:nvPr/>
        </p:nvSpPr>
        <p:spPr>
          <a:xfrm>
            <a:off x="152400" y="228600"/>
            <a:ext cx="5395912" cy="8858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500" b="1" dirty="0" smtClean="0"/>
              <a:t>August 2003 heat wave</a:t>
            </a:r>
            <a:endParaRPr lang="en-US" sz="3500" b="1" dirty="0" smtClean="0"/>
          </a:p>
        </p:txBody>
      </p:sp>
    </p:spTree>
    <p:extLst>
      <p:ext uri="{BB962C8B-B14F-4D97-AF65-F5344CB8AC3E}">
        <p14:creationId xmlns:p14="http://schemas.microsoft.com/office/powerpoint/2010/main" val="6672249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500" b="1" dirty="0" smtClean="0"/>
              <a:t>…but extremes can be complicated</a:t>
            </a:r>
            <a:endParaRPr lang="en-ZA" sz="3500" b="1" dirty="0"/>
          </a:p>
        </p:txBody>
      </p:sp>
      <p:sp>
        <p:nvSpPr>
          <p:cNvPr id="3" name="Content Placeholder 2"/>
          <p:cNvSpPr>
            <a:spLocks noGrp="1"/>
          </p:cNvSpPr>
          <p:nvPr>
            <p:ph idx="1"/>
          </p:nvPr>
        </p:nvSpPr>
        <p:spPr>
          <a:xfrm>
            <a:off x="371475" y="1524000"/>
            <a:ext cx="8229600" cy="4525963"/>
          </a:xfrm>
        </p:spPr>
        <p:txBody>
          <a:bodyPr/>
          <a:lstStyle/>
          <a:p>
            <a:pPr marL="0" indent="0">
              <a:buNone/>
            </a:pPr>
            <a:r>
              <a:rPr lang="en-US" sz="1800" b="1" dirty="0"/>
              <a:t>IPCC AR5 WG2: Chapter 3</a:t>
            </a:r>
            <a:endParaRPr lang="en-ZA" sz="1800" b="1" dirty="0"/>
          </a:p>
          <a:p>
            <a:pPr marL="0" indent="0">
              <a:buNone/>
            </a:pPr>
            <a:endParaRPr lang="en-US" sz="1000" dirty="0"/>
          </a:p>
          <a:p>
            <a:pPr marL="0" indent="0">
              <a:buNone/>
            </a:pPr>
            <a:r>
              <a:rPr lang="en-US" sz="1800" dirty="0" smtClean="0"/>
              <a:t>“So </a:t>
            </a:r>
            <a:r>
              <a:rPr lang="en-US" sz="1800" dirty="0"/>
              <a:t>far there are no widespread observations of changes in flood magnitude and frequency due to anthropogenic climate </a:t>
            </a:r>
            <a:r>
              <a:rPr lang="en-US" sz="1800" dirty="0" smtClean="0"/>
              <a:t>change, but </a:t>
            </a:r>
            <a:r>
              <a:rPr lang="en-US" sz="1800" dirty="0"/>
              <a:t>projections imply variations in the frequency of floods (limited evidence, medium agreement</a:t>
            </a:r>
            <a:r>
              <a:rPr lang="en-US" sz="1800" dirty="0" smtClean="0"/>
              <a:t>).” </a:t>
            </a:r>
            <a:endParaRPr lang="en-US" dirty="0"/>
          </a:p>
          <a:p>
            <a:pPr marL="0" indent="0">
              <a:buNone/>
            </a:pPr>
            <a:endParaRPr lang="en-ZA"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2400" y="3200400"/>
            <a:ext cx="4800599" cy="3476645"/>
          </a:xfrm>
          <a:prstGeom prst="rect">
            <a:avLst/>
          </a:prstGeom>
        </p:spPr>
      </p:pic>
      <p:sp>
        <p:nvSpPr>
          <p:cNvPr id="5" name="Rectangle 4"/>
          <p:cNvSpPr/>
          <p:nvPr/>
        </p:nvSpPr>
        <p:spPr>
          <a:xfrm>
            <a:off x="381000" y="3352800"/>
            <a:ext cx="3581400" cy="1815882"/>
          </a:xfrm>
          <a:prstGeom prst="rect">
            <a:avLst/>
          </a:prstGeom>
        </p:spPr>
        <p:txBody>
          <a:bodyPr wrap="square">
            <a:spAutoFit/>
          </a:bodyPr>
          <a:lstStyle/>
          <a:p>
            <a:r>
              <a:rPr lang="en-ZA" sz="1400" dirty="0"/>
              <a:t>Multi-model median return period (years) in the 2080s for the </a:t>
            </a:r>
            <a:r>
              <a:rPr lang="en-ZA" sz="1400" dirty="0" smtClean="0"/>
              <a:t>20</a:t>
            </a:r>
            <a:r>
              <a:rPr lang="en-ZA" sz="1400" baseline="30000" dirty="0" smtClean="0"/>
              <a:t>th</a:t>
            </a:r>
            <a:r>
              <a:rPr lang="en-ZA" sz="1400" dirty="0" smtClean="0"/>
              <a:t> century </a:t>
            </a:r>
            <a:r>
              <a:rPr lang="en-ZA" sz="1400" dirty="0"/>
              <a:t>100-year flood (</a:t>
            </a:r>
            <a:r>
              <a:rPr lang="en-ZA" sz="1400" dirty="0" err="1"/>
              <a:t>Hirabayashi</a:t>
            </a:r>
            <a:r>
              <a:rPr lang="en-ZA" sz="1400" dirty="0"/>
              <a:t> et al., 2013), based on one hydrological </a:t>
            </a:r>
            <a:r>
              <a:rPr lang="en-ZA" sz="1400" dirty="0" smtClean="0"/>
              <a:t>model driven </a:t>
            </a:r>
            <a:r>
              <a:rPr lang="en-ZA" sz="1400" dirty="0"/>
              <a:t>by 11 Coupled Model Intercomparison Project Phase 5 (CMIP5) </a:t>
            </a:r>
            <a:r>
              <a:rPr lang="en-ZA" sz="1400" dirty="0" smtClean="0"/>
              <a:t>General Circulation </a:t>
            </a:r>
            <a:r>
              <a:rPr lang="en-ZA" sz="1400" dirty="0"/>
              <a:t>Models (GCMs) under Representative Concentration Pathway 8.5 (RCP8.5).</a:t>
            </a:r>
          </a:p>
        </p:txBody>
      </p:sp>
    </p:spTree>
    <p:extLst>
      <p:ext uri="{BB962C8B-B14F-4D97-AF65-F5344CB8AC3E}">
        <p14:creationId xmlns:p14="http://schemas.microsoft.com/office/powerpoint/2010/main" val="32021309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457200" y="76200"/>
            <a:ext cx="7107895" cy="1143000"/>
          </a:xfrm>
        </p:spPr>
        <p:txBody>
          <a:bodyPr>
            <a:normAutofit/>
          </a:bodyPr>
          <a:lstStyle/>
          <a:p>
            <a:pPr algn="l" eaLnBrk="1" hangingPunct="1"/>
            <a:r>
              <a:rPr lang="en-GB" sz="3500" b="1" dirty="0" smtClean="0"/>
              <a:t>Economics of climate change</a:t>
            </a:r>
          </a:p>
        </p:txBody>
      </p:sp>
      <p:sp>
        <p:nvSpPr>
          <p:cNvPr id="6" name="Rectangle 5"/>
          <p:cNvSpPr/>
          <p:nvPr/>
        </p:nvSpPr>
        <p:spPr>
          <a:xfrm>
            <a:off x="4540324" y="6092240"/>
            <a:ext cx="4419600" cy="523220"/>
          </a:xfrm>
          <a:prstGeom prst="rect">
            <a:avLst/>
          </a:prstGeom>
        </p:spPr>
        <p:txBody>
          <a:bodyPr wrap="square">
            <a:spAutoFit/>
          </a:bodyPr>
          <a:lstStyle/>
          <a:p>
            <a:pPr algn="r"/>
            <a:r>
              <a:rPr lang="en-US" sz="1400" b="1" dirty="0" smtClean="0"/>
              <a:t>William </a:t>
            </a:r>
            <a:r>
              <a:rPr lang="en-US" sz="1400" b="1" dirty="0" err="1" smtClean="0"/>
              <a:t>Nordhaus</a:t>
            </a:r>
            <a:endParaRPr lang="en-ZA" sz="1400" b="1" dirty="0" smtClean="0"/>
          </a:p>
          <a:p>
            <a:pPr algn="r"/>
            <a:r>
              <a:rPr lang="en-ZA" sz="1400" b="1" dirty="0" smtClean="0"/>
              <a:t>https</a:t>
            </a:r>
            <a:r>
              <a:rPr lang="en-ZA" sz="1400" b="1" dirty="0"/>
              <a:t>://www.e-education.psu.edu/earth103/node/764</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2399" y="1604188"/>
            <a:ext cx="4895850" cy="3981450"/>
          </a:xfrm>
          <a:prstGeom prst="rect">
            <a:avLst/>
          </a:prstGeom>
        </p:spPr>
      </p:pic>
    </p:spTree>
    <p:extLst>
      <p:ext uri="{BB962C8B-B14F-4D97-AF65-F5344CB8AC3E}">
        <p14:creationId xmlns:p14="http://schemas.microsoft.com/office/powerpoint/2010/main" val="15501292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57200" y="76200"/>
            <a:ext cx="7107895" cy="1143000"/>
          </a:xfrm>
        </p:spPr>
        <p:txBody>
          <a:bodyPr>
            <a:normAutofit/>
          </a:bodyPr>
          <a:lstStyle/>
          <a:p>
            <a:pPr algn="l" eaLnBrk="1" hangingPunct="1"/>
            <a:r>
              <a:rPr lang="en-GB" sz="3500" b="1" dirty="0" smtClean="0"/>
              <a:t>Economics of climate change</a:t>
            </a:r>
          </a:p>
        </p:txBody>
      </p:sp>
      <p:sp>
        <p:nvSpPr>
          <p:cNvPr id="3" name="Rectangle 2"/>
          <p:cNvSpPr/>
          <p:nvPr/>
        </p:nvSpPr>
        <p:spPr>
          <a:xfrm>
            <a:off x="457200" y="1066800"/>
            <a:ext cx="8229600" cy="3708708"/>
          </a:xfrm>
          <a:prstGeom prst="rect">
            <a:avLst/>
          </a:prstGeom>
        </p:spPr>
        <p:txBody>
          <a:bodyPr wrap="square">
            <a:spAutoFit/>
          </a:bodyPr>
          <a:lstStyle/>
          <a:p>
            <a:r>
              <a:rPr lang="en-US" sz="2500" b="1" dirty="0" smtClean="0"/>
              <a:t>The Stern Review (2007)</a:t>
            </a:r>
          </a:p>
          <a:p>
            <a:endParaRPr lang="en-US" sz="1600" dirty="0"/>
          </a:p>
          <a:p>
            <a:r>
              <a:rPr lang="en-US" sz="1600" dirty="0" smtClean="0"/>
              <a:t>The </a:t>
            </a:r>
            <a:r>
              <a:rPr lang="en-US" sz="1600" dirty="0"/>
              <a:t>independent </a:t>
            </a:r>
            <a:r>
              <a:rPr lang="en-US" sz="1600" dirty="0" smtClean="0"/>
              <a:t>review </a:t>
            </a:r>
            <a:r>
              <a:rPr lang="en-US" sz="1600" dirty="0"/>
              <a:t>was commissioned by the Chancellor of the Exchequer,</a:t>
            </a:r>
          </a:p>
          <a:p>
            <a:r>
              <a:rPr lang="en-US" sz="1600" dirty="0"/>
              <a:t>reporting to both the Chancellor and to the Prime Minister, </a:t>
            </a:r>
            <a:r>
              <a:rPr lang="en-US" sz="1600" dirty="0" smtClean="0"/>
              <a:t>to help assess </a:t>
            </a:r>
            <a:r>
              <a:rPr lang="en-US" sz="1600" dirty="0"/>
              <a:t>the evidence and building </a:t>
            </a:r>
            <a:r>
              <a:rPr lang="en-US" sz="1600" dirty="0" smtClean="0"/>
              <a:t>under standing </a:t>
            </a:r>
            <a:r>
              <a:rPr lang="en-US" sz="1600" dirty="0"/>
              <a:t>of the economics of </a:t>
            </a:r>
            <a:r>
              <a:rPr lang="en-US" sz="1600" dirty="0" smtClean="0"/>
              <a:t>climate change</a:t>
            </a:r>
            <a:r>
              <a:rPr lang="en-US" sz="1600" dirty="0"/>
              <a:t>. </a:t>
            </a:r>
            <a:endParaRPr lang="en-US" sz="1600" dirty="0" smtClean="0"/>
          </a:p>
          <a:p>
            <a:endParaRPr lang="en-US" sz="1600" dirty="0"/>
          </a:p>
          <a:p>
            <a:r>
              <a:rPr lang="en-US" sz="1600" dirty="0" smtClean="0"/>
              <a:t>“</a:t>
            </a:r>
            <a:r>
              <a:rPr lang="en-US" sz="1600" b="1" dirty="0" smtClean="0"/>
              <a:t>The </a:t>
            </a:r>
            <a:r>
              <a:rPr lang="en-US" sz="1600" b="1" dirty="0"/>
              <a:t>benefits of strong, early action on climate change outweigh the </a:t>
            </a:r>
            <a:r>
              <a:rPr lang="en-US" sz="1600" b="1" dirty="0" smtClean="0"/>
              <a:t>costs. </a:t>
            </a:r>
            <a:r>
              <a:rPr lang="en-US" sz="1600" dirty="0" smtClean="0"/>
              <a:t>The </a:t>
            </a:r>
            <a:r>
              <a:rPr lang="en-US" sz="1600" dirty="0"/>
              <a:t>effects of our actions now on future changes in the climate have long lead </a:t>
            </a:r>
            <a:r>
              <a:rPr lang="en-US" sz="1600" dirty="0" smtClean="0"/>
              <a:t>times. What </a:t>
            </a:r>
            <a:r>
              <a:rPr lang="en-US" sz="1600" dirty="0"/>
              <a:t>we do now can have only a limited effect on the climate over the next 40 or </a:t>
            </a:r>
            <a:r>
              <a:rPr lang="en-US" sz="1600" dirty="0" smtClean="0"/>
              <a:t>50 years</a:t>
            </a:r>
            <a:r>
              <a:rPr lang="en-US" sz="1600" dirty="0"/>
              <a:t>. On the other hand what we do in the next 10 or 20 years can have a </a:t>
            </a:r>
            <a:r>
              <a:rPr lang="en-US" sz="1600" dirty="0" smtClean="0"/>
              <a:t>profound effect </a:t>
            </a:r>
            <a:r>
              <a:rPr lang="en-US" sz="1600" dirty="0"/>
              <a:t>on the climate in the second half of this century and in the next</a:t>
            </a:r>
            <a:r>
              <a:rPr lang="en-US" sz="1600" dirty="0" smtClean="0"/>
              <a:t>.” </a:t>
            </a:r>
            <a:endParaRPr lang="en-US" sz="1600" dirty="0"/>
          </a:p>
          <a:p>
            <a:endParaRPr lang="en-US" sz="1600" dirty="0"/>
          </a:p>
          <a:p>
            <a:r>
              <a:rPr lang="en-US" sz="1600" dirty="0" smtClean="0"/>
              <a:t>“The </a:t>
            </a:r>
            <a:r>
              <a:rPr lang="en-US" sz="1600" dirty="0"/>
              <a:t>Review </a:t>
            </a:r>
            <a:r>
              <a:rPr lang="en-US" sz="1600" dirty="0" smtClean="0"/>
              <a:t>estimates the </a:t>
            </a:r>
            <a:r>
              <a:rPr lang="en-US" sz="1600" dirty="0"/>
              <a:t>annual costs of </a:t>
            </a:r>
            <a:r>
              <a:rPr lang="en-US" sz="1600" dirty="0" err="1"/>
              <a:t>stabilisation</a:t>
            </a:r>
            <a:r>
              <a:rPr lang="en-US" sz="1600" dirty="0"/>
              <a:t> at 500-550ppm </a:t>
            </a:r>
            <a:r>
              <a:rPr lang="en-US" sz="1600" dirty="0" smtClean="0"/>
              <a:t>CO</a:t>
            </a:r>
            <a:r>
              <a:rPr lang="en-US" sz="1600" baseline="-25000" dirty="0" smtClean="0"/>
              <a:t>2</a:t>
            </a:r>
            <a:r>
              <a:rPr lang="en-US" sz="1600" dirty="0" smtClean="0"/>
              <a:t>e </a:t>
            </a:r>
            <a:r>
              <a:rPr lang="en-US" sz="1600" dirty="0"/>
              <a:t>to </a:t>
            </a:r>
            <a:r>
              <a:rPr lang="en-US" sz="1600" dirty="0" smtClean="0"/>
              <a:t>be around </a:t>
            </a:r>
            <a:r>
              <a:rPr lang="en-US" sz="1600" dirty="0"/>
              <a:t>1% of </a:t>
            </a:r>
            <a:r>
              <a:rPr lang="en-US" sz="1600" dirty="0" smtClean="0"/>
              <a:t>GDP by </a:t>
            </a:r>
            <a:r>
              <a:rPr lang="en-US" sz="1600" dirty="0"/>
              <a:t>2050 - a level that is significant but manageable</a:t>
            </a:r>
            <a:r>
              <a:rPr lang="en-US" sz="1600" dirty="0" smtClean="0"/>
              <a:t>.” </a:t>
            </a:r>
            <a:endParaRPr lang="en-ZA" sz="16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600" y="4800600"/>
            <a:ext cx="3392504" cy="1750970"/>
          </a:xfrm>
          <a:prstGeom prst="rect">
            <a:avLst/>
          </a:prstGeom>
        </p:spPr>
      </p:pic>
      <p:sp>
        <p:nvSpPr>
          <p:cNvPr id="5" name="Rectangle 4"/>
          <p:cNvSpPr/>
          <p:nvPr/>
        </p:nvSpPr>
        <p:spPr>
          <a:xfrm>
            <a:off x="457200" y="4866382"/>
            <a:ext cx="5105400" cy="1077218"/>
          </a:xfrm>
          <a:prstGeom prst="rect">
            <a:avLst/>
          </a:prstGeom>
        </p:spPr>
        <p:txBody>
          <a:bodyPr wrap="square">
            <a:spAutoFit/>
          </a:bodyPr>
          <a:lstStyle/>
          <a:p>
            <a:r>
              <a:rPr lang="en-US" sz="1600" dirty="0" smtClean="0"/>
              <a:t>Uses </a:t>
            </a:r>
            <a:r>
              <a:rPr lang="en-US" sz="1600" dirty="0"/>
              <a:t>economic models, including integrated assessment models </a:t>
            </a:r>
            <a:r>
              <a:rPr lang="en-US" sz="1600" dirty="0" smtClean="0"/>
              <a:t>that estimate </a:t>
            </a:r>
            <a:r>
              <a:rPr lang="en-US" sz="1600" dirty="0"/>
              <a:t>the economic impacts of climate change, </a:t>
            </a:r>
            <a:r>
              <a:rPr lang="en-US" sz="1600" dirty="0" smtClean="0"/>
              <a:t>and transition </a:t>
            </a:r>
            <a:r>
              <a:rPr lang="en-US" sz="1600" dirty="0"/>
              <a:t>to </a:t>
            </a:r>
            <a:r>
              <a:rPr lang="en-US" sz="1600" dirty="0" smtClean="0"/>
              <a:t>low-carbon energy </a:t>
            </a:r>
            <a:r>
              <a:rPr lang="en-US" sz="1600" dirty="0"/>
              <a:t>systems for the economy as a </a:t>
            </a:r>
            <a:r>
              <a:rPr lang="en-US" sz="1600" dirty="0" smtClean="0"/>
              <a:t>whole. </a:t>
            </a:r>
            <a:endParaRPr lang="en-ZA" sz="1600" dirty="0"/>
          </a:p>
        </p:txBody>
      </p:sp>
    </p:spTree>
    <p:extLst>
      <p:ext uri="{BB962C8B-B14F-4D97-AF65-F5344CB8AC3E}">
        <p14:creationId xmlns:p14="http://schemas.microsoft.com/office/powerpoint/2010/main" val="2678298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7" end="7"/>
                                            </p:txEl>
                                          </p:spTgt>
                                        </p:tgtEl>
                                        <p:attrNameLst>
                                          <p:attrName>style.visibility</p:attrName>
                                        </p:attrNameLst>
                                      </p:cBhvr>
                                      <p:to>
                                        <p:strVal val="visible"/>
                                      </p:to>
                                    </p:set>
                                    <p:animEffect transition="in" filter="fade">
                                      <p:cBhvr>
                                        <p:cTn id="12" dur="500"/>
                                        <p:tgtEl>
                                          <p:spTgt spid="3">
                                            <p:txEl>
                                              <p:pRg st="7" end="7"/>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57200" y="76200"/>
            <a:ext cx="7107895" cy="1143000"/>
          </a:xfrm>
        </p:spPr>
        <p:txBody>
          <a:bodyPr>
            <a:normAutofit/>
          </a:bodyPr>
          <a:lstStyle/>
          <a:p>
            <a:pPr algn="l" eaLnBrk="1" hangingPunct="1"/>
            <a:r>
              <a:rPr lang="en-GB" sz="3500" b="1" dirty="0" smtClean="0"/>
              <a:t>Economics of climate change</a:t>
            </a:r>
          </a:p>
        </p:txBody>
      </p:sp>
      <p:sp>
        <p:nvSpPr>
          <p:cNvPr id="2" name="Rectangle 1"/>
          <p:cNvSpPr/>
          <p:nvPr/>
        </p:nvSpPr>
        <p:spPr>
          <a:xfrm>
            <a:off x="1651535" y="5715000"/>
            <a:ext cx="7467600" cy="307777"/>
          </a:xfrm>
          <a:prstGeom prst="rect">
            <a:avLst/>
          </a:prstGeom>
        </p:spPr>
        <p:txBody>
          <a:bodyPr wrap="square">
            <a:spAutoFit/>
          </a:bodyPr>
          <a:lstStyle/>
          <a:p>
            <a:pPr algn="r"/>
            <a:r>
              <a:rPr lang="en-US" sz="1350" b="1" dirty="0" err="1" smtClean="0"/>
              <a:t>Nordhaus</a:t>
            </a:r>
            <a:r>
              <a:rPr lang="en-US" sz="1350" b="1" dirty="0" smtClean="0"/>
              <a:t> (2007</a:t>
            </a:r>
            <a:r>
              <a:rPr lang="en-US" sz="1350" b="1" dirty="0"/>
              <a:t>) Critical Assumptions in the </a:t>
            </a:r>
            <a:r>
              <a:rPr lang="en-US" sz="1350" b="1" dirty="0" smtClean="0"/>
              <a:t>Stern Review </a:t>
            </a:r>
            <a:r>
              <a:rPr lang="en-US" sz="1350" b="1" dirty="0"/>
              <a:t>on Climate </a:t>
            </a:r>
            <a:r>
              <a:rPr lang="en-US" sz="1350" b="1" dirty="0" smtClean="0"/>
              <a:t>Change</a:t>
            </a:r>
            <a:r>
              <a:rPr lang="en-US" sz="1350" b="1" i="1" dirty="0"/>
              <a:t>, Science </a:t>
            </a:r>
            <a:r>
              <a:rPr lang="en-US" sz="1350" b="1" dirty="0" smtClean="0"/>
              <a:t>317, 201-202</a:t>
            </a:r>
            <a:endParaRPr lang="en-ZA" sz="1350" b="1" dirty="0"/>
          </a:p>
        </p:txBody>
      </p:sp>
      <p:sp>
        <p:nvSpPr>
          <p:cNvPr id="3" name="Rectangle 2"/>
          <p:cNvSpPr/>
          <p:nvPr/>
        </p:nvSpPr>
        <p:spPr>
          <a:xfrm>
            <a:off x="457200" y="1219200"/>
            <a:ext cx="8458200" cy="4801314"/>
          </a:xfrm>
          <a:prstGeom prst="rect">
            <a:avLst/>
          </a:prstGeom>
        </p:spPr>
        <p:txBody>
          <a:bodyPr wrap="square">
            <a:spAutoFit/>
          </a:bodyPr>
          <a:lstStyle/>
          <a:p>
            <a:r>
              <a:rPr lang="en-US" dirty="0" smtClean="0"/>
              <a:t>“I </a:t>
            </a:r>
            <a:r>
              <a:rPr lang="en-US" dirty="0"/>
              <a:t>find </a:t>
            </a:r>
            <a:r>
              <a:rPr lang="en-US" dirty="0" smtClean="0"/>
              <a:t>that the </a:t>
            </a:r>
            <a:r>
              <a:rPr lang="en-US" dirty="0"/>
              <a:t>difference stems almost entirely from </a:t>
            </a:r>
            <a:r>
              <a:rPr lang="en-US" dirty="0" smtClean="0"/>
              <a:t>its technique for </a:t>
            </a:r>
            <a:r>
              <a:rPr lang="en-US" dirty="0"/>
              <a:t>calculating discount rates </a:t>
            </a:r>
            <a:r>
              <a:rPr lang="en-US" dirty="0" smtClean="0"/>
              <a:t>and only </a:t>
            </a:r>
            <a:r>
              <a:rPr lang="en-US" dirty="0"/>
              <a:t>marginally on new science or </a:t>
            </a:r>
            <a:r>
              <a:rPr lang="en-US" dirty="0" smtClean="0"/>
              <a:t>economics</a:t>
            </a:r>
            <a:r>
              <a:rPr lang="en-US" dirty="0"/>
              <a:t>. The reasoning has questionable foundation  in terms of its ethical assumptions </a:t>
            </a:r>
            <a:r>
              <a:rPr lang="en-US" dirty="0" smtClean="0"/>
              <a:t>and also </a:t>
            </a:r>
            <a:r>
              <a:rPr lang="en-US" dirty="0"/>
              <a:t>leads to economic results that are </a:t>
            </a:r>
            <a:r>
              <a:rPr lang="en-US" dirty="0" smtClean="0"/>
              <a:t>inconsistent </a:t>
            </a:r>
            <a:r>
              <a:rPr lang="en-US" dirty="0"/>
              <a:t>with market data</a:t>
            </a:r>
            <a:r>
              <a:rPr lang="en-US" dirty="0" smtClean="0"/>
              <a:t>.”</a:t>
            </a:r>
          </a:p>
          <a:p>
            <a:endParaRPr lang="en-US" dirty="0"/>
          </a:p>
          <a:p>
            <a:r>
              <a:rPr lang="en-US" dirty="0" smtClean="0"/>
              <a:t>“[The discount rate] measures </a:t>
            </a:r>
            <a:r>
              <a:rPr lang="en-US" dirty="0"/>
              <a:t>the relative importance in societal </a:t>
            </a:r>
            <a:r>
              <a:rPr lang="en-US" dirty="0" smtClean="0"/>
              <a:t>decisions </a:t>
            </a:r>
            <a:r>
              <a:rPr lang="en-US" dirty="0"/>
              <a:t>of the welfare of future </a:t>
            </a:r>
            <a:r>
              <a:rPr lang="en-US" dirty="0" smtClean="0"/>
              <a:t>generations relative </a:t>
            </a:r>
            <a:r>
              <a:rPr lang="en-US" dirty="0"/>
              <a:t>to that of the current generation. </a:t>
            </a:r>
            <a:r>
              <a:rPr lang="en-US" dirty="0" smtClean="0"/>
              <a:t>A zero </a:t>
            </a:r>
            <a:r>
              <a:rPr lang="en-US" dirty="0"/>
              <a:t>discount rate means that all </a:t>
            </a:r>
            <a:r>
              <a:rPr lang="en-US" dirty="0" smtClean="0"/>
              <a:t>generations into </a:t>
            </a:r>
            <a:r>
              <a:rPr lang="en-US" dirty="0"/>
              <a:t>the indefinite future are treated </a:t>
            </a:r>
            <a:r>
              <a:rPr lang="en-US" dirty="0" smtClean="0"/>
              <a:t>the same</a:t>
            </a:r>
            <a:r>
              <a:rPr lang="en-US" dirty="0"/>
              <a:t>; a positive discount rate means </a:t>
            </a:r>
            <a:r>
              <a:rPr lang="en-US" dirty="0" smtClean="0"/>
              <a:t>that that </a:t>
            </a:r>
            <a:r>
              <a:rPr lang="en-US" dirty="0"/>
              <a:t>the welfare of future generations </a:t>
            </a:r>
            <a:r>
              <a:rPr lang="en-US" dirty="0" smtClean="0"/>
              <a:t>is reduced </a:t>
            </a:r>
            <a:r>
              <a:rPr lang="en-US" dirty="0"/>
              <a:t>or “discounted” compared </a:t>
            </a:r>
            <a:r>
              <a:rPr lang="en-US" dirty="0" smtClean="0"/>
              <a:t>with nearer </a:t>
            </a:r>
            <a:r>
              <a:rPr lang="en-US" dirty="0"/>
              <a:t>generations</a:t>
            </a:r>
            <a:r>
              <a:rPr lang="en-US" dirty="0" smtClean="0"/>
              <a:t>.” </a:t>
            </a:r>
          </a:p>
          <a:p>
            <a:endParaRPr lang="en-US" dirty="0"/>
          </a:p>
          <a:p>
            <a:r>
              <a:rPr lang="en-US" dirty="0"/>
              <a:t>“The Stern Review’s unambiguous </a:t>
            </a:r>
            <a:r>
              <a:rPr lang="en-US" dirty="0" smtClean="0"/>
              <a:t>conclusions </a:t>
            </a:r>
            <a:r>
              <a:rPr lang="en-US" dirty="0"/>
              <a:t>about the need for urgent and </a:t>
            </a:r>
            <a:r>
              <a:rPr lang="en-US" dirty="0" smtClean="0"/>
              <a:t>immediate </a:t>
            </a:r>
            <a:r>
              <a:rPr lang="en-US" dirty="0"/>
              <a:t>action will not survive the substitution </a:t>
            </a:r>
            <a:r>
              <a:rPr lang="en-US" dirty="0" smtClean="0"/>
              <a:t>of assumptions </a:t>
            </a:r>
            <a:r>
              <a:rPr lang="en-US" dirty="0"/>
              <a:t>that are consistent with today’s</a:t>
            </a:r>
          </a:p>
          <a:p>
            <a:r>
              <a:rPr lang="en-US" dirty="0"/>
              <a:t>marketplace real interest rates and </a:t>
            </a:r>
            <a:r>
              <a:rPr lang="en-US" dirty="0" smtClean="0"/>
              <a:t>savings rates</a:t>
            </a:r>
            <a:r>
              <a:rPr lang="en-US" dirty="0"/>
              <a:t>. So the central questions about global-</a:t>
            </a:r>
          </a:p>
          <a:p>
            <a:r>
              <a:rPr lang="en-US" dirty="0" smtClean="0"/>
              <a:t>"warming </a:t>
            </a:r>
            <a:r>
              <a:rPr lang="en-US" dirty="0"/>
              <a:t>policy—how much, how fast, </a:t>
            </a:r>
            <a:r>
              <a:rPr lang="en-US" dirty="0" smtClean="0"/>
              <a:t>and how </a:t>
            </a:r>
            <a:r>
              <a:rPr lang="en-US" dirty="0"/>
              <a:t>costly—remain </a:t>
            </a:r>
            <a:r>
              <a:rPr lang="en-US" dirty="0" smtClean="0"/>
              <a:t>open.”</a:t>
            </a:r>
          </a:p>
          <a:p>
            <a:endParaRPr lang="en-US" dirty="0"/>
          </a:p>
          <a:p>
            <a:r>
              <a:rPr lang="en-US" dirty="0" smtClean="0"/>
              <a:t> </a:t>
            </a:r>
            <a:endParaRPr lang="en-ZA" dirty="0"/>
          </a:p>
        </p:txBody>
      </p:sp>
    </p:spTree>
    <p:extLst>
      <p:ext uri="{BB962C8B-B14F-4D97-AF65-F5344CB8AC3E}">
        <p14:creationId xmlns:p14="http://schemas.microsoft.com/office/powerpoint/2010/main" val="27966513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fade">
                                      <p:cBhvr>
                                        <p:cTn id="15" dur="500"/>
                                        <p:tgtEl>
                                          <p:spTgt spid="3">
                                            <p:txEl>
                                              <p:pRg st="5" end="5"/>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fade">
                                      <p:cBhvr>
                                        <p:cTn id="1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500" b="1" dirty="0" smtClean="0"/>
              <a:t>Assignment 2</a:t>
            </a:r>
            <a:endParaRPr lang="en-ZA" sz="3500" b="1" dirty="0"/>
          </a:p>
        </p:txBody>
      </p:sp>
      <p:sp>
        <p:nvSpPr>
          <p:cNvPr id="3" name="Content Placeholder 2"/>
          <p:cNvSpPr>
            <a:spLocks noGrp="1"/>
          </p:cNvSpPr>
          <p:nvPr>
            <p:ph idx="1"/>
          </p:nvPr>
        </p:nvSpPr>
        <p:spPr>
          <a:xfrm>
            <a:off x="228600" y="1828800"/>
            <a:ext cx="8686800" cy="4373563"/>
          </a:xfrm>
        </p:spPr>
        <p:txBody>
          <a:bodyPr>
            <a:normAutofit/>
          </a:bodyPr>
          <a:lstStyle/>
          <a:p>
            <a:pPr marL="0" indent="0">
              <a:buNone/>
            </a:pPr>
            <a:r>
              <a:rPr lang="en-GB" sz="3000" b="1" dirty="0" smtClean="0"/>
              <a:t>	Impacts </a:t>
            </a:r>
            <a:r>
              <a:rPr lang="en-GB" sz="3000" b="1" dirty="0" smtClean="0"/>
              <a:t>Essay</a:t>
            </a:r>
          </a:p>
          <a:p>
            <a:pPr marL="0" indent="0">
              <a:buNone/>
            </a:pPr>
            <a:endParaRPr lang="en-GB" sz="2400" dirty="0"/>
          </a:p>
          <a:p>
            <a:pPr marL="0" indent="0">
              <a:buNone/>
            </a:pPr>
            <a:r>
              <a:rPr lang="en-GB" sz="2000" b="1" dirty="0" smtClean="0"/>
              <a:t>	</a:t>
            </a:r>
            <a:r>
              <a:rPr lang="en-GB" sz="2000" dirty="0" smtClean="0"/>
              <a:t>Write </a:t>
            </a:r>
            <a:r>
              <a:rPr lang="en-GB" sz="2000" dirty="0"/>
              <a:t>a 2,000 to 2,500 word essay on any aspect related </a:t>
            </a:r>
            <a:r>
              <a:rPr lang="en-GB" sz="2000" dirty="0" smtClean="0"/>
              <a:t>to </a:t>
            </a:r>
            <a:r>
              <a:rPr lang="en-GB" sz="2000" dirty="0"/>
              <a:t>the </a:t>
            </a:r>
            <a:r>
              <a:rPr lang="en-GB" sz="2000" dirty="0" smtClean="0"/>
              <a:t>	impacts </a:t>
            </a:r>
            <a:r>
              <a:rPr lang="en-GB" sz="2000" dirty="0"/>
              <a:t>of climate variability and climate change. </a:t>
            </a:r>
            <a:endParaRPr lang="en-ZA" sz="2000" dirty="0"/>
          </a:p>
          <a:p>
            <a:pPr marL="0" indent="0">
              <a:buNone/>
            </a:pPr>
            <a:endParaRPr lang="en-ZA" sz="2000" b="1" dirty="0"/>
          </a:p>
          <a:p>
            <a:pPr marL="0" indent="0">
              <a:buNone/>
            </a:pPr>
            <a:r>
              <a:rPr lang="en-GB" sz="2000" b="1" dirty="0" smtClean="0"/>
              <a:t>	Deadline </a:t>
            </a:r>
            <a:r>
              <a:rPr lang="en-GB" sz="2000" b="1" dirty="0"/>
              <a:t>for submission:  	</a:t>
            </a:r>
            <a:r>
              <a:rPr lang="en-GB" sz="2000" b="1" dirty="0" smtClean="0"/>
              <a:t>14:00 </a:t>
            </a:r>
            <a:r>
              <a:rPr lang="en-GB" sz="2000" b="1" dirty="0"/>
              <a:t>Thursday 22</a:t>
            </a:r>
            <a:r>
              <a:rPr lang="en-GB" sz="2000" b="1" baseline="30000" dirty="0"/>
              <a:t>nd</a:t>
            </a:r>
            <a:r>
              <a:rPr lang="en-GB" sz="2000" b="1" dirty="0"/>
              <a:t> January </a:t>
            </a:r>
            <a:r>
              <a:rPr lang="en-GB" sz="2000" b="1" dirty="0" smtClean="0"/>
              <a:t>2015</a:t>
            </a:r>
            <a:endParaRPr lang="en-ZA" sz="2000" b="1" dirty="0"/>
          </a:p>
          <a:p>
            <a:pPr marL="0" indent="0">
              <a:buNone/>
            </a:pPr>
            <a:endParaRPr lang="en-US" sz="2200" b="1" dirty="0">
              <a:latin typeface="Calibri" panose="020F0502020204030204" pitchFamily="34" charset="0"/>
            </a:endParaRPr>
          </a:p>
          <a:p>
            <a:pPr marL="0" indent="0">
              <a:buNone/>
            </a:pPr>
            <a:endParaRPr lang="en-US" sz="2200" b="1" dirty="0" smtClean="0">
              <a:latin typeface="Calibri" panose="020F0502020204030204" pitchFamily="34" charset="0"/>
            </a:endParaRPr>
          </a:p>
          <a:p>
            <a:pPr marL="0" indent="0">
              <a:buNone/>
            </a:pPr>
            <a:endParaRPr lang="en-US" sz="2200" b="1" dirty="0">
              <a:latin typeface="Calibri" panose="020F0502020204030204" pitchFamily="34" charset="0"/>
            </a:endParaRPr>
          </a:p>
          <a:p>
            <a:pPr marL="0" indent="0">
              <a:buNone/>
            </a:pPr>
            <a:endParaRPr lang="en-US" sz="2200" b="1" dirty="0" smtClean="0">
              <a:latin typeface="Calibri" panose="020F0502020204030204" pitchFamily="34" charset="0"/>
            </a:endParaRPr>
          </a:p>
          <a:p>
            <a:pPr marL="0" indent="0">
              <a:buNone/>
            </a:pPr>
            <a:endParaRPr lang="en-ZA" sz="2200" dirty="0"/>
          </a:p>
        </p:txBody>
      </p:sp>
    </p:spTree>
    <p:extLst>
      <p:ext uri="{BB962C8B-B14F-4D97-AF65-F5344CB8AC3E}">
        <p14:creationId xmlns:p14="http://schemas.microsoft.com/office/powerpoint/2010/main" val="34948280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1219200"/>
            <a:ext cx="4279447" cy="2995613"/>
          </a:xfrm>
          <a:prstGeom prst="rect">
            <a:avLst/>
          </a:prstGeom>
        </p:spPr>
      </p:pic>
      <p:sp>
        <p:nvSpPr>
          <p:cNvPr id="44034" name="Rectangle 2"/>
          <p:cNvSpPr>
            <a:spLocks noGrp="1" noChangeArrowheads="1"/>
          </p:cNvSpPr>
          <p:nvPr>
            <p:ph type="title"/>
          </p:nvPr>
        </p:nvSpPr>
        <p:spPr>
          <a:xfrm>
            <a:off x="457200" y="76200"/>
            <a:ext cx="7107895" cy="1143000"/>
          </a:xfrm>
        </p:spPr>
        <p:txBody>
          <a:bodyPr>
            <a:normAutofit/>
          </a:bodyPr>
          <a:lstStyle/>
          <a:p>
            <a:pPr algn="l" eaLnBrk="1" hangingPunct="1"/>
            <a:r>
              <a:rPr lang="en-GB" sz="3500" b="1" dirty="0" smtClean="0"/>
              <a:t>Economics of climate change</a:t>
            </a:r>
          </a:p>
        </p:txBody>
      </p:sp>
      <p:sp>
        <p:nvSpPr>
          <p:cNvPr id="2" name="Rectangle 1"/>
          <p:cNvSpPr/>
          <p:nvPr/>
        </p:nvSpPr>
        <p:spPr>
          <a:xfrm>
            <a:off x="4943963" y="3063891"/>
            <a:ext cx="4084535" cy="523220"/>
          </a:xfrm>
          <a:prstGeom prst="rect">
            <a:avLst/>
          </a:prstGeom>
        </p:spPr>
        <p:txBody>
          <a:bodyPr wrap="square">
            <a:spAutoFit/>
          </a:bodyPr>
          <a:lstStyle/>
          <a:p>
            <a:pPr algn="r"/>
            <a:r>
              <a:rPr lang="en-US" sz="1350" b="1" dirty="0" smtClean="0"/>
              <a:t>Ackerman (2007) Debating </a:t>
            </a:r>
            <a:r>
              <a:rPr lang="en-US" sz="1350" b="1" dirty="0"/>
              <a:t>Climate </a:t>
            </a:r>
            <a:r>
              <a:rPr lang="en-US" sz="1350" b="1" dirty="0" smtClean="0"/>
              <a:t>Economics: The </a:t>
            </a:r>
            <a:r>
              <a:rPr lang="en-US" sz="1350" b="1" dirty="0"/>
              <a:t>Stern Review vs. Its Critics </a:t>
            </a:r>
            <a:endParaRPr lang="en-ZA" sz="1350" b="1" dirty="0"/>
          </a:p>
        </p:txBody>
      </p:sp>
      <p:sp>
        <p:nvSpPr>
          <p:cNvPr id="6" name="Rectangle 5"/>
          <p:cNvSpPr/>
          <p:nvPr/>
        </p:nvSpPr>
        <p:spPr>
          <a:xfrm>
            <a:off x="3962400" y="1195939"/>
            <a:ext cx="5059681" cy="1754326"/>
          </a:xfrm>
          <a:prstGeom prst="rect">
            <a:avLst/>
          </a:prstGeom>
        </p:spPr>
        <p:txBody>
          <a:bodyPr wrap="square">
            <a:spAutoFit/>
          </a:bodyPr>
          <a:lstStyle/>
          <a:p>
            <a:r>
              <a:rPr lang="en-US" dirty="0" smtClean="0"/>
              <a:t>“As Weitzman </a:t>
            </a:r>
            <a:r>
              <a:rPr lang="en-US" dirty="0"/>
              <a:t>and others have noted, this alone could be sufficient to flip the outcome </a:t>
            </a:r>
            <a:r>
              <a:rPr lang="en-US" dirty="0" smtClean="0"/>
              <a:t>of cost-benefit </a:t>
            </a:r>
            <a:r>
              <a:rPr lang="en-US" dirty="0"/>
              <a:t>analysis: the high discount rates favored by many economists seem to </a:t>
            </a:r>
            <a:r>
              <a:rPr lang="en-US" dirty="0" smtClean="0"/>
              <a:t>justify doing </a:t>
            </a:r>
            <a:r>
              <a:rPr lang="en-US" dirty="0"/>
              <a:t>very little for now; Stern’s low discount rate, applied to the same data, </a:t>
            </a:r>
            <a:r>
              <a:rPr lang="en-US" dirty="0" smtClean="0"/>
              <a:t>endorses dong </a:t>
            </a:r>
            <a:r>
              <a:rPr lang="en-US" dirty="0"/>
              <a:t>much more, much </a:t>
            </a:r>
            <a:r>
              <a:rPr lang="en-US" dirty="0" smtClean="0"/>
              <a:t>sooner”</a:t>
            </a:r>
            <a:endParaRPr lang="en-ZA" dirty="0"/>
          </a:p>
        </p:txBody>
      </p:sp>
      <p:sp>
        <p:nvSpPr>
          <p:cNvPr id="8" name="Rectangle 7"/>
          <p:cNvSpPr/>
          <p:nvPr/>
        </p:nvSpPr>
        <p:spPr>
          <a:xfrm>
            <a:off x="409074" y="4572000"/>
            <a:ext cx="8610600" cy="1477328"/>
          </a:xfrm>
          <a:prstGeom prst="rect">
            <a:avLst/>
          </a:prstGeom>
        </p:spPr>
        <p:txBody>
          <a:bodyPr wrap="square">
            <a:spAutoFit/>
          </a:bodyPr>
          <a:lstStyle/>
          <a:p>
            <a:r>
              <a:rPr lang="en-US" dirty="0" smtClean="0"/>
              <a:t>“Unfortunately</a:t>
            </a:r>
            <a:r>
              <a:rPr lang="en-US" dirty="0"/>
              <a:t>, the Review did not develop </a:t>
            </a:r>
            <a:r>
              <a:rPr lang="en-US" dirty="0" smtClean="0"/>
              <a:t>a persuasive </a:t>
            </a:r>
            <a:r>
              <a:rPr lang="en-US" dirty="0"/>
              <a:t>argument for why climate change threatens to inflict upon future generations irreversible and non-substitutable damage to</a:t>
            </a:r>
          </a:p>
          <a:p>
            <a:r>
              <a:rPr lang="en-US" dirty="0"/>
              <a:t>and loss of natural capital. This represents a missed opportunity as it would have provided a much more compelling case for </a:t>
            </a:r>
            <a:r>
              <a:rPr lang="en-US" dirty="0" smtClean="0"/>
              <a:t>drastic action </a:t>
            </a:r>
            <a:r>
              <a:rPr lang="en-US" dirty="0"/>
              <a:t>than the Review’s arguments for a low discount rate</a:t>
            </a:r>
            <a:r>
              <a:rPr lang="en-US" dirty="0" smtClean="0"/>
              <a:t>.”</a:t>
            </a:r>
            <a:endParaRPr lang="en-ZA" dirty="0"/>
          </a:p>
        </p:txBody>
      </p:sp>
      <p:sp>
        <p:nvSpPr>
          <p:cNvPr id="10" name="Rectangle 9"/>
          <p:cNvSpPr/>
          <p:nvPr/>
        </p:nvSpPr>
        <p:spPr>
          <a:xfrm>
            <a:off x="2057401" y="6049328"/>
            <a:ext cx="6964680" cy="715581"/>
          </a:xfrm>
          <a:prstGeom prst="rect">
            <a:avLst/>
          </a:prstGeom>
        </p:spPr>
        <p:txBody>
          <a:bodyPr wrap="square">
            <a:spAutoFit/>
          </a:bodyPr>
          <a:lstStyle/>
          <a:p>
            <a:pPr algn="r"/>
            <a:r>
              <a:rPr lang="en-US" sz="1350" b="1" dirty="0" err="1" smtClean="0"/>
              <a:t>Neumeyer</a:t>
            </a:r>
            <a:r>
              <a:rPr lang="en-US" sz="1350" b="1" dirty="0" smtClean="0"/>
              <a:t> (2007</a:t>
            </a:r>
            <a:r>
              <a:rPr lang="en-US" sz="1350" b="1" dirty="0"/>
              <a:t>) </a:t>
            </a:r>
            <a:r>
              <a:rPr lang="en-US" sz="1350" b="1" dirty="0" smtClean="0"/>
              <a:t>A </a:t>
            </a:r>
            <a:r>
              <a:rPr lang="en-US" sz="1350" b="1" dirty="0"/>
              <a:t>missed opportunity: The Stern Review on climate change fails </a:t>
            </a:r>
            <a:r>
              <a:rPr lang="en-US" sz="1350" b="1" dirty="0" smtClean="0"/>
              <a:t>to tackle </a:t>
            </a:r>
            <a:r>
              <a:rPr lang="en-US" sz="1350" b="1" dirty="0"/>
              <a:t>the issue of non-substitutable loss of natural </a:t>
            </a:r>
            <a:r>
              <a:rPr lang="en-US" sz="1350" b="1" dirty="0" smtClean="0"/>
              <a:t>capital. </a:t>
            </a:r>
            <a:r>
              <a:rPr lang="en-US" sz="1350" b="1" dirty="0"/>
              <a:t>Global Environmental </a:t>
            </a:r>
            <a:r>
              <a:rPr lang="en-US" sz="1350" b="1" dirty="0" smtClean="0"/>
              <a:t>Change, 17, 297–301.</a:t>
            </a:r>
            <a:endParaRPr lang="en-US" sz="1350" b="1" dirty="0"/>
          </a:p>
          <a:p>
            <a:pPr algn="r"/>
            <a:endParaRPr lang="en-ZA" sz="1350" b="1" dirty="0"/>
          </a:p>
        </p:txBody>
      </p:sp>
    </p:spTree>
    <p:extLst>
      <p:ext uri="{BB962C8B-B14F-4D97-AF65-F5344CB8AC3E}">
        <p14:creationId xmlns:p14="http://schemas.microsoft.com/office/powerpoint/2010/main" val="21459257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500" b="1" dirty="0" smtClean="0"/>
              <a:t>Loss and damage</a:t>
            </a:r>
            <a:endParaRPr lang="en-ZA" sz="3500" b="1" dirty="0"/>
          </a:p>
        </p:txBody>
      </p:sp>
      <p:sp>
        <p:nvSpPr>
          <p:cNvPr id="3" name="Content Placeholder 2"/>
          <p:cNvSpPr>
            <a:spLocks noGrp="1"/>
          </p:cNvSpPr>
          <p:nvPr>
            <p:ph idx="1"/>
          </p:nvPr>
        </p:nvSpPr>
        <p:spPr>
          <a:xfrm>
            <a:off x="457200" y="1643390"/>
            <a:ext cx="8229600" cy="4754563"/>
          </a:xfrm>
        </p:spPr>
        <p:txBody>
          <a:bodyPr>
            <a:normAutofit/>
          </a:bodyPr>
          <a:lstStyle/>
          <a:p>
            <a:pPr marL="0" indent="0">
              <a:buNone/>
            </a:pPr>
            <a:r>
              <a:rPr lang="en-US" sz="1800" dirty="0"/>
              <a:t>At the </a:t>
            </a:r>
            <a:r>
              <a:rPr lang="en-US" sz="1800" dirty="0" smtClean="0"/>
              <a:t>2012 UNFCCC COP meeting in Doha</a:t>
            </a:r>
            <a:r>
              <a:rPr lang="en-US" sz="1800" dirty="0"/>
              <a:t>, Qatar, </a:t>
            </a:r>
            <a:r>
              <a:rPr lang="en-US" sz="1800" dirty="0" smtClean="0"/>
              <a:t>nations agreed that rich </a:t>
            </a:r>
            <a:r>
              <a:rPr lang="en-US" sz="1800" dirty="0"/>
              <a:t>nations </a:t>
            </a:r>
            <a:r>
              <a:rPr lang="en-US" sz="1800" dirty="0" smtClean="0"/>
              <a:t>should </a:t>
            </a:r>
            <a:r>
              <a:rPr lang="en-US" sz="1800" dirty="0"/>
              <a:t>compensate poor countries for loss and damage inflicted by climate change</a:t>
            </a:r>
            <a:r>
              <a:rPr lang="en-US" sz="1800" dirty="0" smtClean="0"/>
              <a:t>.</a:t>
            </a:r>
          </a:p>
          <a:p>
            <a:pPr marL="0" indent="0">
              <a:buNone/>
            </a:pPr>
            <a:endParaRPr lang="en-US" sz="1800" dirty="0"/>
          </a:p>
          <a:p>
            <a:pPr marL="0" indent="0">
              <a:buNone/>
            </a:pPr>
            <a:r>
              <a:rPr lang="en-US" sz="1800" dirty="0" smtClean="0"/>
              <a:t>“(Non-economic) Loss </a:t>
            </a:r>
            <a:r>
              <a:rPr lang="en-US" sz="1800" dirty="0"/>
              <a:t>and damage describes the impact associated </a:t>
            </a:r>
            <a:r>
              <a:rPr lang="en-US" sz="1800" dirty="0" smtClean="0"/>
              <a:t>with </a:t>
            </a:r>
            <a:r>
              <a:rPr lang="en-US" sz="1800" dirty="0"/>
              <a:t>the adverse effects of </a:t>
            </a:r>
            <a:r>
              <a:rPr lang="en-US" sz="1800" dirty="0" smtClean="0"/>
              <a:t>climate change</a:t>
            </a:r>
            <a:r>
              <a:rPr lang="en-US" sz="1800" dirty="0"/>
              <a:t>. These adverse effects include those </a:t>
            </a:r>
            <a:r>
              <a:rPr lang="en-US" sz="1800" dirty="0" smtClean="0"/>
              <a:t>related to </a:t>
            </a:r>
            <a:r>
              <a:rPr lang="en-US" sz="1800" dirty="0"/>
              <a:t>extreme events and slow onset </a:t>
            </a:r>
            <a:r>
              <a:rPr lang="en-US" sz="1800" dirty="0" smtClean="0"/>
              <a:t>events such </a:t>
            </a:r>
            <a:r>
              <a:rPr lang="en-US" sz="1800" dirty="0"/>
              <a:t>as sea level rise, increasing temperatures, </a:t>
            </a:r>
            <a:r>
              <a:rPr lang="en-US" sz="1800" dirty="0" smtClean="0"/>
              <a:t>ocean </a:t>
            </a:r>
            <a:r>
              <a:rPr lang="en-US" sz="1800" dirty="0"/>
              <a:t>acidification, glacial retreat </a:t>
            </a:r>
            <a:r>
              <a:rPr lang="en-US" sz="1800" dirty="0" smtClean="0"/>
              <a:t>and related </a:t>
            </a:r>
            <a:r>
              <a:rPr lang="en-US" sz="1800" dirty="0"/>
              <a:t>impacts, salinization, land and forest </a:t>
            </a:r>
            <a:r>
              <a:rPr lang="en-US" sz="1800" dirty="0" smtClean="0"/>
              <a:t>degradation</a:t>
            </a:r>
            <a:r>
              <a:rPr lang="en-US" sz="1800" dirty="0"/>
              <a:t>, loss of biodiversity </a:t>
            </a:r>
            <a:r>
              <a:rPr lang="en-US" sz="1800" dirty="0" smtClean="0"/>
              <a:t>and desertification.”</a:t>
            </a:r>
          </a:p>
          <a:p>
            <a:pPr marL="0" indent="0" algn="r">
              <a:buNone/>
            </a:pPr>
            <a:r>
              <a:rPr lang="en-US" sz="1400" b="1" dirty="0" smtClean="0">
                <a:hlinkClick r:id="rId2"/>
              </a:rPr>
              <a:t>UNFCC Background Paper 2012</a:t>
            </a:r>
            <a:endParaRPr lang="en-US" sz="1400" b="1" dirty="0" smtClean="0"/>
          </a:p>
          <a:p>
            <a:pPr marL="0" indent="0">
              <a:buNone/>
            </a:pPr>
            <a:endParaRPr lang="en-US" sz="2200" dirty="0" smtClean="0"/>
          </a:p>
          <a:p>
            <a:pPr marL="0" indent="0">
              <a:buNone/>
            </a:pPr>
            <a:r>
              <a:rPr lang="en-US" sz="1800" dirty="0" smtClean="0"/>
              <a:t>Loss and </a:t>
            </a:r>
            <a:r>
              <a:rPr lang="en-US" sz="1800" dirty="0"/>
              <a:t>damage has been categorized as </a:t>
            </a:r>
            <a:r>
              <a:rPr lang="en-US" sz="1800" dirty="0" smtClean="0"/>
              <a:t>avoided (through </a:t>
            </a:r>
            <a:r>
              <a:rPr lang="en-US" sz="1800" dirty="0"/>
              <a:t>mitigation and adaptation), </a:t>
            </a:r>
            <a:r>
              <a:rPr lang="en-US" sz="1800" dirty="0" err="1" smtClean="0"/>
              <a:t>unavoided</a:t>
            </a:r>
            <a:r>
              <a:rPr lang="en-US" sz="1800" dirty="0" smtClean="0"/>
              <a:t> (through inadequate mitigation </a:t>
            </a:r>
            <a:r>
              <a:rPr lang="en-US" sz="1800" dirty="0"/>
              <a:t>and </a:t>
            </a:r>
            <a:r>
              <a:rPr lang="en-US" sz="1800" dirty="0" smtClean="0"/>
              <a:t>adaptation efforts</a:t>
            </a:r>
            <a:r>
              <a:rPr lang="en-US" sz="1800" dirty="0"/>
              <a:t>) or unavoidable loss and damage </a:t>
            </a:r>
            <a:r>
              <a:rPr lang="en-US" sz="1800" dirty="0" smtClean="0"/>
              <a:t>from climate </a:t>
            </a:r>
            <a:r>
              <a:rPr lang="en-US" sz="1800" dirty="0"/>
              <a:t>change impacts that cannot be adapted </a:t>
            </a:r>
            <a:r>
              <a:rPr lang="en-US" sz="1800" dirty="0" smtClean="0"/>
              <a:t>to such </a:t>
            </a:r>
            <a:r>
              <a:rPr lang="en-US" sz="1800" dirty="0"/>
              <a:t>as </a:t>
            </a:r>
            <a:r>
              <a:rPr lang="en-US" sz="1800" dirty="0" smtClean="0"/>
              <a:t>sea level </a:t>
            </a:r>
            <a:r>
              <a:rPr lang="en-US" sz="1800" dirty="0"/>
              <a:t>rise or ocean </a:t>
            </a:r>
            <a:r>
              <a:rPr lang="en-US" sz="1800" dirty="0" smtClean="0"/>
              <a:t>acidification.</a:t>
            </a:r>
            <a:endParaRPr lang="en-US" sz="1800" dirty="0"/>
          </a:p>
        </p:txBody>
      </p:sp>
      <p:sp>
        <p:nvSpPr>
          <p:cNvPr id="4" name="Rectangle 3"/>
          <p:cNvSpPr/>
          <p:nvPr/>
        </p:nvSpPr>
        <p:spPr>
          <a:xfrm>
            <a:off x="3422583" y="5877580"/>
            <a:ext cx="5562600" cy="523220"/>
          </a:xfrm>
          <a:prstGeom prst="rect">
            <a:avLst/>
          </a:prstGeom>
        </p:spPr>
        <p:txBody>
          <a:bodyPr wrap="square">
            <a:spAutoFit/>
          </a:bodyPr>
          <a:lstStyle/>
          <a:p>
            <a:pPr algn="r"/>
            <a:r>
              <a:rPr lang="en-US" sz="1400" b="1" dirty="0" err="1"/>
              <a:t>Verheyen</a:t>
            </a:r>
            <a:r>
              <a:rPr lang="en-US" sz="1400" b="1" dirty="0"/>
              <a:t>, R. (2012) Bonn: </a:t>
            </a:r>
            <a:r>
              <a:rPr lang="en-US" sz="1400" b="1" dirty="0" err="1"/>
              <a:t>Germanwatch</a:t>
            </a:r>
            <a:r>
              <a:rPr lang="en-US" sz="1400" b="1" dirty="0"/>
              <a:t>. Tackling Loss and Damage: A new role for the climate regime? </a:t>
            </a:r>
            <a:endParaRPr lang="en-ZA" sz="1400" b="1"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9800" y="304800"/>
            <a:ext cx="2590800" cy="1231148"/>
          </a:xfrm>
          <a:prstGeom prst="rect">
            <a:avLst/>
          </a:prstGeom>
        </p:spPr>
      </p:pic>
    </p:spTree>
    <p:extLst>
      <p:ext uri="{BB962C8B-B14F-4D97-AF65-F5344CB8AC3E}">
        <p14:creationId xmlns:p14="http://schemas.microsoft.com/office/powerpoint/2010/main" val="2085880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fade">
                                      <p:cBhvr>
                                        <p:cTn id="15" dur="500"/>
                                        <p:tgtEl>
                                          <p:spTgt spid="3">
                                            <p:txEl>
                                              <p:pRg st="5" end="5"/>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4953000"/>
            <a:ext cx="8096250" cy="1477328"/>
          </a:xfrm>
          <a:prstGeom prst="rect">
            <a:avLst/>
          </a:prstGeom>
        </p:spPr>
        <p:txBody>
          <a:bodyPr wrap="square">
            <a:spAutoFit/>
          </a:bodyPr>
          <a:lstStyle/>
          <a:p>
            <a:pPr algn="l"/>
            <a:r>
              <a:rPr lang="en-US" b="1" i="1" dirty="0">
                <a:latin typeface="Calibri" pitchFamily="34" charset="0"/>
              </a:rPr>
              <a:t>Insurance </a:t>
            </a:r>
            <a:r>
              <a:rPr lang="en-US" b="1" i="1" dirty="0" smtClean="0">
                <a:latin typeface="Calibri" pitchFamily="34" charset="0"/>
              </a:rPr>
              <a:t>is </a:t>
            </a:r>
            <a:r>
              <a:rPr lang="en-US" i="1" dirty="0" smtClean="0">
                <a:latin typeface="Calibri" pitchFamily="34" charset="0"/>
              </a:rPr>
              <a:t>the </a:t>
            </a:r>
            <a:r>
              <a:rPr lang="en-US" i="1" dirty="0">
                <a:latin typeface="Calibri" pitchFamily="34" charset="0"/>
              </a:rPr>
              <a:t>equitable transfer of the risk of a loss, from one entity to another in exchange for payment. It is a form of risk management primarily used to hedge against the risk of a contingent, uncertain loss</a:t>
            </a:r>
            <a:r>
              <a:rPr lang="en-US" i="1" dirty="0" smtClean="0">
                <a:latin typeface="Calibri" pitchFamily="34" charset="0"/>
              </a:rPr>
              <a:t>.</a:t>
            </a:r>
            <a:endParaRPr lang="en-US" i="1" dirty="0">
              <a:latin typeface="Calibri" pitchFamily="34" charset="0"/>
            </a:endParaRPr>
          </a:p>
          <a:p>
            <a:pPr algn="l"/>
            <a:endParaRPr lang="en-US" i="1" dirty="0" smtClean="0">
              <a:latin typeface="Calibri" pitchFamily="34" charset="0"/>
            </a:endParaRPr>
          </a:p>
          <a:p>
            <a:pPr algn="r"/>
            <a:r>
              <a:rPr lang="en-US" dirty="0" smtClean="0">
                <a:latin typeface="Calibri" pitchFamily="34" charset="0"/>
              </a:rPr>
              <a:t>Wikipedia (2014) …who else!?</a:t>
            </a:r>
            <a:endParaRPr lang="en-ZA" dirty="0">
              <a:latin typeface="Calibri" pitchFamily="34" charset="0"/>
            </a:endParaRPr>
          </a:p>
        </p:txBody>
      </p:sp>
      <p:sp>
        <p:nvSpPr>
          <p:cNvPr id="5" name="Title 1"/>
          <p:cNvSpPr>
            <a:spLocks noGrp="1"/>
          </p:cNvSpPr>
          <p:nvPr>
            <p:ph type="title"/>
          </p:nvPr>
        </p:nvSpPr>
        <p:spPr>
          <a:xfrm>
            <a:off x="457200" y="228600"/>
            <a:ext cx="8450535" cy="686147"/>
          </a:xfrm>
        </p:spPr>
        <p:txBody>
          <a:bodyPr/>
          <a:lstStyle/>
          <a:p>
            <a:pPr algn="l"/>
            <a:r>
              <a:rPr lang="en-GB" sz="3800" b="1" dirty="0" smtClean="0">
                <a:solidFill>
                  <a:schemeClr val="tx1"/>
                </a:solidFill>
                <a:latin typeface="Calibri" pitchFamily="34" charset="0"/>
              </a:rPr>
              <a:t>Insurance</a:t>
            </a:r>
            <a:endParaRPr lang="en-GB" sz="3800" b="1" dirty="0">
              <a:solidFill>
                <a:schemeClr val="tx1"/>
              </a:solidFill>
              <a:latin typeface="Calibri" pitchFamily="34"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15000" y="1142998"/>
            <a:ext cx="2259037" cy="1693413"/>
          </a:xfrm>
          <a:prstGeom prst="rect">
            <a:avLst/>
          </a:prstGeom>
        </p:spPr>
      </p:pic>
      <p:pic>
        <p:nvPicPr>
          <p:cNvPr id="7" name="Content Placeholder 9" descr="TropicalStormGustav-BridgeoverHope River-DISASTER RISK REDUCTION.JPG"/>
          <p:cNvPicPr>
            <a:picLocks noGrp="1" noChangeAspect="1"/>
          </p:cNvPicPr>
          <p:nvPr>
            <p:ph sz="half" idx="4294967295"/>
          </p:nvPr>
        </p:nvPicPr>
        <p:blipFill>
          <a:blip r:embed="rId3" cstate="print"/>
          <a:stretch>
            <a:fillRect/>
          </a:stretch>
        </p:blipFill>
        <p:spPr>
          <a:xfrm>
            <a:off x="5715000" y="2971320"/>
            <a:ext cx="2259037" cy="1694278"/>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39597" y="1142998"/>
            <a:ext cx="2562402" cy="1693413"/>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0600" y="2971320"/>
            <a:ext cx="3860396" cy="1734030"/>
          </a:xfrm>
          <a:prstGeom prst="rect">
            <a:avLst/>
          </a:prstGeom>
        </p:spPr>
      </p:pic>
    </p:spTree>
    <p:extLst>
      <p:ext uri="{BB962C8B-B14F-4D97-AF65-F5344CB8AC3E}">
        <p14:creationId xmlns:p14="http://schemas.microsoft.com/office/powerpoint/2010/main" val="34606112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683569" y="225893"/>
            <a:ext cx="7776864" cy="1433813"/>
          </a:xfrm>
          <a:prstGeom prst="rect">
            <a:avLst/>
          </a:prstGeom>
          <a:noFill/>
          <a:ln w="9525">
            <a:noFill/>
            <a:miter lim="800000"/>
            <a:headEnd/>
            <a:tailEnd/>
          </a:ln>
        </p:spPr>
        <p:txBody>
          <a:bodyPr anchor="ctr"/>
          <a:lstStyle/>
          <a:p>
            <a:pPr algn="l" eaLnBrk="1" hangingPunct="1"/>
            <a:r>
              <a:rPr lang="en-US" sz="3500" b="1" dirty="0" smtClean="0">
                <a:latin typeface="Calibri" pitchFamily="34" charset="0"/>
              </a:rPr>
              <a:t>Two primary insurance issues related to climate change</a:t>
            </a:r>
            <a:endParaRPr lang="en-US" sz="3500" b="1" dirty="0">
              <a:latin typeface="Calibri" pitchFamily="34" charset="0"/>
            </a:endParaRPr>
          </a:p>
        </p:txBody>
      </p:sp>
      <p:sp>
        <p:nvSpPr>
          <p:cNvPr id="6" name="Rectangle 2"/>
          <p:cNvSpPr txBox="1">
            <a:spLocks noChangeArrowheads="1"/>
          </p:cNvSpPr>
          <p:nvPr/>
        </p:nvSpPr>
        <p:spPr bwMode="auto">
          <a:xfrm>
            <a:off x="683568" y="2800824"/>
            <a:ext cx="7405389" cy="1433813"/>
          </a:xfrm>
          <a:prstGeom prst="rect">
            <a:avLst/>
          </a:prstGeom>
          <a:noFill/>
          <a:ln w="9525">
            <a:noFill/>
            <a:miter lim="800000"/>
            <a:headEnd/>
            <a:tailEnd/>
          </a:ln>
        </p:spPr>
        <p:txBody>
          <a:bodyPr anchor="ctr"/>
          <a:lstStyle/>
          <a:p>
            <a:pPr marL="514350" indent="-514350" algn="l" eaLnBrk="1" hangingPunct="1">
              <a:buAutoNum type="arabicPeriod"/>
            </a:pPr>
            <a:r>
              <a:rPr lang="en-US" sz="2800" dirty="0" smtClean="0">
                <a:latin typeface="Calibri" pitchFamily="34" charset="0"/>
              </a:rPr>
              <a:t> 	</a:t>
            </a:r>
            <a:r>
              <a:rPr lang="en-US" sz="2600" dirty="0" smtClean="0">
                <a:latin typeface="Calibri" pitchFamily="34" charset="0"/>
              </a:rPr>
              <a:t>The impacts of climate change on insurance 	business activities</a:t>
            </a:r>
          </a:p>
          <a:p>
            <a:pPr marL="971550" lvl="1" indent="-514350" algn="l" eaLnBrk="1" hangingPunct="1">
              <a:buFont typeface="Arial" pitchFamily="34" charset="0"/>
              <a:buChar char="•"/>
            </a:pPr>
            <a:endParaRPr lang="en-US" sz="500" dirty="0" smtClean="0">
              <a:latin typeface="Calibri" pitchFamily="34" charset="0"/>
            </a:endParaRPr>
          </a:p>
          <a:p>
            <a:pPr marL="971550" lvl="1" indent="-514350" algn="l" eaLnBrk="1" hangingPunct="1">
              <a:buFont typeface="Arial" pitchFamily="34" charset="0"/>
              <a:buChar char="•"/>
            </a:pPr>
            <a:endParaRPr lang="en-US" sz="500" dirty="0" smtClean="0">
              <a:latin typeface="Calibri" pitchFamily="34" charset="0"/>
            </a:endParaRPr>
          </a:p>
          <a:p>
            <a:pPr marL="1428750" lvl="2" indent="-514350">
              <a:buFont typeface="Arial" pitchFamily="34" charset="0"/>
              <a:buChar char="•"/>
            </a:pPr>
            <a:r>
              <a:rPr lang="en-US" sz="2000" dirty="0" smtClean="0">
                <a:latin typeface="Calibri" pitchFamily="34" charset="0"/>
              </a:rPr>
              <a:t>Managing losses</a:t>
            </a:r>
          </a:p>
          <a:p>
            <a:pPr marL="1428750" lvl="2" indent="-514350">
              <a:buFont typeface="Arial" pitchFamily="34" charset="0"/>
              <a:buChar char="•"/>
            </a:pPr>
            <a:r>
              <a:rPr lang="en-US" sz="2000" dirty="0" smtClean="0">
                <a:latin typeface="Calibri" pitchFamily="34" charset="0"/>
              </a:rPr>
              <a:t>Exploiting opportunities</a:t>
            </a:r>
          </a:p>
          <a:p>
            <a:pPr algn="l" eaLnBrk="1" hangingPunct="1"/>
            <a:endParaRPr lang="en-US" sz="500" dirty="0" smtClean="0">
              <a:latin typeface="Calibri" pitchFamily="34" charset="0"/>
            </a:endParaRPr>
          </a:p>
          <a:p>
            <a:pPr algn="l" eaLnBrk="1" hangingPunct="1"/>
            <a:endParaRPr lang="en-US" sz="2800" dirty="0">
              <a:latin typeface="Calibri" pitchFamily="34" charset="0"/>
            </a:endParaRPr>
          </a:p>
          <a:p>
            <a:pPr algn="l" eaLnBrk="1" hangingPunct="1"/>
            <a:r>
              <a:rPr lang="en-US" sz="2800" dirty="0" smtClean="0">
                <a:latin typeface="Calibri" pitchFamily="34" charset="0"/>
              </a:rPr>
              <a:t>2. 	</a:t>
            </a:r>
            <a:r>
              <a:rPr lang="en-US" sz="2600" dirty="0" smtClean="0">
                <a:latin typeface="Calibri" pitchFamily="34" charset="0"/>
              </a:rPr>
              <a:t>The role of insurers in acting as an enabler, 	or barrier, to adaptation and mitigation</a:t>
            </a:r>
            <a:endParaRPr lang="en-US" sz="2600" dirty="0">
              <a:latin typeface="Calibri" pitchFamily="34" charset="0"/>
            </a:endParaRPr>
          </a:p>
        </p:txBody>
      </p:sp>
    </p:spTree>
    <p:extLst>
      <p:ext uri="{BB962C8B-B14F-4D97-AF65-F5344CB8AC3E}">
        <p14:creationId xmlns:p14="http://schemas.microsoft.com/office/powerpoint/2010/main" val="18286339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75" y="3587443"/>
            <a:ext cx="9144000" cy="211124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575" y="3587443"/>
            <a:ext cx="9144000" cy="2122206"/>
          </a:xfrm>
          <a:prstGeom prst="rect">
            <a:avLst/>
          </a:prstGeom>
        </p:spPr>
      </p:pic>
      <p:sp>
        <p:nvSpPr>
          <p:cNvPr id="2" name="Title 1"/>
          <p:cNvSpPr>
            <a:spLocks noGrp="1"/>
          </p:cNvSpPr>
          <p:nvPr>
            <p:ph type="title"/>
          </p:nvPr>
        </p:nvSpPr>
        <p:spPr>
          <a:xfrm>
            <a:off x="-228600" y="457200"/>
            <a:ext cx="8822010" cy="933797"/>
          </a:xfrm>
        </p:spPr>
        <p:txBody>
          <a:bodyPr>
            <a:normAutofit/>
          </a:bodyPr>
          <a:lstStyle/>
          <a:p>
            <a:r>
              <a:rPr lang="en-GB" sz="3500" b="1" dirty="0" smtClean="0">
                <a:solidFill>
                  <a:schemeClr val="tx1"/>
                </a:solidFill>
                <a:latin typeface="Calibri" pitchFamily="34" charset="0"/>
              </a:rPr>
              <a:t>Insurers’ attitudes to climate change risk</a:t>
            </a:r>
            <a:endParaRPr lang="en-GB" sz="3500" b="1" dirty="0">
              <a:solidFill>
                <a:schemeClr val="tx1"/>
              </a:solidFill>
              <a:latin typeface="Calibri" pitchFamily="34" charset="0"/>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24563" y="1772434"/>
            <a:ext cx="2016543" cy="834273"/>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09999" y="1946470"/>
            <a:ext cx="3687013" cy="486200"/>
          </a:xfrm>
          <a:prstGeom prst="rect">
            <a:avLst/>
          </a:prstGeom>
        </p:spPr>
      </p:pic>
      <p:pic>
        <p:nvPicPr>
          <p:cNvPr id="11" name="Picture 10" descr="comment_CC.png"/>
          <p:cNvPicPr>
            <a:picLocks noChangeAspect="1"/>
          </p:cNvPicPr>
          <p:nvPr/>
        </p:nvPicPr>
        <p:blipFill>
          <a:blip r:embed="rId7" cstate="print"/>
          <a:stretch>
            <a:fillRect/>
          </a:stretch>
        </p:blipFill>
        <p:spPr>
          <a:xfrm>
            <a:off x="2318836" y="3222456"/>
            <a:ext cx="3941245" cy="2570747"/>
          </a:xfrm>
          <a:prstGeom prst="rect">
            <a:avLst/>
          </a:prstGeom>
        </p:spPr>
      </p:pic>
      <p:sp>
        <p:nvSpPr>
          <p:cNvPr id="13" name="Rectangle 12"/>
          <p:cNvSpPr/>
          <p:nvPr/>
        </p:nvSpPr>
        <p:spPr>
          <a:xfrm>
            <a:off x="5801226" y="5611726"/>
            <a:ext cx="336885" cy="2045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462958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585" y="1848153"/>
            <a:ext cx="8812594" cy="3923066"/>
          </a:xfrm>
          <a:prstGeom prst="rect">
            <a:avLst/>
          </a:prstGeom>
        </p:spPr>
      </p:pic>
      <p:sp>
        <p:nvSpPr>
          <p:cNvPr id="2" name="Title 1"/>
          <p:cNvSpPr>
            <a:spLocks noGrp="1"/>
          </p:cNvSpPr>
          <p:nvPr>
            <p:ph type="title"/>
          </p:nvPr>
        </p:nvSpPr>
        <p:spPr>
          <a:xfrm>
            <a:off x="208585" y="381000"/>
            <a:ext cx="4015818" cy="602046"/>
          </a:xfrm>
        </p:spPr>
        <p:txBody>
          <a:bodyPr>
            <a:noAutofit/>
          </a:bodyPr>
          <a:lstStyle/>
          <a:p>
            <a:r>
              <a:rPr lang="en-GB" sz="3500" b="1" dirty="0" smtClean="0">
                <a:solidFill>
                  <a:schemeClr val="tx1"/>
                </a:solidFill>
                <a:latin typeface="Calibri" pitchFamily="34" charset="0"/>
              </a:rPr>
              <a:t>Catastrophe Losses</a:t>
            </a:r>
            <a:endParaRPr lang="en-GB" sz="3500" b="1" dirty="0">
              <a:solidFill>
                <a:schemeClr val="tx1"/>
              </a:solidFill>
              <a:latin typeface="Calibri" pitchFamily="34" charset="0"/>
            </a:endParaRPr>
          </a:p>
        </p:txBody>
      </p:sp>
      <p:pic>
        <p:nvPicPr>
          <p:cNvPr id="6" name="Picture 3"/>
          <p:cNvPicPr>
            <a:picLocks noChangeAspect="1" noChangeArrowheads="1"/>
          </p:cNvPicPr>
          <p:nvPr/>
        </p:nvPicPr>
        <p:blipFill>
          <a:blip r:embed="rId4" cstate="print"/>
          <a:srcRect/>
          <a:stretch>
            <a:fillRect/>
          </a:stretch>
        </p:blipFill>
        <p:spPr bwMode="auto">
          <a:xfrm>
            <a:off x="331406" y="1124744"/>
            <a:ext cx="7076458" cy="4646475"/>
          </a:xfrm>
          <a:prstGeom prst="rect">
            <a:avLst/>
          </a:prstGeom>
          <a:noFill/>
          <a:ln w="9525">
            <a:noFill/>
            <a:miter lim="800000"/>
            <a:headEnd/>
            <a:tailEnd/>
          </a:ln>
        </p:spPr>
      </p:pic>
      <p:sp>
        <p:nvSpPr>
          <p:cNvPr id="7" name="TextBox 6"/>
          <p:cNvSpPr txBox="1"/>
          <p:nvPr/>
        </p:nvSpPr>
        <p:spPr>
          <a:xfrm>
            <a:off x="331406" y="5512990"/>
            <a:ext cx="1656184" cy="338554"/>
          </a:xfrm>
          <a:prstGeom prst="rect">
            <a:avLst/>
          </a:prstGeom>
          <a:noFill/>
        </p:spPr>
        <p:txBody>
          <a:bodyPr wrap="square" rtlCol="0">
            <a:spAutoFit/>
          </a:bodyPr>
          <a:lstStyle/>
          <a:p>
            <a:r>
              <a:rPr lang="en-GB" sz="1600" dirty="0" smtClean="0">
                <a:solidFill>
                  <a:schemeClr val="accent6">
                    <a:lumMod val="50000"/>
                  </a:schemeClr>
                </a:solidFill>
                <a:latin typeface="Calibri" pitchFamily="34" charset="0"/>
                <a:cs typeface="Arial" pitchFamily="34" charset="0"/>
              </a:rPr>
              <a:t>Munich Re, 2010</a:t>
            </a:r>
            <a:endParaRPr lang="en-GB" sz="1600" dirty="0">
              <a:solidFill>
                <a:schemeClr val="accent6">
                  <a:lumMod val="50000"/>
                </a:schemeClr>
              </a:solidFill>
              <a:latin typeface="Calibri" pitchFamily="34" charset="0"/>
              <a:cs typeface="Arial" pitchFamily="34" charset="0"/>
            </a:endParaRPr>
          </a:p>
        </p:txBody>
      </p:sp>
      <p:pic>
        <p:nvPicPr>
          <p:cNvPr id="8" name="Picture 1"/>
          <p:cNvPicPr>
            <a:picLocks noChangeAspect="1" noChangeArrowheads="1"/>
          </p:cNvPicPr>
          <p:nvPr/>
        </p:nvPicPr>
        <p:blipFill>
          <a:blip r:embed="rId5" cstate="print"/>
          <a:srcRect/>
          <a:stretch>
            <a:fillRect/>
          </a:stretch>
        </p:blipFill>
        <p:spPr bwMode="auto">
          <a:xfrm>
            <a:off x="4730798" y="566184"/>
            <a:ext cx="1958618" cy="1224136"/>
          </a:xfrm>
          <a:prstGeom prst="rect">
            <a:avLst/>
          </a:prstGeom>
          <a:noFill/>
          <a:ln w="9525">
            <a:noFill/>
            <a:miter lim="800000"/>
            <a:headEnd/>
            <a:tailEnd/>
          </a:ln>
        </p:spPr>
      </p:pic>
      <p:pic>
        <p:nvPicPr>
          <p:cNvPr id="2050" name="Picture 2"/>
          <p:cNvPicPr>
            <a:picLocks noChangeAspect="1" noChangeArrowheads="1"/>
          </p:cNvPicPr>
          <p:nvPr/>
        </p:nvPicPr>
        <p:blipFill>
          <a:blip r:embed="rId6" cstate="print"/>
          <a:srcRect/>
          <a:stretch>
            <a:fillRect/>
          </a:stretch>
        </p:blipFill>
        <p:spPr bwMode="auto">
          <a:xfrm>
            <a:off x="6891038" y="566184"/>
            <a:ext cx="2026580" cy="1224136"/>
          </a:xfrm>
          <a:prstGeom prst="rect">
            <a:avLst/>
          </a:prstGeom>
          <a:noFill/>
          <a:ln w="9525">
            <a:noFill/>
            <a:miter lim="800000"/>
            <a:headEnd/>
            <a:tailEnd/>
          </a:ln>
        </p:spPr>
      </p:pic>
    </p:spTree>
    <p:extLst>
      <p:ext uri="{BB962C8B-B14F-4D97-AF65-F5344CB8AC3E}">
        <p14:creationId xmlns:p14="http://schemas.microsoft.com/office/powerpoint/2010/main" val="9814135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xit" presetSubtype="0" fill="hold" nodeType="withEffect">
                                  <p:stCondLst>
                                    <p:cond delay="0"/>
                                  </p:stCondLst>
                                  <p:childTnLst>
                                    <p:animEffect transition="out" filter="fad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7"/>
                                        </p:tgtEl>
                                      </p:cBhvr>
                                    </p:animEffect>
                                    <p:set>
                                      <p:cBhvr>
                                        <p:cTn id="13"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562" y="1129940"/>
            <a:ext cx="7962900" cy="3448050"/>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9808" y="482145"/>
            <a:ext cx="8588522" cy="5225785"/>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10923" y="4086225"/>
            <a:ext cx="2376539" cy="1964605"/>
          </a:xfrm>
          <a:prstGeom prst="rect">
            <a:avLst/>
          </a:prstGeom>
        </p:spPr>
      </p:pic>
    </p:spTree>
    <p:extLst>
      <p:ext uri="{BB962C8B-B14F-4D97-AF65-F5344CB8AC3E}">
        <p14:creationId xmlns:p14="http://schemas.microsoft.com/office/powerpoint/2010/main" val="4889083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3400" y="1295400"/>
            <a:ext cx="3799982" cy="4069803"/>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4040" y="815665"/>
            <a:ext cx="3181642" cy="4912995"/>
          </a:xfrm>
          <a:prstGeom prst="rect">
            <a:avLst/>
          </a:prstGeom>
        </p:spPr>
      </p:pic>
    </p:spTree>
    <p:extLst>
      <p:ext uri="{BB962C8B-B14F-4D97-AF65-F5344CB8AC3E}">
        <p14:creationId xmlns:p14="http://schemas.microsoft.com/office/powerpoint/2010/main" val="37401841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0" y="381000"/>
            <a:ext cx="7143751" cy="5622396"/>
          </a:xfrm>
          <a:prstGeom prst="rect">
            <a:avLst/>
          </a:prstGeom>
        </p:spPr>
      </p:pic>
    </p:spTree>
    <p:extLst>
      <p:ext uri="{BB962C8B-B14F-4D97-AF65-F5344CB8AC3E}">
        <p14:creationId xmlns:p14="http://schemas.microsoft.com/office/powerpoint/2010/main" val="13581629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print"/>
          <a:srcRect/>
          <a:stretch>
            <a:fillRect/>
          </a:stretch>
        </p:blipFill>
        <p:spPr bwMode="auto">
          <a:xfrm>
            <a:off x="481757" y="3063086"/>
            <a:ext cx="5259173" cy="2892545"/>
          </a:xfrm>
          <a:prstGeom prst="rect">
            <a:avLst/>
          </a:prstGeom>
          <a:noFill/>
          <a:ln w="9525">
            <a:noFill/>
            <a:miter lim="800000"/>
            <a:headEnd/>
            <a:tailEnd/>
          </a:ln>
        </p:spPr>
      </p:pic>
      <p:sp>
        <p:nvSpPr>
          <p:cNvPr id="2" name="Title 1"/>
          <p:cNvSpPr>
            <a:spLocks noGrp="1"/>
          </p:cNvSpPr>
          <p:nvPr>
            <p:ph type="title"/>
          </p:nvPr>
        </p:nvSpPr>
        <p:spPr>
          <a:xfrm>
            <a:off x="609600" y="304800"/>
            <a:ext cx="8288610" cy="648047"/>
          </a:xfrm>
        </p:spPr>
        <p:txBody>
          <a:bodyPr>
            <a:normAutofit/>
          </a:bodyPr>
          <a:lstStyle/>
          <a:p>
            <a:pPr algn="l"/>
            <a:r>
              <a:rPr lang="en-GB" sz="3500" b="1" dirty="0" smtClean="0">
                <a:solidFill>
                  <a:schemeClr val="tx1"/>
                </a:solidFill>
                <a:latin typeface="Calibri" pitchFamily="34" charset="0"/>
              </a:rPr>
              <a:t>Pricing climate risk in a changing climate</a:t>
            </a:r>
            <a:endParaRPr lang="en-GB" sz="3500" b="1" dirty="0">
              <a:solidFill>
                <a:schemeClr val="tx1"/>
              </a:solidFill>
              <a:latin typeface="Calibri" pitchFamily="34" charset="0"/>
            </a:endParaRPr>
          </a:p>
        </p:txBody>
      </p:sp>
      <p:sp>
        <p:nvSpPr>
          <p:cNvPr id="3" name="Content Placeholder 2"/>
          <p:cNvSpPr>
            <a:spLocks noGrp="1"/>
          </p:cNvSpPr>
          <p:nvPr>
            <p:ph idx="1"/>
          </p:nvPr>
        </p:nvSpPr>
        <p:spPr>
          <a:xfrm>
            <a:off x="304800" y="1167386"/>
            <a:ext cx="8229600" cy="1042414"/>
          </a:xfrm>
        </p:spPr>
        <p:txBody>
          <a:bodyPr>
            <a:noAutofit/>
          </a:bodyPr>
          <a:lstStyle/>
          <a:p>
            <a:pPr>
              <a:buNone/>
            </a:pPr>
            <a:r>
              <a:rPr lang="en-GB" sz="2000" dirty="0" smtClean="0">
                <a:latin typeface="Calibri" pitchFamily="34" charset="0"/>
              </a:rPr>
              <a:t>	In order to enable </a:t>
            </a:r>
            <a:r>
              <a:rPr lang="en-GB" sz="2000" b="1" dirty="0" smtClean="0">
                <a:latin typeface="Calibri" pitchFamily="34" charset="0"/>
              </a:rPr>
              <a:t>risk-based pricing</a:t>
            </a:r>
            <a:r>
              <a:rPr lang="en-GB" sz="2000" dirty="0" smtClean="0">
                <a:latin typeface="Calibri" pitchFamily="34" charset="0"/>
              </a:rPr>
              <a:t>, insurers typically refer to historical loss data, hazard data and use empirical relationships linking hazards with insured losses.</a:t>
            </a:r>
          </a:p>
          <a:p>
            <a:pPr>
              <a:buNone/>
            </a:pPr>
            <a:r>
              <a:rPr lang="en-GB" sz="2000" dirty="0" smtClean="0">
                <a:latin typeface="Calibri" pitchFamily="34" charset="0"/>
              </a:rPr>
              <a:t>	Establishing current climate risk:</a:t>
            </a:r>
          </a:p>
          <a:p>
            <a:pPr algn="ctr">
              <a:buNone/>
            </a:pPr>
            <a:r>
              <a:rPr lang="en-GB" sz="2000" dirty="0" smtClean="0">
                <a:latin typeface="Calibri" pitchFamily="34" charset="0"/>
              </a:rPr>
              <a:t>	Today’s climate     ≠    average statistics of past weather </a:t>
            </a:r>
          </a:p>
          <a:p>
            <a:endParaRPr lang="en-GB" sz="2000" dirty="0">
              <a:latin typeface="Calibri" pitchFamily="34" charset="0"/>
            </a:endParaRPr>
          </a:p>
          <a:p>
            <a:endParaRPr lang="en-GB" sz="2000" dirty="0">
              <a:latin typeface="Calibri" pitchFamily="34" charset="0"/>
            </a:endParaRPr>
          </a:p>
        </p:txBody>
      </p:sp>
      <p:sp>
        <p:nvSpPr>
          <p:cNvPr id="7" name="Rectangle 6"/>
          <p:cNvSpPr/>
          <p:nvPr/>
        </p:nvSpPr>
        <p:spPr>
          <a:xfrm>
            <a:off x="5197642" y="5955632"/>
            <a:ext cx="144379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1"/>
          <p:cNvSpPr txBox="1">
            <a:spLocks/>
          </p:cNvSpPr>
          <p:nvPr/>
        </p:nvSpPr>
        <p:spPr>
          <a:xfrm>
            <a:off x="5919537" y="3063086"/>
            <a:ext cx="2615357" cy="2425293"/>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2200" b="0" i="0" u="none" strike="noStrike" kern="1200" cap="none" spc="0" normalizeH="0" baseline="0" noProof="0" dirty="0" smtClean="0">
                <a:ln>
                  <a:noFill/>
                </a:ln>
                <a:solidFill>
                  <a:schemeClr val="tx1"/>
                </a:solidFill>
                <a:effectLst/>
                <a:uLnTx/>
                <a:uFillTx/>
                <a:latin typeface="Calibri" pitchFamily="34" charset="0"/>
                <a:ea typeface="+mj-ea"/>
                <a:cs typeface="+mj-cs"/>
              </a:rPr>
              <a:t>“From a &lt; 1 in 1000 year event to a 1 in 4 year event”</a:t>
            </a:r>
            <a:endParaRPr kumimoji="0" lang="en-GB" sz="2200" b="0" i="0" u="none" strike="noStrike" kern="1200" cap="none" spc="0" normalizeH="0" baseline="0" noProof="0" dirty="0">
              <a:ln>
                <a:noFill/>
              </a:ln>
              <a:solidFill>
                <a:schemeClr val="tx1"/>
              </a:solidFill>
              <a:effectLst/>
              <a:uLnTx/>
              <a:uFillTx/>
              <a:latin typeface="Calibri" pitchFamily="34" charset="0"/>
              <a:ea typeface="+mj-ea"/>
              <a:cs typeface="+mj-cs"/>
            </a:endParaRPr>
          </a:p>
        </p:txBody>
      </p:sp>
    </p:spTree>
    <p:extLst>
      <p:ext uri="{BB962C8B-B14F-4D97-AF65-F5344CB8AC3E}">
        <p14:creationId xmlns:p14="http://schemas.microsoft.com/office/powerpoint/2010/main" val="17246766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394643" y="332656"/>
            <a:ext cx="6841182" cy="1143000"/>
          </a:xfrm>
        </p:spPr>
        <p:txBody>
          <a:bodyPr/>
          <a:lstStyle/>
          <a:p>
            <a:pPr algn="l" eaLnBrk="1" hangingPunct="1"/>
            <a:r>
              <a:rPr lang="en-GB" b="1" dirty="0" smtClean="0"/>
              <a:t>Aims of </a:t>
            </a:r>
            <a:r>
              <a:rPr lang="en-GB" b="1" dirty="0"/>
              <a:t>T</a:t>
            </a:r>
            <a:r>
              <a:rPr lang="en-GB" b="1" dirty="0" smtClean="0"/>
              <a:t>oday’s Lecture</a:t>
            </a:r>
          </a:p>
        </p:txBody>
      </p:sp>
      <p:sp>
        <p:nvSpPr>
          <p:cNvPr id="32771" name="Rectangle 4"/>
          <p:cNvSpPr>
            <a:spLocks noChangeArrowheads="1"/>
          </p:cNvSpPr>
          <p:nvPr/>
        </p:nvSpPr>
        <p:spPr bwMode="auto">
          <a:xfrm>
            <a:off x="685800" y="1752600"/>
            <a:ext cx="7543800" cy="2159000"/>
          </a:xfrm>
          <a:prstGeom prst="rect">
            <a:avLst/>
          </a:prstGeom>
          <a:noFill/>
          <a:ln w="19050">
            <a:noFill/>
            <a:miter lim="800000"/>
            <a:headEnd/>
            <a:tailEnd/>
          </a:ln>
        </p:spPr>
        <p:txBody>
          <a:bodyPr/>
          <a:lstStyle/>
          <a:p>
            <a:pPr marL="457200" indent="-457200">
              <a:buClrTx/>
              <a:buSzPct val="100000"/>
              <a:buFont typeface="Arial" panose="020B0604020202020204" pitchFamily="34" charset="0"/>
              <a:buChar char="•"/>
            </a:pPr>
            <a:r>
              <a:rPr lang="en-GB" sz="2200" b="1" dirty="0" smtClean="0">
                <a:solidFill>
                  <a:srgbClr val="000000"/>
                </a:solidFill>
                <a:latin typeface="Calibri" panose="020F0502020204030204" pitchFamily="34" charset="0"/>
              </a:rPr>
              <a:t>Outline </a:t>
            </a:r>
            <a:r>
              <a:rPr lang="en-GB" sz="2200" b="1" dirty="0">
                <a:solidFill>
                  <a:srgbClr val="000000"/>
                </a:solidFill>
                <a:latin typeface="Calibri" panose="020F0502020204030204" pitchFamily="34" charset="0"/>
              </a:rPr>
              <a:t>the tools that climate scientists use to understand potential impacts</a:t>
            </a:r>
          </a:p>
          <a:p>
            <a:pPr marL="457200" indent="-457200">
              <a:buClrTx/>
              <a:buSzPct val="100000"/>
              <a:buFont typeface="Arial" panose="020B0604020202020204" pitchFamily="34" charset="0"/>
              <a:buChar char="•"/>
            </a:pPr>
            <a:endParaRPr lang="en-GB" sz="2200" b="1" dirty="0" smtClean="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r>
              <a:rPr lang="en-GB" sz="2200" b="1" dirty="0" smtClean="0">
                <a:solidFill>
                  <a:srgbClr val="000000"/>
                </a:solidFill>
                <a:latin typeface="Calibri" panose="020F0502020204030204" pitchFamily="34" charset="0"/>
              </a:rPr>
              <a:t>Explore the impact of climate change on extreme </a:t>
            </a:r>
            <a:r>
              <a:rPr lang="en-GB" sz="2200" b="1" dirty="0" smtClean="0">
                <a:solidFill>
                  <a:srgbClr val="000000"/>
                </a:solidFill>
                <a:latin typeface="Calibri" panose="020F0502020204030204" pitchFamily="34" charset="0"/>
              </a:rPr>
              <a:t>weather and climate events</a:t>
            </a:r>
          </a:p>
          <a:p>
            <a:pPr marL="457200" indent="-457200">
              <a:buClrTx/>
              <a:buSzPct val="100000"/>
              <a:buFont typeface="Arial" panose="020B0604020202020204" pitchFamily="34" charset="0"/>
              <a:buChar char="•"/>
            </a:pPr>
            <a:endParaRPr lang="en-GB" sz="2200" b="1" dirty="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r>
              <a:rPr lang="en-GB" sz="2200" b="1" dirty="0" smtClean="0">
                <a:solidFill>
                  <a:srgbClr val="000000"/>
                </a:solidFill>
                <a:latin typeface="Calibri" panose="020F0502020204030204" pitchFamily="34" charset="0"/>
              </a:rPr>
              <a:t>Consider the economic impacts of climate change</a:t>
            </a:r>
          </a:p>
          <a:p>
            <a:pPr marL="457200" indent="-457200">
              <a:buClrTx/>
              <a:buSzPct val="100000"/>
              <a:buFont typeface="Arial" panose="020B0604020202020204" pitchFamily="34" charset="0"/>
              <a:buChar char="•"/>
            </a:pPr>
            <a:endParaRPr lang="en-GB" sz="2200" b="1" dirty="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r>
              <a:rPr lang="en-GB" sz="2200" b="1" dirty="0" smtClean="0">
                <a:solidFill>
                  <a:srgbClr val="000000"/>
                </a:solidFill>
                <a:latin typeface="Calibri" panose="020F0502020204030204" pitchFamily="34" charset="0"/>
              </a:rPr>
              <a:t>Discuss the use of insurance to reduce climate risks</a:t>
            </a:r>
          </a:p>
          <a:p>
            <a:pPr marL="457200" indent="-457200">
              <a:buClrTx/>
              <a:buSzPct val="100000"/>
              <a:buFont typeface="Arial" panose="020B0604020202020204" pitchFamily="34" charset="0"/>
              <a:buChar char="•"/>
            </a:pPr>
            <a:endParaRPr lang="en-GB" sz="2200" b="1" dirty="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r>
              <a:rPr lang="en-GB" sz="2200" b="1" dirty="0" smtClean="0">
                <a:solidFill>
                  <a:srgbClr val="000000"/>
                </a:solidFill>
                <a:latin typeface="Calibri" panose="020F0502020204030204" pitchFamily="34" charset="0"/>
              </a:rPr>
              <a:t>Outline key climate impacts for the UK</a:t>
            </a:r>
          </a:p>
          <a:p>
            <a:pPr marL="457200" indent="-457200">
              <a:buClrTx/>
              <a:buSzPct val="100000"/>
              <a:buFont typeface="Arial" panose="020B0604020202020204" pitchFamily="34" charset="0"/>
              <a:buChar char="•"/>
            </a:pPr>
            <a:endParaRPr lang="en-GB" sz="2500" dirty="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endParaRPr lang="en-GB" sz="2500" dirty="0" smtClean="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endParaRPr lang="en-GB" sz="2500" i="0" dirty="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endParaRPr lang="en-GB" sz="2500" i="0" dirty="0" smtClean="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endParaRPr lang="en-GB" sz="2500" i="0" dirty="0" smtClean="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endParaRPr lang="en-GB" sz="2500" dirty="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endParaRPr lang="en-GB" sz="2500" i="0" dirty="0">
              <a:solidFill>
                <a:srgbClr val="000000"/>
              </a:solidFill>
              <a:latin typeface="Calibri" panose="020F0502020204030204" pitchFamily="34" charset="0"/>
            </a:endParaRPr>
          </a:p>
          <a:p>
            <a:pPr marL="342900" indent="-342900">
              <a:spcBef>
                <a:spcPct val="20000"/>
              </a:spcBef>
              <a:buFontTx/>
              <a:buChar char="•"/>
            </a:pPr>
            <a:endParaRPr lang="en-GB" sz="2500" i="0" dirty="0" smtClean="0">
              <a:solidFill>
                <a:srgbClr val="000000"/>
              </a:solidFill>
              <a:latin typeface="Calibri" panose="020F0502020204030204" pitchFamily="34" charset="0"/>
            </a:endParaRPr>
          </a:p>
          <a:p>
            <a:pPr marL="342900" indent="-342900">
              <a:spcBef>
                <a:spcPct val="20000"/>
              </a:spcBef>
              <a:buFontTx/>
              <a:buChar char="•"/>
            </a:pPr>
            <a:endParaRPr lang="en-GB" sz="2500" i="0" dirty="0">
              <a:solidFill>
                <a:srgbClr val="000000"/>
              </a:solidFill>
              <a:latin typeface="Calibri" panose="020F0502020204030204" pitchFamily="34" charset="0"/>
            </a:endParaRPr>
          </a:p>
          <a:p>
            <a:pPr marL="342900" indent="-342900">
              <a:spcBef>
                <a:spcPct val="20000"/>
              </a:spcBef>
              <a:buFontTx/>
              <a:buChar char="•"/>
            </a:pPr>
            <a:endParaRPr lang="en-GB" sz="2500" i="0" dirty="0">
              <a:solidFill>
                <a:srgbClr val="000000"/>
              </a:solidFill>
              <a:latin typeface="Calibri" panose="020F0502020204030204" pitchFamily="34" charset="0"/>
            </a:endParaRPr>
          </a:p>
          <a:p>
            <a:pPr marL="342900" indent="-342900">
              <a:spcBef>
                <a:spcPct val="20000"/>
              </a:spcBef>
            </a:pPr>
            <a:endParaRPr lang="en-GB" sz="2500" i="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0269786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0525" y="1390650"/>
            <a:ext cx="8382000" cy="4525963"/>
          </a:xfrm>
        </p:spPr>
        <p:txBody>
          <a:bodyPr/>
          <a:lstStyle/>
          <a:p>
            <a:pPr marL="0" indent="0">
              <a:buNone/>
            </a:pPr>
            <a:r>
              <a:rPr lang="en-US" sz="2000" dirty="0">
                <a:latin typeface="Calibri" pitchFamily="34" charset="0"/>
              </a:rPr>
              <a:t>Climate change heralds a huge opportunity for insurers. In theory, if climate-related risks are set to grow then so should demand for many classic insurance products, and markets for new products may appear. </a:t>
            </a:r>
            <a:r>
              <a:rPr lang="en-US" sz="2000" dirty="0" smtClean="0">
                <a:latin typeface="Calibri" pitchFamily="34" charset="0"/>
              </a:rPr>
              <a:t>(</a:t>
            </a:r>
            <a:r>
              <a:rPr lang="en-US" sz="2000" dirty="0" err="1" smtClean="0">
                <a:latin typeface="Calibri" pitchFamily="34" charset="0"/>
              </a:rPr>
              <a:t>Petherick</a:t>
            </a:r>
            <a:r>
              <a:rPr lang="en-US" sz="2000" dirty="0" smtClean="0">
                <a:latin typeface="Calibri" pitchFamily="34" charset="0"/>
              </a:rPr>
              <a:t>, 2011)</a:t>
            </a:r>
          </a:p>
          <a:p>
            <a:pPr marL="0" indent="0">
              <a:buNone/>
            </a:pPr>
            <a:endParaRPr lang="en-US" sz="2000" dirty="0" smtClean="0">
              <a:latin typeface="Calibri" pitchFamily="34" charset="0"/>
            </a:endParaRPr>
          </a:p>
          <a:p>
            <a:pPr marL="0" indent="0">
              <a:buNone/>
            </a:pPr>
            <a:r>
              <a:rPr lang="en-US" sz="2000" dirty="0" err="1" smtClean="0">
                <a:latin typeface="Calibri" pitchFamily="34" charset="0"/>
              </a:rPr>
              <a:t>Opportunties</a:t>
            </a:r>
            <a:r>
              <a:rPr lang="en-US" sz="2000" dirty="0" smtClean="0">
                <a:latin typeface="Calibri" pitchFamily="34" charset="0"/>
              </a:rPr>
              <a:t> include:</a:t>
            </a:r>
          </a:p>
          <a:p>
            <a:r>
              <a:rPr lang="en-US" sz="2000" dirty="0" smtClean="0">
                <a:latin typeface="Calibri" pitchFamily="34" charset="0"/>
              </a:rPr>
              <a:t>Insurance for growing renewables market (especially BRICS countries)</a:t>
            </a:r>
          </a:p>
          <a:p>
            <a:r>
              <a:rPr lang="en-US" sz="2000" dirty="0" smtClean="0">
                <a:latin typeface="Calibri" pitchFamily="34" charset="0"/>
              </a:rPr>
              <a:t>Liability insurance for companies</a:t>
            </a:r>
          </a:p>
          <a:p>
            <a:r>
              <a:rPr lang="en-US" sz="2000" dirty="0">
                <a:latin typeface="Calibri" pitchFamily="34" charset="0"/>
              </a:rPr>
              <a:t>Insurance of adaptation measures</a:t>
            </a:r>
          </a:p>
          <a:p>
            <a:r>
              <a:rPr lang="en-US" sz="2000" dirty="0" smtClean="0">
                <a:latin typeface="Calibri" pitchFamily="34" charset="0"/>
              </a:rPr>
              <a:t>Increased demand for novel insurance products in vulnerable sectors and regions (e.g. </a:t>
            </a:r>
            <a:r>
              <a:rPr lang="en-US" sz="2000" dirty="0" err="1" smtClean="0">
                <a:latin typeface="Calibri" pitchFamily="34" charset="0"/>
              </a:rPr>
              <a:t>microinsurance</a:t>
            </a:r>
            <a:r>
              <a:rPr lang="en-US" sz="2000" dirty="0" smtClean="0">
                <a:latin typeface="Calibri" pitchFamily="34" charset="0"/>
              </a:rPr>
              <a:t>)</a:t>
            </a:r>
          </a:p>
          <a:p>
            <a:endParaRPr lang="en-US" sz="2200" dirty="0" smtClean="0">
              <a:latin typeface="Calibri" pitchFamily="34" charset="0"/>
            </a:endParaRPr>
          </a:p>
          <a:p>
            <a:endParaRPr lang="en-ZA" sz="2200" dirty="0">
              <a:latin typeface="Calibri" pitchFamily="34" charset="0"/>
            </a:endParaRPr>
          </a:p>
        </p:txBody>
      </p:sp>
      <p:sp>
        <p:nvSpPr>
          <p:cNvPr id="12" name="Title 1"/>
          <p:cNvSpPr>
            <a:spLocks noGrp="1"/>
          </p:cNvSpPr>
          <p:nvPr>
            <p:ph type="title"/>
          </p:nvPr>
        </p:nvSpPr>
        <p:spPr>
          <a:xfrm>
            <a:off x="228600" y="381000"/>
            <a:ext cx="4949577" cy="724247"/>
          </a:xfrm>
        </p:spPr>
        <p:txBody>
          <a:bodyPr>
            <a:normAutofit/>
          </a:bodyPr>
          <a:lstStyle/>
          <a:p>
            <a:pPr algn="ctr"/>
            <a:r>
              <a:rPr lang="en-US" sz="3500" b="1" dirty="0" smtClean="0">
                <a:solidFill>
                  <a:schemeClr val="tx1"/>
                </a:solidFill>
                <a:latin typeface="Calibri" pitchFamily="34" charset="0"/>
              </a:rPr>
              <a:t>Exploiting opportunities</a:t>
            </a:r>
            <a:endParaRPr lang="en-ZA" sz="3500" b="1" dirty="0">
              <a:solidFill>
                <a:schemeClr val="tx1"/>
              </a:solidFill>
              <a:latin typeface="Calibri" pitchFamily="34" charset="0"/>
            </a:endParaRPr>
          </a:p>
        </p:txBody>
      </p:sp>
    </p:spTree>
    <p:extLst>
      <p:ext uri="{BB962C8B-B14F-4D97-AF65-F5344CB8AC3E}">
        <p14:creationId xmlns:p14="http://schemas.microsoft.com/office/powerpoint/2010/main" val="6542903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8250510" cy="686147"/>
          </a:xfrm>
        </p:spPr>
        <p:txBody>
          <a:bodyPr>
            <a:normAutofit/>
          </a:bodyPr>
          <a:lstStyle/>
          <a:p>
            <a:pPr algn="l"/>
            <a:r>
              <a:rPr lang="en-GB" sz="3500" b="1" dirty="0" err="1" smtClean="0">
                <a:solidFill>
                  <a:schemeClr val="tx1"/>
                </a:solidFill>
                <a:latin typeface="Calibri" pitchFamily="34" charset="0"/>
              </a:rPr>
              <a:t>Microinsurance</a:t>
            </a:r>
            <a:endParaRPr lang="en-GB" sz="3500" b="1" dirty="0">
              <a:solidFill>
                <a:schemeClr val="tx1"/>
              </a:solidFill>
              <a:latin typeface="Calibri" pitchFamily="34" charset="0"/>
            </a:endParaRPr>
          </a:p>
        </p:txBody>
      </p:sp>
      <p:sp>
        <p:nvSpPr>
          <p:cNvPr id="3" name="Content Placeholder 2"/>
          <p:cNvSpPr>
            <a:spLocks noGrp="1"/>
          </p:cNvSpPr>
          <p:nvPr>
            <p:ph sz="half" idx="1"/>
          </p:nvPr>
        </p:nvSpPr>
        <p:spPr>
          <a:xfrm>
            <a:off x="609600" y="1905000"/>
            <a:ext cx="7848600" cy="4525963"/>
          </a:xfrm>
        </p:spPr>
        <p:txBody>
          <a:bodyPr/>
          <a:lstStyle/>
          <a:p>
            <a:pPr marL="0" indent="0">
              <a:buNone/>
            </a:pPr>
            <a:r>
              <a:rPr lang="en-GB" sz="1700" dirty="0" smtClean="0">
                <a:latin typeface="Calibri" pitchFamily="34" charset="0"/>
                <a:cs typeface="Arial" pitchFamily="34" charset="0"/>
              </a:rPr>
              <a:t>Insurance directed towards low-income people. Such insurance is increasingly being made available to people in developing countries who do not have access, or cannot afford the high premiums associated with traditional forms of insurance.</a:t>
            </a:r>
            <a:endParaRPr lang="en-GB" sz="1700" dirty="0">
              <a:latin typeface="Calibri" pitchFamily="34" charset="0"/>
              <a:cs typeface="Arial" pitchFamily="34" charset="0"/>
            </a:endParaRPr>
          </a:p>
          <a:p>
            <a:pPr marL="0" indent="0">
              <a:buNone/>
            </a:pPr>
            <a:endParaRPr lang="en-GB" sz="1700" b="1" dirty="0" smtClean="0">
              <a:latin typeface="Calibri" pitchFamily="34" charset="0"/>
              <a:cs typeface="Arial" pitchFamily="34" charset="0"/>
            </a:endParaRPr>
          </a:p>
          <a:p>
            <a:pPr marL="0" indent="0">
              <a:buNone/>
            </a:pPr>
            <a:r>
              <a:rPr lang="en-GB" sz="1700" b="1" dirty="0" smtClean="0">
                <a:latin typeface="Calibri" pitchFamily="34" charset="0"/>
                <a:cs typeface="Arial" pitchFamily="34" charset="0"/>
              </a:rPr>
              <a:t>Weather index insurance</a:t>
            </a:r>
          </a:p>
          <a:p>
            <a:r>
              <a:rPr lang="en-GB" sz="1700" dirty="0" smtClean="0">
                <a:latin typeface="Calibri" pitchFamily="34" charset="0"/>
                <a:cs typeface="Arial" pitchFamily="34" charset="0"/>
              </a:rPr>
              <a:t>Policyholders </a:t>
            </a:r>
            <a:r>
              <a:rPr lang="en-GB" sz="1700" dirty="0">
                <a:latin typeface="Calibri" pitchFamily="34" charset="0"/>
                <a:cs typeface="Arial" pitchFamily="34" charset="0"/>
              </a:rPr>
              <a:t>purchase insurance to cover losses in the event of damages related to a specific hazard (or peril to use insurance language).</a:t>
            </a:r>
          </a:p>
          <a:p>
            <a:r>
              <a:rPr lang="en-GB" sz="1700" dirty="0" smtClean="0">
                <a:latin typeface="Calibri" pitchFamily="34" charset="0"/>
                <a:cs typeface="Arial" pitchFamily="34" charset="0"/>
              </a:rPr>
              <a:t>Unlike </a:t>
            </a:r>
            <a:r>
              <a:rPr lang="en-GB" sz="1700" dirty="0">
                <a:latin typeface="Calibri" pitchFamily="34" charset="0"/>
                <a:cs typeface="Arial" pitchFamily="34" charset="0"/>
              </a:rPr>
              <a:t>traditional claims based insurance, </a:t>
            </a:r>
            <a:r>
              <a:rPr lang="en-GB" sz="1700" dirty="0" err="1">
                <a:latin typeface="Calibri" pitchFamily="34" charset="0"/>
                <a:cs typeface="Arial" pitchFamily="34" charset="0"/>
              </a:rPr>
              <a:t>payouts</a:t>
            </a:r>
            <a:r>
              <a:rPr lang="en-GB" sz="1700" dirty="0">
                <a:latin typeface="Calibri" pitchFamily="34" charset="0"/>
                <a:cs typeface="Arial" pitchFamily="34" charset="0"/>
              </a:rPr>
              <a:t> depend on the triggering of some index/proxy.</a:t>
            </a:r>
          </a:p>
          <a:p>
            <a:pPr lvl="1"/>
            <a:r>
              <a:rPr lang="en-GB" sz="1700" dirty="0">
                <a:latin typeface="Calibri" pitchFamily="34" charset="0"/>
                <a:cs typeface="Arial" pitchFamily="34" charset="0"/>
              </a:rPr>
              <a:t>e.g. for crop insurance, measured </a:t>
            </a:r>
            <a:r>
              <a:rPr lang="en-GB" sz="1700" dirty="0" smtClean="0">
                <a:latin typeface="Calibri" pitchFamily="34" charset="0"/>
                <a:cs typeface="Arial" pitchFamily="34" charset="0"/>
              </a:rPr>
              <a:t>rainfall below </a:t>
            </a:r>
            <a:r>
              <a:rPr lang="en-GB" sz="1700" dirty="0">
                <a:latin typeface="Calibri" pitchFamily="34" charset="0"/>
                <a:cs typeface="Arial" pitchFamily="34" charset="0"/>
              </a:rPr>
              <a:t>a drought threshold</a:t>
            </a:r>
          </a:p>
          <a:p>
            <a:r>
              <a:rPr lang="en-GB" sz="1700" dirty="0" smtClean="0">
                <a:latin typeface="Calibri" pitchFamily="34" charset="0"/>
                <a:cs typeface="Arial" pitchFamily="34" charset="0"/>
              </a:rPr>
              <a:t>All </a:t>
            </a:r>
            <a:r>
              <a:rPr lang="en-GB" sz="1700" dirty="0">
                <a:latin typeface="Calibri" pitchFamily="34" charset="0"/>
                <a:cs typeface="Arial" pitchFamily="34" charset="0"/>
              </a:rPr>
              <a:t>policyholders within a defined radius of a measuring station receive the same </a:t>
            </a:r>
            <a:r>
              <a:rPr lang="en-GB" sz="1700" dirty="0" err="1">
                <a:latin typeface="Calibri" pitchFamily="34" charset="0"/>
                <a:cs typeface="Arial" pitchFamily="34" charset="0"/>
              </a:rPr>
              <a:t>payout</a:t>
            </a:r>
            <a:r>
              <a:rPr lang="en-GB" sz="1700" dirty="0">
                <a:latin typeface="Calibri" pitchFamily="34" charset="0"/>
                <a:cs typeface="Arial" pitchFamily="34" charset="0"/>
              </a:rPr>
              <a:t> if the index is triggered. </a:t>
            </a:r>
          </a:p>
          <a:p>
            <a:pPr lvl="1"/>
            <a:r>
              <a:rPr lang="en-GB" sz="1700" dirty="0">
                <a:latin typeface="Calibri" pitchFamily="34" charset="0"/>
                <a:cs typeface="Arial" pitchFamily="34" charset="0"/>
              </a:rPr>
              <a:t>e.g. If </a:t>
            </a:r>
            <a:r>
              <a:rPr lang="en-GB" sz="1700" dirty="0" smtClean="0">
                <a:latin typeface="Calibri" pitchFamily="34" charset="0"/>
                <a:cs typeface="Arial" pitchFamily="34" charset="0"/>
              </a:rPr>
              <a:t>rainfall </a:t>
            </a:r>
            <a:r>
              <a:rPr lang="en-GB" sz="1700" dirty="0">
                <a:latin typeface="Calibri" pitchFamily="34" charset="0"/>
                <a:cs typeface="Arial" pitchFamily="34" charset="0"/>
              </a:rPr>
              <a:t>is below 50mm, all policyholders receive a </a:t>
            </a:r>
            <a:r>
              <a:rPr lang="en-GB" sz="1700" dirty="0" err="1">
                <a:latin typeface="Calibri" pitchFamily="34" charset="0"/>
                <a:cs typeface="Arial" pitchFamily="34" charset="0"/>
              </a:rPr>
              <a:t>payout</a:t>
            </a:r>
            <a:r>
              <a:rPr lang="en-GB" sz="1700" dirty="0">
                <a:latin typeface="Calibri" pitchFamily="34" charset="0"/>
                <a:cs typeface="Arial" pitchFamily="34" charset="0"/>
              </a:rPr>
              <a:t>. </a:t>
            </a:r>
          </a:p>
          <a:p>
            <a:pPr marL="0" indent="0">
              <a:buNone/>
            </a:pPr>
            <a:endParaRPr lang="en-ZA" sz="2200" dirty="0">
              <a:latin typeface="Calibri" pitchFamily="34" charset="0"/>
            </a:endParaRPr>
          </a:p>
        </p:txBody>
      </p:sp>
      <p:pic>
        <p:nvPicPr>
          <p:cNvPr id="5" name="Picture 2"/>
          <p:cNvPicPr>
            <a:picLocks noChangeAspect="1" noChangeArrowheads="1"/>
          </p:cNvPicPr>
          <p:nvPr/>
        </p:nvPicPr>
        <p:blipFill>
          <a:blip r:embed="rId3" cstate="print"/>
          <a:srcRect/>
          <a:stretch>
            <a:fillRect/>
          </a:stretch>
        </p:blipFill>
        <p:spPr bwMode="auto">
          <a:xfrm>
            <a:off x="6400799" y="381000"/>
            <a:ext cx="1933575" cy="1286706"/>
          </a:xfrm>
          <a:prstGeom prst="rect">
            <a:avLst/>
          </a:prstGeom>
          <a:noFill/>
          <a:ln w="9525">
            <a:noFill/>
            <a:miter lim="800000"/>
            <a:headEnd/>
            <a:tailEnd/>
          </a:ln>
        </p:spPr>
      </p:pic>
    </p:spTree>
    <p:extLst>
      <p:ext uri="{BB962C8B-B14F-4D97-AF65-F5344CB8AC3E}">
        <p14:creationId xmlns:p14="http://schemas.microsoft.com/office/powerpoint/2010/main" val="28080872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fontScale="90000"/>
          </a:bodyPr>
          <a:lstStyle/>
          <a:p>
            <a:pPr lvl="0" fontAlgn="base">
              <a:spcAft>
                <a:spcPct val="0"/>
              </a:spcAft>
            </a:pPr>
            <a:r>
              <a:rPr lang="en-US" altLang="zh-CN" b="1" dirty="0">
                <a:latin typeface="Calibri" pitchFamily="34" charset="0"/>
                <a:ea typeface="WenQuanYi Micro Hei"/>
                <a:cs typeface="Lohit Hindi"/>
              </a:rPr>
              <a:t>Maintaining Insurance Viability in a </a:t>
            </a:r>
            <a:r>
              <a:rPr lang="en-ZA" altLang="zh-CN" sz="800" dirty="0">
                <a:latin typeface="Arial" pitchFamily="34" charset="0"/>
                <a:cs typeface="Arial" pitchFamily="34" charset="0"/>
              </a:rPr>
              <a:t/>
            </a:r>
            <a:br>
              <a:rPr lang="en-ZA" altLang="zh-CN" sz="800" dirty="0">
                <a:latin typeface="Arial" pitchFamily="34" charset="0"/>
                <a:cs typeface="Arial" pitchFamily="34" charset="0"/>
              </a:rPr>
            </a:br>
            <a:r>
              <a:rPr lang="en-US" altLang="zh-CN" b="1" dirty="0">
                <a:latin typeface="Calibri" pitchFamily="34" charset="0"/>
                <a:ea typeface="WenQuanYi Micro Hei"/>
                <a:cs typeface="Lohit Hindi"/>
              </a:rPr>
              <a:t>Changing Climate</a:t>
            </a:r>
            <a:r>
              <a:rPr lang="en-US" altLang="zh-CN" sz="4800" dirty="0">
                <a:latin typeface="Arial" pitchFamily="34" charset="0"/>
                <a:cs typeface="Arial" pitchFamily="34" charset="0"/>
              </a:rPr>
              <a:t/>
            </a:r>
            <a:br>
              <a:rPr lang="en-US" altLang="zh-CN" sz="4800" dirty="0">
                <a:latin typeface="Arial" pitchFamily="34" charset="0"/>
                <a:cs typeface="Arial" pitchFamily="34" charset="0"/>
              </a:rPr>
            </a:br>
            <a:endParaRPr lang="en-ZA" dirty="0"/>
          </a:p>
        </p:txBody>
      </p:sp>
      <p:sp>
        <p:nvSpPr>
          <p:cNvPr id="5"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ZA"/>
          </a:p>
        </p:txBody>
      </p:sp>
      <p:pic>
        <p:nvPicPr>
          <p:cNvPr id="204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8447" y="2011363"/>
            <a:ext cx="4047105" cy="233203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81000" y="4648200"/>
            <a:ext cx="8787809" cy="1200329"/>
          </a:xfrm>
          <a:prstGeom prst="rect">
            <a:avLst/>
          </a:prstGeom>
          <a:noFill/>
        </p:spPr>
        <p:txBody>
          <a:bodyPr wrap="square" rtlCol="0">
            <a:spAutoFit/>
          </a:bodyPr>
          <a:lstStyle/>
          <a:p>
            <a:pPr algn="ctr"/>
            <a:r>
              <a:rPr lang="en-US" dirty="0" smtClean="0"/>
              <a:t>Premium 	 =  Expected loss  +  loading for ambiguity  +  profit</a:t>
            </a:r>
          </a:p>
          <a:p>
            <a:endParaRPr lang="en-US" dirty="0"/>
          </a:p>
          <a:p>
            <a:r>
              <a:rPr lang="en-US" dirty="0" smtClean="0"/>
              <a:t>Where the expected </a:t>
            </a:r>
            <a:r>
              <a:rPr lang="en-US" dirty="0"/>
              <a:t>loss is the value of a possible loss times the probability of that loss occurring.</a:t>
            </a:r>
            <a:endParaRPr lang="en-ZA" dirty="0"/>
          </a:p>
        </p:txBody>
      </p:sp>
    </p:spTree>
    <p:extLst>
      <p:ext uri="{BB962C8B-B14F-4D97-AF65-F5344CB8AC3E}">
        <p14:creationId xmlns:p14="http://schemas.microsoft.com/office/powerpoint/2010/main" val="23904690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615" y="2580928"/>
            <a:ext cx="8250510" cy="686147"/>
          </a:xfrm>
        </p:spPr>
        <p:txBody>
          <a:bodyPr/>
          <a:lstStyle/>
          <a:p>
            <a:pPr algn="ctr"/>
            <a:r>
              <a:rPr lang="en-GB" sz="3800" dirty="0" smtClean="0">
                <a:solidFill>
                  <a:schemeClr val="tx1"/>
                </a:solidFill>
                <a:latin typeface="Calibri" pitchFamily="34" charset="0"/>
              </a:rPr>
              <a:t>What role for insurers in adaptation?</a:t>
            </a:r>
            <a:endParaRPr lang="en-GB" sz="3800" dirty="0">
              <a:solidFill>
                <a:schemeClr val="tx1"/>
              </a:solidFill>
              <a:latin typeface="Calibri" pitchFamily="34" charset="0"/>
            </a:endParaRPr>
          </a:p>
        </p:txBody>
      </p:sp>
    </p:spTree>
    <p:extLst>
      <p:ext uri="{BB962C8B-B14F-4D97-AF65-F5344CB8AC3E}">
        <p14:creationId xmlns:p14="http://schemas.microsoft.com/office/powerpoint/2010/main" val="23406424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8200" y="2026364"/>
            <a:ext cx="4238625" cy="2729962"/>
          </a:xfrm>
          <a:prstGeom prst="rect">
            <a:avLst/>
          </a:prstGeom>
        </p:spPr>
      </p:pic>
      <p:sp>
        <p:nvSpPr>
          <p:cNvPr id="6" name="TextBox 5"/>
          <p:cNvSpPr txBox="1"/>
          <p:nvPr/>
        </p:nvSpPr>
        <p:spPr>
          <a:xfrm>
            <a:off x="6421655" y="4842520"/>
            <a:ext cx="1234312" cy="338554"/>
          </a:xfrm>
          <a:prstGeom prst="rect">
            <a:avLst/>
          </a:prstGeom>
          <a:noFill/>
        </p:spPr>
        <p:txBody>
          <a:bodyPr wrap="none" rtlCol="0">
            <a:spAutoFit/>
          </a:bodyPr>
          <a:lstStyle/>
          <a:p>
            <a:r>
              <a:rPr lang="en-US" sz="1600" b="1" dirty="0" smtClean="0">
                <a:latin typeface="Calibri" pitchFamily="34" charset="0"/>
              </a:rPr>
              <a:t>Lloyds, 2008</a:t>
            </a:r>
            <a:endParaRPr lang="en-ZA" sz="1600" b="1" dirty="0">
              <a:latin typeface="Calibri" pitchFamily="34" charset="0"/>
            </a:endParaRPr>
          </a:p>
        </p:txBody>
      </p:sp>
      <p:sp>
        <p:nvSpPr>
          <p:cNvPr id="4" name="Title 1"/>
          <p:cNvSpPr>
            <a:spLocks noGrp="1"/>
          </p:cNvSpPr>
          <p:nvPr>
            <p:ph type="title"/>
          </p:nvPr>
        </p:nvSpPr>
        <p:spPr>
          <a:xfrm>
            <a:off x="417240" y="447328"/>
            <a:ext cx="8250510" cy="686147"/>
          </a:xfrm>
        </p:spPr>
        <p:txBody>
          <a:bodyPr/>
          <a:lstStyle/>
          <a:p>
            <a:pPr algn="l"/>
            <a:r>
              <a:rPr lang="en-GB" sz="3800" b="1" dirty="0" smtClean="0">
                <a:solidFill>
                  <a:schemeClr val="tx1"/>
                </a:solidFill>
                <a:latin typeface="Calibri" pitchFamily="34" charset="0"/>
              </a:rPr>
              <a:t>Incentivising adaptation</a:t>
            </a:r>
            <a:endParaRPr lang="en-GB" sz="3800" b="1" dirty="0">
              <a:solidFill>
                <a:schemeClr val="tx1"/>
              </a:solidFill>
              <a:latin typeface="Calibri" pitchFamily="34" charset="0"/>
            </a:endParaRPr>
          </a:p>
        </p:txBody>
      </p:sp>
      <p:sp>
        <p:nvSpPr>
          <p:cNvPr id="2" name="Rectangle 1"/>
          <p:cNvSpPr/>
          <p:nvPr/>
        </p:nvSpPr>
        <p:spPr>
          <a:xfrm>
            <a:off x="304800" y="1898628"/>
            <a:ext cx="4191000" cy="2985433"/>
          </a:xfrm>
          <a:prstGeom prst="rect">
            <a:avLst/>
          </a:prstGeom>
        </p:spPr>
        <p:txBody>
          <a:bodyPr wrap="square">
            <a:spAutoFit/>
          </a:bodyPr>
          <a:lstStyle/>
          <a:p>
            <a:r>
              <a:rPr lang="en-US" dirty="0">
                <a:latin typeface="Calibri" pitchFamily="34" charset="0"/>
              </a:rPr>
              <a:t>“The insurance industry can benefit from adaptation and therefore, has an incentive to promote action.” </a:t>
            </a:r>
            <a:endParaRPr lang="en-US" dirty="0" smtClean="0">
              <a:latin typeface="Calibri" pitchFamily="34" charset="0"/>
            </a:endParaRPr>
          </a:p>
          <a:p>
            <a:pPr algn="r"/>
            <a:r>
              <a:rPr lang="en-US" dirty="0" smtClean="0">
                <a:latin typeface="Calibri" pitchFamily="34" charset="0"/>
              </a:rPr>
              <a:t>Ranger </a:t>
            </a:r>
            <a:r>
              <a:rPr lang="en-US" dirty="0">
                <a:latin typeface="Calibri" pitchFamily="34" charset="0"/>
              </a:rPr>
              <a:t>(2009)</a:t>
            </a:r>
          </a:p>
          <a:p>
            <a:endParaRPr lang="en-US" sz="800" dirty="0">
              <a:latin typeface="Calibri" pitchFamily="34" charset="0"/>
            </a:endParaRPr>
          </a:p>
          <a:p>
            <a:endParaRPr lang="en-US" dirty="0" smtClean="0">
              <a:latin typeface="Calibri" pitchFamily="34" charset="0"/>
            </a:endParaRPr>
          </a:p>
          <a:p>
            <a:r>
              <a:rPr lang="en-US" dirty="0" smtClean="0">
                <a:latin typeface="Calibri" pitchFamily="34" charset="0"/>
              </a:rPr>
              <a:t>“</a:t>
            </a:r>
            <a:r>
              <a:rPr lang="en-US" dirty="0">
                <a:latin typeface="Calibri" pitchFamily="34" charset="0"/>
              </a:rPr>
              <a:t>The fundamental requirement to maintain insurability in the long term makes successful and timely adaptation a necessity.” </a:t>
            </a:r>
            <a:endParaRPr lang="en-US" dirty="0" smtClean="0">
              <a:latin typeface="Calibri" pitchFamily="34" charset="0"/>
            </a:endParaRPr>
          </a:p>
          <a:p>
            <a:pPr algn="r"/>
            <a:r>
              <a:rPr lang="en-US" dirty="0" err="1" smtClean="0">
                <a:latin typeface="Calibri" pitchFamily="34" charset="0"/>
              </a:rPr>
              <a:t>Herweijer</a:t>
            </a:r>
            <a:r>
              <a:rPr lang="en-US" dirty="0" smtClean="0">
                <a:latin typeface="Calibri" pitchFamily="34" charset="0"/>
              </a:rPr>
              <a:t> </a:t>
            </a:r>
            <a:r>
              <a:rPr lang="en-US" dirty="0">
                <a:latin typeface="Calibri" pitchFamily="34" charset="0"/>
              </a:rPr>
              <a:t>et al. (2009)</a:t>
            </a:r>
            <a:endParaRPr lang="en-ZA" dirty="0">
              <a:latin typeface="Calibri" pitchFamily="34" charset="0"/>
            </a:endParaRPr>
          </a:p>
        </p:txBody>
      </p:sp>
    </p:spTree>
    <p:extLst>
      <p:ext uri="{BB962C8B-B14F-4D97-AF65-F5344CB8AC3E}">
        <p14:creationId xmlns:p14="http://schemas.microsoft.com/office/powerpoint/2010/main" val="32156809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50510" cy="686147"/>
          </a:xfrm>
        </p:spPr>
        <p:txBody>
          <a:bodyPr>
            <a:normAutofit/>
          </a:bodyPr>
          <a:lstStyle/>
          <a:p>
            <a:pPr algn="l"/>
            <a:r>
              <a:rPr lang="en-GB" sz="3500" b="1" dirty="0" smtClean="0">
                <a:solidFill>
                  <a:schemeClr val="tx1"/>
                </a:solidFill>
                <a:latin typeface="Calibri" pitchFamily="34" charset="0"/>
              </a:rPr>
              <a:t>Enabling adaptation</a:t>
            </a:r>
            <a:endParaRPr lang="en-GB" sz="3500" b="1" dirty="0">
              <a:solidFill>
                <a:schemeClr val="tx1"/>
              </a:solidFill>
              <a:latin typeface="Calibri" pitchFamily="34" charset="0"/>
            </a:endParaRPr>
          </a:p>
        </p:txBody>
      </p:sp>
      <p:sp>
        <p:nvSpPr>
          <p:cNvPr id="3" name="Content Placeholder 2"/>
          <p:cNvSpPr>
            <a:spLocks noGrp="1"/>
          </p:cNvSpPr>
          <p:nvPr>
            <p:ph sz="half" idx="1"/>
          </p:nvPr>
        </p:nvSpPr>
        <p:spPr>
          <a:xfrm>
            <a:off x="542924" y="1162050"/>
            <a:ext cx="8296275" cy="4525963"/>
          </a:xfrm>
        </p:spPr>
        <p:txBody>
          <a:bodyPr/>
          <a:lstStyle/>
          <a:p>
            <a:pPr marL="457200" indent="-457200">
              <a:buFont typeface="+mj-lt"/>
              <a:buAutoNum type="arabicPeriod"/>
            </a:pPr>
            <a:r>
              <a:rPr lang="en-US" sz="2000" dirty="0">
                <a:latin typeface="Calibri" pitchFamily="34" charset="0"/>
              </a:rPr>
              <a:t>Promote risk awareness and risk-reducing </a:t>
            </a:r>
            <a:r>
              <a:rPr lang="en-US" sz="2000" dirty="0" err="1">
                <a:latin typeface="Calibri" pitchFamily="34" charset="0"/>
              </a:rPr>
              <a:t>behaviour</a:t>
            </a:r>
            <a:r>
              <a:rPr lang="en-US" sz="2000" dirty="0">
                <a:latin typeface="Calibri" pitchFamily="34" charset="0"/>
              </a:rPr>
              <a:t> through risk-based </a:t>
            </a:r>
            <a:r>
              <a:rPr lang="en-US" sz="2000" dirty="0" smtClean="0">
                <a:latin typeface="Calibri" pitchFamily="34" charset="0"/>
              </a:rPr>
              <a:t>pricing</a:t>
            </a:r>
          </a:p>
          <a:p>
            <a:pPr marL="457200" indent="-457200">
              <a:buFont typeface="+mj-lt"/>
              <a:buAutoNum type="arabicPeriod"/>
            </a:pPr>
            <a:r>
              <a:rPr lang="en-US" sz="2000" dirty="0">
                <a:latin typeface="Calibri" pitchFamily="34" charset="0"/>
              </a:rPr>
              <a:t>Develop insurance products and/or terms and conditions that </a:t>
            </a:r>
            <a:r>
              <a:rPr lang="en-US" sz="2000" dirty="0" err="1">
                <a:latin typeface="Calibri" pitchFamily="34" charset="0"/>
              </a:rPr>
              <a:t>incentivise</a:t>
            </a:r>
            <a:r>
              <a:rPr lang="en-US" sz="2000" dirty="0">
                <a:latin typeface="Calibri" pitchFamily="34" charset="0"/>
              </a:rPr>
              <a:t> risk </a:t>
            </a:r>
            <a:r>
              <a:rPr lang="en-US" sz="2000" dirty="0" smtClean="0">
                <a:latin typeface="Calibri" pitchFamily="34" charset="0"/>
              </a:rPr>
              <a:t>reduction</a:t>
            </a:r>
          </a:p>
          <a:p>
            <a:pPr marL="457200" indent="-457200">
              <a:buFont typeface="+mj-lt"/>
              <a:buAutoNum type="arabicPeriod"/>
            </a:pPr>
            <a:r>
              <a:rPr lang="en-US" sz="2000" dirty="0">
                <a:latin typeface="Calibri" pitchFamily="34" charset="0"/>
              </a:rPr>
              <a:t>Finance risk reduction/adaptation </a:t>
            </a:r>
            <a:r>
              <a:rPr lang="en-US" sz="2000" dirty="0" smtClean="0">
                <a:latin typeface="Calibri" pitchFamily="34" charset="0"/>
              </a:rPr>
              <a:t>measures</a:t>
            </a:r>
          </a:p>
          <a:p>
            <a:pPr marL="457200" indent="-457200">
              <a:buFont typeface="+mj-lt"/>
              <a:buAutoNum type="arabicPeriod"/>
            </a:pPr>
            <a:r>
              <a:rPr lang="en-US" sz="2000" dirty="0">
                <a:latin typeface="Calibri" pitchFamily="34" charset="0"/>
              </a:rPr>
              <a:t>Offer climate change risk management/advisory </a:t>
            </a:r>
            <a:r>
              <a:rPr lang="en-US" sz="2000" dirty="0" smtClean="0">
                <a:latin typeface="Calibri" pitchFamily="34" charset="0"/>
              </a:rPr>
              <a:t>services</a:t>
            </a:r>
          </a:p>
          <a:p>
            <a:pPr marL="457200" indent="-457200">
              <a:buFont typeface="+mj-lt"/>
              <a:buAutoNum type="arabicPeriod"/>
            </a:pPr>
            <a:r>
              <a:rPr lang="en-US" sz="2000" dirty="0">
                <a:latin typeface="Calibri" pitchFamily="34" charset="0"/>
              </a:rPr>
              <a:t>Risk </a:t>
            </a:r>
            <a:r>
              <a:rPr lang="en-US" sz="2000" dirty="0" smtClean="0">
                <a:latin typeface="Calibri" pitchFamily="34" charset="0"/>
              </a:rPr>
              <a:t>education</a:t>
            </a:r>
          </a:p>
          <a:p>
            <a:pPr marL="457200" indent="-457200">
              <a:buFont typeface="+mj-lt"/>
              <a:buAutoNum type="arabicPeriod"/>
            </a:pPr>
            <a:r>
              <a:rPr lang="en-US" sz="2000" dirty="0">
                <a:latin typeface="Calibri" pitchFamily="34" charset="0"/>
              </a:rPr>
              <a:t>Fostering disaster resilience practices and </a:t>
            </a:r>
            <a:r>
              <a:rPr lang="en-US" sz="2000" dirty="0" smtClean="0">
                <a:latin typeface="Calibri" pitchFamily="34" charset="0"/>
              </a:rPr>
              <a:t>technologies</a:t>
            </a:r>
          </a:p>
          <a:p>
            <a:pPr marL="457200" indent="-457200">
              <a:buFont typeface="+mj-lt"/>
              <a:buAutoNum type="arabicPeriod"/>
            </a:pPr>
            <a:r>
              <a:rPr lang="en-US" sz="2000" dirty="0" err="1" smtClean="0">
                <a:latin typeface="Calibri" pitchFamily="34" charset="0"/>
              </a:rPr>
              <a:t>Stengthen</a:t>
            </a:r>
            <a:r>
              <a:rPr lang="en-US" sz="2000" dirty="0">
                <a:latin typeface="Calibri" pitchFamily="34" charset="0"/>
              </a:rPr>
              <a:t> </a:t>
            </a:r>
            <a:r>
              <a:rPr lang="en-US" sz="2000" dirty="0" smtClean="0">
                <a:latin typeface="Calibri" pitchFamily="34" charset="0"/>
              </a:rPr>
              <a:t>relationships </a:t>
            </a:r>
            <a:r>
              <a:rPr lang="en-US" sz="2000" dirty="0">
                <a:latin typeface="Calibri" pitchFamily="34" charset="0"/>
              </a:rPr>
              <a:t>with policy-makers, regulators</a:t>
            </a:r>
            <a:r>
              <a:rPr lang="en-US" sz="2000" dirty="0" smtClean="0">
                <a:latin typeface="Calibri" pitchFamily="34" charset="0"/>
              </a:rPr>
              <a:t>, government </a:t>
            </a:r>
            <a:r>
              <a:rPr lang="en-US" sz="2000" dirty="0">
                <a:latin typeface="Calibri" pitchFamily="34" charset="0"/>
              </a:rPr>
              <a:t>and other parts of the private </a:t>
            </a:r>
            <a:r>
              <a:rPr lang="en-US" sz="2000" dirty="0" smtClean="0">
                <a:latin typeface="Calibri" pitchFamily="34" charset="0"/>
              </a:rPr>
              <a:t>sector</a:t>
            </a:r>
          </a:p>
          <a:p>
            <a:pPr marL="457200" indent="-457200">
              <a:buFont typeface="+mj-lt"/>
              <a:buAutoNum type="arabicPeriod"/>
            </a:pPr>
            <a:r>
              <a:rPr lang="en-US" sz="2000" dirty="0">
                <a:latin typeface="Calibri" pitchFamily="34" charset="0"/>
              </a:rPr>
              <a:t>Corporate Social Responsibility – reputation </a:t>
            </a:r>
            <a:r>
              <a:rPr lang="en-US" sz="2000" dirty="0" smtClean="0">
                <a:latin typeface="Calibri" pitchFamily="34" charset="0"/>
              </a:rPr>
              <a:t>rewards </a:t>
            </a:r>
            <a:r>
              <a:rPr lang="en-US" sz="2000" dirty="0">
                <a:latin typeface="Calibri" pitchFamily="34" charset="0"/>
              </a:rPr>
              <a:t>and sustainable business practice</a:t>
            </a:r>
            <a:endParaRPr lang="en-US" sz="2000" dirty="0" smtClean="0">
              <a:latin typeface="Calibri" pitchFamily="34" charset="0"/>
            </a:endParaRPr>
          </a:p>
          <a:p>
            <a:pPr marL="0" indent="0">
              <a:buNone/>
            </a:pPr>
            <a:endParaRPr lang="en-ZA" sz="2200" dirty="0">
              <a:latin typeface="Calibri" pitchFamily="34" charset="0"/>
            </a:endParaRPr>
          </a:p>
        </p:txBody>
      </p:sp>
      <p:sp>
        <p:nvSpPr>
          <p:cNvPr id="6" name="Rectangle 5"/>
          <p:cNvSpPr/>
          <p:nvPr/>
        </p:nvSpPr>
        <p:spPr>
          <a:xfrm>
            <a:off x="5989129" y="5560368"/>
            <a:ext cx="2521203" cy="400110"/>
          </a:xfrm>
          <a:prstGeom prst="rect">
            <a:avLst/>
          </a:prstGeom>
        </p:spPr>
        <p:txBody>
          <a:bodyPr wrap="none">
            <a:spAutoFit/>
          </a:bodyPr>
          <a:lstStyle/>
          <a:p>
            <a:pPr marL="0" indent="0" algn="r">
              <a:buNone/>
            </a:pPr>
            <a:r>
              <a:rPr lang="en-US" sz="2000" dirty="0" err="1">
                <a:latin typeface="Calibri" pitchFamily="34" charset="0"/>
              </a:rPr>
              <a:t>Herweijer</a:t>
            </a:r>
            <a:r>
              <a:rPr lang="en-US" sz="2000" dirty="0">
                <a:latin typeface="Calibri" pitchFamily="34" charset="0"/>
              </a:rPr>
              <a:t> et al. (2009)</a:t>
            </a:r>
          </a:p>
        </p:txBody>
      </p:sp>
    </p:spTree>
    <p:extLst>
      <p:ext uri="{BB962C8B-B14F-4D97-AF65-F5344CB8AC3E}">
        <p14:creationId xmlns:p14="http://schemas.microsoft.com/office/powerpoint/2010/main" val="20716858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p:spPr>
        <p:txBody>
          <a:bodyPr>
            <a:normAutofit/>
          </a:bodyPr>
          <a:lstStyle/>
          <a:p>
            <a:r>
              <a:rPr lang="en-US" sz="3500" b="1" dirty="0" smtClean="0"/>
              <a:t>Climate </a:t>
            </a:r>
            <a:r>
              <a:rPr lang="en-US" sz="3500" b="1" dirty="0" smtClean="0"/>
              <a:t>Change Impacts </a:t>
            </a:r>
            <a:r>
              <a:rPr lang="en-US" sz="3500" b="1" dirty="0" smtClean="0"/>
              <a:t>in the UK</a:t>
            </a:r>
            <a:endParaRPr lang="en-ZA" sz="3500"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1250" y="2438400"/>
            <a:ext cx="4381500" cy="2628900"/>
          </a:xfrm>
          <a:prstGeom prst="rect">
            <a:avLst/>
          </a:prstGeom>
        </p:spPr>
      </p:pic>
    </p:spTree>
    <p:extLst>
      <p:ext uri="{BB962C8B-B14F-4D97-AF65-F5344CB8AC3E}">
        <p14:creationId xmlns:p14="http://schemas.microsoft.com/office/powerpoint/2010/main" val="11350956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50837"/>
            <a:ext cx="8229600" cy="1143000"/>
          </a:xfrm>
        </p:spPr>
        <p:txBody>
          <a:bodyPr>
            <a:normAutofit fontScale="90000"/>
          </a:bodyPr>
          <a:lstStyle/>
          <a:p>
            <a:pPr marL="0" indent="0" algn="l"/>
            <a:r>
              <a:rPr lang="en-US" sz="3600" b="1" dirty="0"/>
              <a:t>The </a:t>
            </a:r>
            <a:r>
              <a:rPr lang="en-US" sz="3600" b="1" dirty="0" smtClean="0"/>
              <a:t>UK 2012 </a:t>
            </a:r>
            <a:r>
              <a:rPr lang="en-US" sz="3600" b="1" dirty="0"/>
              <a:t>Climate Change Risk Assessment (CCRA) Evidence Report</a:t>
            </a:r>
          </a:p>
        </p:txBody>
      </p:sp>
      <p:sp>
        <p:nvSpPr>
          <p:cNvPr id="3" name="Content Placeholder 2"/>
          <p:cNvSpPr>
            <a:spLocks noGrp="1"/>
          </p:cNvSpPr>
          <p:nvPr>
            <p:ph sz="half" idx="1"/>
          </p:nvPr>
        </p:nvSpPr>
        <p:spPr>
          <a:xfrm>
            <a:off x="381000" y="1798637"/>
            <a:ext cx="8534400" cy="4525963"/>
          </a:xfrm>
        </p:spPr>
        <p:txBody>
          <a:bodyPr>
            <a:normAutofit fontScale="85000" lnSpcReduction="10000"/>
          </a:bodyPr>
          <a:lstStyle/>
          <a:p>
            <a:pPr marL="0" indent="0">
              <a:buNone/>
            </a:pPr>
            <a:r>
              <a:rPr lang="en-US" sz="1800" dirty="0" smtClean="0"/>
              <a:t>The </a:t>
            </a:r>
            <a:r>
              <a:rPr lang="en-US" sz="1800" dirty="0"/>
              <a:t>Climate Change Act 2008 makes the UK the first country in the world to have a legally-binding</a:t>
            </a:r>
          </a:p>
          <a:p>
            <a:pPr marL="0" indent="0">
              <a:buNone/>
            </a:pPr>
            <a:r>
              <a:rPr lang="en-US" sz="1800" dirty="0"/>
              <a:t>long-term framework to cut greenhouse gas emissions and a framework for building the UK’s ability to</a:t>
            </a:r>
          </a:p>
          <a:p>
            <a:pPr marL="0" indent="0">
              <a:buNone/>
            </a:pPr>
            <a:r>
              <a:rPr lang="en-US" sz="1800" dirty="0"/>
              <a:t>adapt to a changing climate. </a:t>
            </a:r>
            <a:r>
              <a:rPr lang="en-US" sz="1800" dirty="0" smtClean="0"/>
              <a:t>The </a:t>
            </a:r>
            <a:r>
              <a:rPr lang="en-US" sz="1800" dirty="0"/>
              <a:t>Act requires</a:t>
            </a:r>
            <a:r>
              <a:rPr lang="en-US" sz="1800" dirty="0" smtClean="0"/>
              <a:t>:</a:t>
            </a:r>
          </a:p>
          <a:p>
            <a:pPr marL="0" indent="0">
              <a:buNone/>
            </a:pPr>
            <a:endParaRPr lang="en-US" sz="1800" dirty="0"/>
          </a:p>
          <a:p>
            <a:r>
              <a:rPr lang="en-US" sz="1800" dirty="0" smtClean="0"/>
              <a:t>A </a:t>
            </a:r>
            <a:r>
              <a:rPr lang="en-US" sz="1800" dirty="0"/>
              <a:t>UK-wide climate change risk assessment (CCRA) that must take place every five years;</a:t>
            </a:r>
          </a:p>
          <a:p>
            <a:r>
              <a:rPr lang="en-US" sz="1800" dirty="0" smtClean="0"/>
              <a:t>A </a:t>
            </a:r>
            <a:r>
              <a:rPr lang="en-US" sz="1800" dirty="0"/>
              <a:t>national adaptation programme (NAP) which must be put in place and reviewed every </a:t>
            </a:r>
            <a:r>
              <a:rPr lang="en-US" sz="1800" dirty="0" smtClean="0"/>
              <a:t>five years</a:t>
            </a:r>
            <a:r>
              <a:rPr lang="en-US" sz="1800" dirty="0"/>
              <a:t>, setting out the Government’s objectives, proposals and policies for responding to the </a:t>
            </a:r>
            <a:r>
              <a:rPr lang="en-US" sz="1800" dirty="0" smtClean="0"/>
              <a:t>risks identified </a:t>
            </a:r>
            <a:r>
              <a:rPr lang="en-US" sz="1800" dirty="0"/>
              <a:t>in the CCRA;</a:t>
            </a:r>
          </a:p>
          <a:p>
            <a:r>
              <a:rPr lang="en-US" sz="1800" dirty="0" smtClean="0"/>
              <a:t>Adaptation </a:t>
            </a:r>
            <a:r>
              <a:rPr lang="en-US" sz="1800" dirty="0"/>
              <a:t>Reporting Powers (not applicable in Northern Ireland) which enable the Secretary </a:t>
            </a:r>
            <a:r>
              <a:rPr lang="en-US" sz="1800" dirty="0" smtClean="0"/>
              <a:t>of State </a:t>
            </a:r>
            <a:r>
              <a:rPr lang="en-US" sz="1800" dirty="0"/>
              <a:t>to direct “reporting authorities” to prepare climate change adaptation reports</a:t>
            </a:r>
            <a:r>
              <a:rPr lang="en-US" sz="1800" dirty="0" smtClean="0"/>
              <a:t>.</a:t>
            </a:r>
          </a:p>
          <a:p>
            <a:endParaRPr lang="en-US" sz="1800" dirty="0"/>
          </a:p>
          <a:p>
            <a:pPr marL="0" indent="0">
              <a:buNone/>
            </a:pPr>
            <a:r>
              <a:rPr lang="en-US" sz="1800" dirty="0"/>
              <a:t>In addition, the Adaptation Sub-Committee of the Committee on Climate Change, an independent expert</a:t>
            </a:r>
          </a:p>
          <a:p>
            <a:pPr marL="0" indent="0">
              <a:buNone/>
            </a:pPr>
            <a:r>
              <a:rPr lang="en-US" sz="1800" dirty="0"/>
              <a:t>body, was set up as required under the Climate Change Act 2008. Its role is to advise on the preparation</a:t>
            </a:r>
          </a:p>
          <a:p>
            <a:pPr marL="0" indent="0">
              <a:buNone/>
            </a:pPr>
            <a:r>
              <a:rPr lang="en-US" sz="1800" dirty="0"/>
              <a:t>of the UK CCRA, to report to Parliament on the UK Government’s progress in the implementation of the</a:t>
            </a:r>
          </a:p>
          <a:p>
            <a:pPr marL="0" indent="0">
              <a:buNone/>
            </a:pPr>
            <a:r>
              <a:rPr lang="en-US" sz="1800" dirty="0"/>
              <a:t>NAP and to provide advice to the Devolved Governments, as required.</a:t>
            </a:r>
            <a:endParaRPr lang="en-ZA" sz="1800" dirty="0"/>
          </a:p>
        </p:txBody>
      </p:sp>
    </p:spTree>
    <p:extLst>
      <p:ext uri="{BB962C8B-B14F-4D97-AF65-F5344CB8AC3E}">
        <p14:creationId xmlns:p14="http://schemas.microsoft.com/office/powerpoint/2010/main" val="2035768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229600" cy="1143000"/>
          </a:xfrm>
        </p:spPr>
        <p:txBody>
          <a:bodyPr>
            <a:normAutofit/>
          </a:bodyPr>
          <a:lstStyle/>
          <a:p>
            <a:pPr marL="0" indent="0" algn="l"/>
            <a:r>
              <a:rPr lang="en-US" sz="3600" b="1" dirty="0" smtClean="0"/>
              <a:t>CCRA Report Key Findings</a:t>
            </a:r>
            <a:endParaRPr lang="en-US" sz="3600" b="1" dirty="0"/>
          </a:p>
        </p:txBody>
      </p:sp>
      <p:sp>
        <p:nvSpPr>
          <p:cNvPr id="5" name="Rectangle 4"/>
          <p:cNvSpPr/>
          <p:nvPr/>
        </p:nvSpPr>
        <p:spPr>
          <a:xfrm>
            <a:off x="380999" y="1295400"/>
            <a:ext cx="2493118" cy="369332"/>
          </a:xfrm>
          <a:prstGeom prst="rect">
            <a:avLst/>
          </a:prstGeom>
        </p:spPr>
        <p:txBody>
          <a:bodyPr wrap="none">
            <a:spAutoFit/>
          </a:bodyPr>
          <a:lstStyle/>
          <a:p>
            <a:r>
              <a:rPr lang="en-ZA" b="1" dirty="0"/>
              <a:t>Agriculture and Forestry</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9642" y="1752600"/>
            <a:ext cx="6070242" cy="4267200"/>
          </a:xfrm>
          <a:prstGeom prst="rect">
            <a:avLst/>
          </a:prstGeom>
        </p:spPr>
      </p:pic>
    </p:spTree>
    <p:extLst>
      <p:ext uri="{BB962C8B-B14F-4D97-AF65-F5344CB8AC3E}">
        <p14:creationId xmlns:p14="http://schemas.microsoft.com/office/powerpoint/2010/main" val="12243561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229600" cy="1143000"/>
          </a:xfrm>
        </p:spPr>
        <p:txBody>
          <a:bodyPr>
            <a:normAutofit/>
          </a:bodyPr>
          <a:lstStyle/>
          <a:p>
            <a:pPr marL="0" indent="0" algn="l"/>
            <a:r>
              <a:rPr lang="en-US" sz="3600" b="1" dirty="0" smtClean="0"/>
              <a:t>CCRA Report Key Findings</a:t>
            </a:r>
            <a:endParaRPr lang="en-US" sz="3600" b="1" dirty="0"/>
          </a:p>
        </p:txBody>
      </p:sp>
      <p:sp>
        <p:nvSpPr>
          <p:cNvPr id="5" name="Rectangle 4"/>
          <p:cNvSpPr/>
          <p:nvPr/>
        </p:nvSpPr>
        <p:spPr>
          <a:xfrm>
            <a:off x="380999" y="1295400"/>
            <a:ext cx="1007007" cy="369332"/>
          </a:xfrm>
          <a:prstGeom prst="rect">
            <a:avLst/>
          </a:prstGeom>
        </p:spPr>
        <p:txBody>
          <a:bodyPr wrap="none">
            <a:spAutoFit/>
          </a:bodyPr>
          <a:lstStyle/>
          <a:p>
            <a:r>
              <a:rPr lang="en-ZA" b="1" dirty="0"/>
              <a:t>Business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0" y="2133600"/>
            <a:ext cx="6097148" cy="2514600"/>
          </a:xfrm>
          <a:prstGeom prst="rect">
            <a:avLst/>
          </a:prstGeom>
        </p:spPr>
      </p:pic>
    </p:spTree>
    <p:extLst>
      <p:ext uri="{BB962C8B-B14F-4D97-AF65-F5344CB8AC3E}">
        <p14:creationId xmlns:p14="http://schemas.microsoft.com/office/powerpoint/2010/main" val="11721694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2200" y="533400"/>
            <a:ext cx="4191000" cy="5114441"/>
          </a:xfrm>
          <a:prstGeom prst="rect">
            <a:avLst/>
          </a:prstGeom>
        </p:spPr>
      </p:pic>
      <p:sp>
        <p:nvSpPr>
          <p:cNvPr id="6" name="Rectangle 5"/>
          <p:cNvSpPr/>
          <p:nvPr/>
        </p:nvSpPr>
        <p:spPr>
          <a:xfrm>
            <a:off x="381000" y="3429000"/>
            <a:ext cx="8534400" cy="2585323"/>
          </a:xfrm>
          <a:prstGeom prst="rect">
            <a:avLst/>
          </a:prstGeom>
          <a:solidFill>
            <a:schemeClr val="bg1"/>
          </a:solidFill>
        </p:spPr>
        <p:txBody>
          <a:bodyPr wrap="square">
            <a:spAutoFit/>
          </a:bodyPr>
          <a:lstStyle/>
          <a:p>
            <a:r>
              <a:rPr lang="en-US" dirty="0" smtClean="0"/>
              <a:t>“The </a:t>
            </a:r>
            <a:r>
              <a:rPr lang="en-US" dirty="0"/>
              <a:t>CCC - an independent body that advises the UK government - told BBC News that only a quarter of flood </a:t>
            </a:r>
            <a:r>
              <a:rPr lang="en-US" dirty="0" err="1"/>
              <a:t>defences</a:t>
            </a:r>
            <a:r>
              <a:rPr lang="en-US" dirty="0"/>
              <a:t> were being maintained fully. This means the remainder will degrade and need replacing at extra expense.</a:t>
            </a:r>
          </a:p>
          <a:p>
            <a:endParaRPr lang="en-US" dirty="0"/>
          </a:p>
          <a:p>
            <a:r>
              <a:rPr lang="en-US" dirty="0"/>
              <a:t>The condition of assets was in decline before the storms of last winter, mirroring the reduction in maintenance spending over the period, it said.</a:t>
            </a:r>
          </a:p>
          <a:p>
            <a:endParaRPr lang="en-US" dirty="0"/>
          </a:p>
          <a:p>
            <a:r>
              <a:rPr lang="en-US" dirty="0"/>
              <a:t>The committee also said the Environment Agency now had 800 fewer flood risk management staff than in 2010/11, including in asset management and incident control</a:t>
            </a:r>
            <a:r>
              <a:rPr lang="en-US" dirty="0" smtClean="0"/>
              <a:t>.” </a:t>
            </a:r>
            <a:endParaRPr lang="en-ZA" dirty="0"/>
          </a:p>
        </p:txBody>
      </p:sp>
    </p:spTree>
    <p:extLst>
      <p:ext uri="{BB962C8B-B14F-4D97-AF65-F5344CB8AC3E}">
        <p14:creationId xmlns:p14="http://schemas.microsoft.com/office/powerpoint/2010/main" val="27612645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229600" cy="1143000"/>
          </a:xfrm>
        </p:spPr>
        <p:txBody>
          <a:bodyPr>
            <a:normAutofit/>
          </a:bodyPr>
          <a:lstStyle/>
          <a:p>
            <a:pPr marL="0" indent="0" algn="l"/>
            <a:r>
              <a:rPr lang="en-US" sz="3600" b="1" dirty="0" smtClean="0"/>
              <a:t>CCRA Report Key Findings</a:t>
            </a:r>
            <a:endParaRPr lang="en-US" sz="3600" b="1" dirty="0"/>
          </a:p>
        </p:txBody>
      </p:sp>
      <p:sp>
        <p:nvSpPr>
          <p:cNvPr id="5" name="Rectangle 4"/>
          <p:cNvSpPr/>
          <p:nvPr/>
        </p:nvSpPr>
        <p:spPr>
          <a:xfrm>
            <a:off x="380999" y="1295400"/>
            <a:ext cx="2242730" cy="369332"/>
          </a:xfrm>
          <a:prstGeom prst="rect">
            <a:avLst/>
          </a:prstGeom>
        </p:spPr>
        <p:txBody>
          <a:bodyPr wrap="none">
            <a:spAutoFit/>
          </a:bodyPr>
          <a:lstStyle/>
          <a:p>
            <a:r>
              <a:rPr lang="en-ZA" b="1" dirty="0"/>
              <a:t>Health and Wellbeing</a:t>
            </a:r>
            <a:endParaRPr lang="en-ZA"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0" y="1828800"/>
            <a:ext cx="6224868" cy="4191000"/>
          </a:xfrm>
          <a:prstGeom prst="rect">
            <a:avLst/>
          </a:prstGeom>
        </p:spPr>
      </p:pic>
    </p:spTree>
    <p:extLst>
      <p:ext uri="{BB962C8B-B14F-4D97-AF65-F5344CB8AC3E}">
        <p14:creationId xmlns:p14="http://schemas.microsoft.com/office/powerpoint/2010/main" val="11721694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229600" cy="1143000"/>
          </a:xfrm>
        </p:spPr>
        <p:txBody>
          <a:bodyPr>
            <a:normAutofit/>
          </a:bodyPr>
          <a:lstStyle/>
          <a:p>
            <a:pPr marL="0" indent="0" algn="l"/>
            <a:r>
              <a:rPr lang="en-US" sz="3600" b="1" dirty="0" smtClean="0"/>
              <a:t>CCRA Report Key Findings</a:t>
            </a:r>
            <a:endParaRPr lang="en-US" sz="3600" b="1" dirty="0"/>
          </a:p>
        </p:txBody>
      </p:sp>
      <p:sp>
        <p:nvSpPr>
          <p:cNvPr id="5" name="Rectangle 4"/>
          <p:cNvSpPr/>
          <p:nvPr/>
        </p:nvSpPr>
        <p:spPr>
          <a:xfrm>
            <a:off x="380999" y="1295400"/>
            <a:ext cx="2835841" cy="369332"/>
          </a:xfrm>
          <a:prstGeom prst="rect">
            <a:avLst/>
          </a:prstGeom>
        </p:spPr>
        <p:txBody>
          <a:bodyPr wrap="none">
            <a:spAutoFit/>
          </a:bodyPr>
          <a:lstStyle/>
          <a:p>
            <a:r>
              <a:rPr lang="en-ZA" b="1" dirty="0"/>
              <a:t>Buildings and Infrastructure</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7457" y="1791870"/>
            <a:ext cx="5462740" cy="2487622"/>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1847" y="4268272"/>
            <a:ext cx="5445909" cy="1826528"/>
          </a:xfrm>
          <a:prstGeom prst="rect">
            <a:avLst/>
          </a:prstGeom>
        </p:spPr>
      </p:pic>
    </p:spTree>
    <p:extLst>
      <p:ext uri="{BB962C8B-B14F-4D97-AF65-F5344CB8AC3E}">
        <p14:creationId xmlns:p14="http://schemas.microsoft.com/office/powerpoint/2010/main" val="11721694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229600" cy="1143000"/>
          </a:xfrm>
        </p:spPr>
        <p:txBody>
          <a:bodyPr>
            <a:normAutofit/>
          </a:bodyPr>
          <a:lstStyle/>
          <a:p>
            <a:pPr marL="0" indent="0" algn="l"/>
            <a:r>
              <a:rPr lang="en-US" sz="3600" b="1" dirty="0" smtClean="0"/>
              <a:t>CCRA Report Key Findings</a:t>
            </a:r>
            <a:endParaRPr lang="en-US" sz="3600" b="1" dirty="0"/>
          </a:p>
        </p:txBody>
      </p:sp>
      <p:sp>
        <p:nvSpPr>
          <p:cNvPr id="5" name="Rectangle 4"/>
          <p:cNvSpPr/>
          <p:nvPr/>
        </p:nvSpPr>
        <p:spPr>
          <a:xfrm>
            <a:off x="380999" y="1295400"/>
            <a:ext cx="2179443" cy="369332"/>
          </a:xfrm>
          <a:prstGeom prst="rect">
            <a:avLst/>
          </a:prstGeom>
        </p:spPr>
        <p:txBody>
          <a:bodyPr wrap="none">
            <a:spAutoFit/>
          </a:bodyPr>
          <a:lstStyle/>
          <a:p>
            <a:r>
              <a:rPr lang="en-ZA" b="1" dirty="0"/>
              <a:t>Natural Environment</a:t>
            </a:r>
            <a:endParaRPr lang="en-ZA"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1200" y="1664732"/>
            <a:ext cx="5334000" cy="4943060"/>
          </a:xfrm>
          <a:prstGeom prst="rect">
            <a:avLst/>
          </a:prstGeom>
        </p:spPr>
      </p:pic>
    </p:spTree>
    <p:extLst>
      <p:ext uri="{BB962C8B-B14F-4D97-AF65-F5344CB8AC3E}">
        <p14:creationId xmlns:p14="http://schemas.microsoft.com/office/powerpoint/2010/main" val="11721694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704193" y="115888"/>
            <a:ext cx="7107895" cy="1143000"/>
          </a:xfrm>
        </p:spPr>
        <p:txBody>
          <a:bodyPr/>
          <a:lstStyle/>
          <a:p>
            <a:pPr algn="l" eaLnBrk="1" hangingPunct="1"/>
            <a:r>
              <a:rPr lang="en-GB" sz="4000" b="1" dirty="0" smtClean="0"/>
              <a:t>Summary</a:t>
            </a:r>
          </a:p>
        </p:txBody>
      </p:sp>
      <p:sp>
        <p:nvSpPr>
          <p:cNvPr id="44035" name="Rectangle 3"/>
          <p:cNvSpPr>
            <a:spLocks noGrp="1" noChangeArrowheads="1"/>
          </p:cNvSpPr>
          <p:nvPr>
            <p:ph type="body" idx="4294967295"/>
          </p:nvPr>
        </p:nvSpPr>
        <p:spPr>
          <a:xfrm>
            <a:off x="0" y="1333500"/>
            <a:ext cx="8915400" cy="4914900"/>
          </a:xfrm>
          <a:prstGeom prst="rect">
            <a:avLst/>
          </a:prstGeom>
          <a:ln>
            <a:noFill/>
          </a:ln>
        </p:spPr>
        <p:txBody>
          <a:bodyPr>
            <a:normAutofit fontScale="77500" lnSpcReduction="20000"/>
          </a:bodyPr>
          <a:lstStyle/>
          <a:p>
            <a:pPr lvl="1">
              <a:lnSpc>
                <a:spcPct val="110000"/>
              </a:lnSpc>
              <a:buFont typeface="Arial" panose="020B0604020202020204" pitchFamily="34" charset="0"/>
              <a:buChar char="•"/>
            </a:pPr>
            <a:r>
              <a:rPr lang="en-GB" sz="2300" b="1" dirty="0" smtClean="0"/>
              <a:t>Climate impacts scientists use a range of dynamic and statistical models to understand what climate change means for different systems</a:t>
            </a:r>
          </a:p>
          <a:p>
            <a:pPr lvl="1">
              <a:lnSpc>
                <a:spcPct val="110000"/>
              </a:lnSpc>
              <a:buFont typeface="Arial" panose="020B0604020202020204" pitchFamily="34" charset="0"/>
              <a:buChar char="•"/>
            </a:pPr>
            <a:endParaRPr lang="en-GB" sz="2300" b="1" dirty="0"/>
          </a:p>
          <a:p>
            <a:pPr lvl="1">
              <a:lnSpc>
                <a:spcPct val="110000"/>
              </a:lnSpc>
              <a:buFont typeface="Arial" panose="020B0604020202020204" pitchFamily="34" charset="0"/>
              <a:buChar char="•"/>
            </a:pPr>
            <a:r>
              <a:rPr lang="en-GB" sz="2300" b="1" dirty="0" smtClean="0"/>
              <a:t>Extremes in climate are often the greatest source of climate risk but their impact is not simply a function of the frequency or severity of the climate hazard</a:t>
            </a:r>
          </a:p>
          <a:p>
            <a:pPr lvl="1">
              <a:lnSpc>
                <a:spcPct val="110000"/>
              </a:lnSpc>
              <a:buFont typeface="Arial" panose="020B0604020202020204" pitchFamily="34" charset="0"/>
              <a:buChar char="•"/>
            </a:pPr>
            <a:endParaRPr lang="en-GB" sz="2300" b="1" dirty="0"/>
          </a:p>
          <a:p>
            <a:pPr lvl="1">
              <a:lnSpc>
                <a:spcPct val="110000"/>
              </a:lnSpc>
              <a:buFont typeface="Arial" panose="020B0604020202020204" pitchFamily="34" charset="0"/>
              <a:buChar char="•"/>
            </a:pPr>
            <a:r>
              <a:rPr lang="en-GB" sz="2300" b="1" dirty="0" smtClean="0"/>
              <a:t>The debate over the past decade on the economic impacts of climate change centre on the issue of how much to discount the future</a:t>
            </a:r>
          </a:p>
          <a:p>
            <a:pPr lvl="1">
              <a:lnSpc>
                <a:spcPct val="110000"/>
              </a:lnSpc>
              <a:buFont typeface="Arial" panose="020B0604020202020204" pitchFamily="34" charset="0"/>
              <a:buChar char="•"/>
            </a:pPr>
            <a:endParaRPr lang="en-GB" sz="2300" b="1" dirty="0"/>
          </a:p>
          <a:p>
            <a:pPr lvl="1">
              <a:lnSpc>
                <a:spcPct val="110000"/>
              </a:lnSpc>
              <a:buFont typeface="Arial" panose="020B0604020202020204" pitchFamily="34" charset="0"/>
              <a:buChar char="•"/>
            </a:pPr>
            <a:r>
              <a:rPr lang="en-GB" sz="2300" b="1" dirty="0" smtClean="0"/>
              <a:t>Insurance and financial risk transfer is one of the key mechanisms used to reduce climate risk but insurers themselves are not entirely resilient to climate change </a:t>
            </a:r>
            <a:endParaRPr lang="en-GB" sz="2300" b="1" dirty="0" smtClean="0"/>
          </a:p>
          <a:p>
            <a:pPr lvl="1">
              <a:lnSpc>
                <a:spcPct val="110000"/>
              </a:lnSpc>
              <a:buFont typeface="Arial" panose="020B0604020202020204" pitchFamily="34" charset="0"/>
              <a:buChar char="•"/>
            </a:pPr>
            <a:endParaRPr lang="en-GB" sz="2300" b="1" dirty="0"/>
          </a:p>
          <a:p>
            <a:pPr lvl="1">
              <a:lnSpc>
                <a:spcPct val="110000"/>
              </a:lnSpc>
              <a:buFont typeface="Arial" panose="020B0604020202020204" pitchFamily="34" charset="0"/>
              <a:buChar char="•"/>
            </a:pPr>
            <a:r>
              <a:rPr lang="en-GB" sz="2300" b="1" dirty="0" smtClean="0"/>
              <a:t>The UK is exposed to a number of risks and some opportunities in a changing climate; addressing these risks and taking advantage of the opportunities requires action at different scales of government and across sectors of society</a:t>
            </a:r>
            <a:endParaRPr lang="en-GB" sz="2300" b="1" dirty="0" smtClean="0"/>
          </a:p>
          <a:p>
            <a:pPr lvl="1">
              <a:lnSpc>
                <a:spcPct val="110000"/>
              </a:lnSpc>
              <a:buFont typeface="Arial" panose="020B0604020202020204" pitchFamily="34" charset="0"/>
              <a:buChar char="•"/>
            </a:pPr>
            <a:endParaRPr lang="en-GB" sz="2300" b="1" dirty="0"/>
          </a:p>
          <a:p>
            <a:pPr lvl="1">
              <a:lnSpc>
                <a:spcPct val="110000"/>
              </a:lnSpc>
              <a:buFont typeface="Arial" panose="020B0604020202020204" pitchFamily="34" charset="0"/>
              <a:buChar char="•"/>
            </a:pPr>
            <a:endParaRPr lang="en-GB" sz="2200" b="1" dirty="0" smtClean="0"/>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endParaRPr lang="en-GB" sz="2200" b="1" dirty="0" smtClean="0"/>
          </a:p>
          <a:p>
            <a:pPr lvl="1">
              <a:lnSpc>
                <a:spcPct val="110000"/>
              </a:lnSpc>
              <a:buFont typeface="Arial" panose="020B0604020202020204" pitchFamily="34" charset="0"/>
              <a:buChar char="•"/>
            </a:pPr>
            <a:endParaRPr lang="en-GB" sz="2200" b="1" dirty="0" smtClean="0"/>
          </a:p>
        </p:txBody>
      </p:sp>
    </p:spTree>
    <p:extLst>
      <p:ext uri="{BB962C8B-B14F-4D97-AF65-F5344CB8AC3E}">
        <p14:creationId xmlns:p14="http://schemas.microsoft.com/office/powerpoint/2010/main" val="13627388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p:cNvSpPr>
            <a:spLocks noGrp="1" noChangeArrowheads="1"/>
          </p:cNvSpPr>
          <p:nvPr>
            <p:ph type="body" idx="4294967295"/>
          </p:nvPr>
        </p:nvSpPr>
        <p:spPr>
          <a:xfrm>
            <a:off x="0" y="1219200"/>
            <a:ext cx="8458200" cy="4838700"/>
          </a:xfrm>
          <a:prstGeom prst="rect">
            <a:avLst/>
          </a:prstGeom>
          <a:ln>
            <a:noFill/>
          </a:ln>
        </p:spPr>
        <p:txBody>
          <a:bodyPr>
            <a:normAutofit/>
          </a:bodyPr>
          <a:lstStyle/>
          <a:p>
            <a:pPr marL="457200" lvl="1" indent="0">
              <a:lnSpc>
                <a:spcPct val="110000"/>
              </a:lnSpc>
              <a:buNone/>
            </a:pPr>
            <a:r>
              <a:rPr lang="en-GB" sz="2200" b="1" dirty="0" smtClean="0"/>
              <a:t>Hydrological models</a:t>
            </a:r>
          </a:p>
          <a:p>
            <a:pPr marL="457200" lvl="1" indent="0">
              <a:lnSpc>
                <a:spcPct val="110000"/>
              </a:lnSpc>
              <a:buNone/>
            </a:pPr>
            <a:r>
              <a:rPr lang="en-US" sz="1800" dirty="0" smtClean="0"/>
              <a:t>Hydrologic </a:t>
            </a:r>
            <a:r>
              <a:rPr lang="en-US" sz="1800" dirty="0"/>
              <a:t>models are simplified, conceptual representations of a part of the hydrologic cycle. </a:t>
            </a:r>
            <a:r>
              <a:rPr lang="en-US" sz="1800" dirty="0" smtClean="0"/>
              <a:t>Two </a:t>
            </a:r>
            <a:r>
              <a:rPr lang="en-US" sz="1800" dirty="0"/>
              <a:t>major types of hydrologic models can be distinguished:</a:t>
            </a:r>
          </a:p>
          <a:p>
            <a:pPr marL="457200" lvl="1" indent="0">
              <a:lnSpc>
                <a:spcPct val="110000"/>
              </a:lnSpc>
              <a:buNone/>
            </a:pPr>
            <a:endParaRPr lang="en-US" sz="1800" dirty="0"/>
          </a:p>
          <a:p>
            <a:pPr lvl="2">
              <a:lnSpc>
                <a:spcPct val="110000"/>
              </a:lnSpc>
            </a:pPr>
            <a:endParaRPr lang="en-GB" sz="1800" b="1" dirty="0" smtClean="0"/>
          </a:p>
          <a:p>
            <a:pPr lvl="1">
              <a:lnSpc>
                <a:spcPct val="110000"/>
              </a:lnSpc>
            </a:pPr>
            <a:endParaRPr lang="en-GB" sz="2200" b="1" dirty="0" smtClean="0"/>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endParaRPr lang="en-GB" sz="2200" b="1" dirty="0" smtClean="0"/>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endParaRPr lang="en-GB" sz="2200" b="1" dirty="0" smtClean="0"/>
          </a:p>
          <a:p>
            <a:pPr lvl="1">
              <a:lnSpc>
                <a:spcPct val="110000"/>
              </a:lnSpc>
              <a:buFont typeface="Arial" panose="020B0604020202020204" pitchFamily="34" charset="0"/>
              <a:buChar char="•"/>
            </a:pPr>
            <a:endParaRPr lang="en-GB" sz="2200" b="1" dirty="0" smtClean="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200" y="2832100"/>
            <a:ext cx="3733800" cy="3111500"/>
          </a:xfrm>
          <a:prstGeom prst="rect">
            <a:avLst/>
          </a:prstGeom>
        </p:spPr>
      </p:pic>
      <p:sp>
        <p:nvSpPr>
          <p:cNvPr id="3" name="Rectangle 2"/>
          <p:cNvSpPr/>
          <p:nvPr/>
        </p:nvSpPr>
        <p:spPr>
          <a:xfrm>
            <a:off x="304800" y="2667000"/>
            <a:ext cx="4572000" cy="3124060"/>
          </a:xfrm>
          <a:prstGeom prst="rect">
            <a:avLst/>
          </a:prstGeom>
        </p:spPr>
        <p:txBody>
          <a:bodyPr>
            <a:spAutoFit/>
          </a:bodyPr>
          <a:lstStyle/>
          <a:p>
            <a:pPr marL="800100" lvl="1" indent="-342900">
              <a:lnSpc>
                <a:spcPct val="110000"/>
              </a:lnSpc>
              <a:buFont typeface="+mj-lt"/>
              <a:buAutoNum type="arabicPeriod"/>
            </a:pPr>
            <a:r>
              <a:rPr lang="en-US" i="1" dirty="0"/>
              <a:t>Stochastic Models. </a:t>
            </a:r>
            <a:r>
              <a:rPr lang="en-US" dirty="0"/>
              <a:t>These models are based on data and using mathematical and statistical concepts to link a certain input (for instance rainfall) to the model output (for instance runoff). </a:t>
            </a:r>
            <a:endParaRPr lang="en-US" dirty="0" smtClean="0"/>
          </a:p>
          <a:p>
            <a:pPr marL="800100" lvl="1" indent="-342900">
              <a:lnSpc>
                <a:spcPct val="110000"/>
              </a:lnSpc>
              <a:buFont typeface="+mj-lt"/>
              <a:buAutoNum type="arabicPeriod"/>
            </a:pPr>
            <a:endParaRPr lang="en-US" dirty="0"/>
          </a:p>
          <a:p>
            <a:pPr marL="800100" lvl="1" indent="-342900">
              <a:lnSpc>
                <a:spcPct val="110000"/>
              </a:lnSpc>
              <a:buFont typeface="+mj-lt"/>
              <a:buAutoNum type="arabicPeriod"/>
            </a:pPr>
            <a:r>
              <a:rPr lang="en-US" i="1" dirty="0"/>
              <a:t>Process-Based Models. </a:t>
            </a:r>
            <a:r>
              <a:rPr lang="en-US" dirty="0"/>
              <a:t>These models try to represent the physical processes observed in the real world. </a:t>
            </a:r>
            <a:endParaRPr lang="en-GB" dirty="0"/>
          </a:p>
        </p:txBody>
      </p:sp>
      <p:sp>
        <p:nvSpPr>
          <p:cNvPr id="7" name="Rectangle 2"/>
          <p:cNvSpPr>
            <a:spLocks noGrp="1" noChangeArrowheads="1"/>
          </p:cNvSpPr>
          <p:nvPr>
            <p:ph type="title"/>
          </p:nvPr>
        </p:nvSpPr>
        <p:spPr>
          <a:xfrm>
            <a:off x="435905" y="152400"/>
            <a:ext cx="7107895" cy="1143000"/>
          </a:xfrm>
        </p:spPr>
        <p:txBody>
          <a:bodyPr>
            <a:normAutofit/>
          </a:bodyPr>
          <a:lstStyle/>
          <a:p>
            <a:pPr algn="l" eaLnBrk="1" hangingPunct="1"/>
            <a:r>
              <a:rPr lang="en-GB" sz="3500" b="1" dirty="0" smtClean="0"/>
              <a:t>Impact Modelling</a:t>
            </a:r>
          </a:p>
        </p:txBody>
      </p:sp>
    </p:spTree>
    <p:extLst>
      <p:ext uri="{BB962C8B-B14F-4D97-AF65-F5344CB8AC3E}">
        <p14:creationId xmlns:p14="http://schemas.microsoft.com/office/powerpoint/2010/main" val="6416559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35905" y="152400"/>
            <a:ext cx="7107895" cy="1143000"/>
          </a:xfrm>
        </p:spPr>
        <p:txBody>
          <a:bodyPr>
            <a:normAutofit/>
          </a:bodyPr>
          <a:lstStyle/>
          <a:p>
            <a:pPr algn="l" eaLnBrk="1" hangingPunct="1"/>
            <a:r>
              <a:rPr lang="en-GB" sz="3500" b="1" dirty="0" smtClean="0"/>
              <a:t>Impact Modelling</a:t>
            </a:r>
          </a:p>
        </p:txBody>
      </p:sp>
      <p:sp>
        <p:nvSpPr>
          <p:cNvPr id="44035" name="Rectangle 3"/>
          <p:cNvSpPr>
            <a:spLocks noGrp="1" noChangeArrowheads="1"/>
          </p:cNvSpPr>
          <p:nvPr>
            <p:ph type="body" idx="4294967295"/>
          </p:nvPr>
        </p:nvSpPr>
        <p:spPr>
          <a:xfrm>
            <a:off x="-25215" y="1181100"/>
            <a:ext cx="8864415" cy="4838700"/>
          </a:xfrm>
          <a:prstGeom prst="rect">
            <a:avLst/>
          </a:prstGeom>
          <a:ln>
            <a:noFill/>
          </a:ln>
        </p:spPr>
        <p:txBody>
          <a:bodyPr>
            <a:normAutofit/>
          </a:bodyPr>
          <a:lstStyle/>
          <a:p>
            <a:pPr marL="457200" lvl="1" indent="0">
              <a:lnSpc>
                <a:spcPct val="110000"/>
              </a:lnSpc>
              <a:buNone/>
            </a:pPr>
            <a:r>
              <a:rPr lang="en-GB" sz="2200" b="1" dirty="0" smtClean="0"/>
              <a:t>Crop </a:t>
            </a:r>
            <a:r>
              <a:rPr lang="en-GB" sz="2200" b="1" dirty="0" smtClean="0"/>
              <a:t>Models</a:t>
            </a:r>
          </a:p>
          <a:p>
            <a:pPr marL="457200" lvl="1" indent="0">
              <a:lnSpc>
                <a:spcPct val="110000"/>
              </a:lnSpc>
              <a:buNone/>
            </a:pPr>
            <a:r>
              <a:rPr lang="en-US" sz="1800" dirty="0" smtClean="0"/>
              <a:t>Crop </a:t>
            </a:r>
            <a:r>
              <a:rPr lang="en-US" sz="1800" dirty="0"/>
              <a:t>models </a:t>
            </a:r>
            <a:r>
              <a:rPr lang="en-US" sz="1800" dirty="0" smtClean="0"/>
              <a:t>estimate </a:t>
            </a:r>
            <a:r>
              <a:rPr lang="en-US" sz="1800" dirty="0"/>
              <a:t>crop yield as a function of weather conditions, soil conditions, and choice of crop management practices. Two major types of </a:t>
            </a:r>
            <a:r>
              <a:rPr lang="en-US" sz="1800" dirty="0" smtClean="0"/>
              <a:t>crops </a:t>
            </a:r>
            <a:r>
              <a:rPr lang="en-US" sz="1800" dirty="0"/>
              <a:t>models can be distinguished:</a:t>
            </a:r>
          </a:p>
          <a:p>
            <a:pPr marL="457200" lvl="1" indent="0">
              <a:lnSpc>
                <a:spcPct val="110000"/>
              </a:lnSpc>
              <a:buNone/>
            </a:pPr>
            <a:endParaRPr lang="en-GB" sz="2200" b="1" dirty="0" smtClean="0"/>
          </a:p>
          <a:p>
            <a:pPr marL="457200" lvl="1" indent="0">
              <a:lnSpc>
                <a:spcPct val="110000"/>
              </a:lnSpc>
              <a:buNone/>
            </a:pPr>
            <a:endParaRPr lang="en-GB" sz="2200" dirty="0"/>
          </a:p>
          <a:p>
            <a:pPr lvl="2">
              <a:lnSpc>
                <a:spcPct val="110000"/>
              </a:lnSpc>
            </a:pPr>
            <a:endParaRPr lang="en-GB" sz="1800" b="1" dirty="0" smtClean="0"/>
          </a:p>
          <a:p>
            <a:pPr lvl="2">
              <a:lnSpc>
                <a:spcPct val="110000"/>
              </a:lnSpc>
            </a:pPr>
            <a:endParaRPr lang="en-GB" sz="1800" b="1" dirty="0" smtClean="0"/>
          </a:p>
          <a:p>
            <a:pPr lvl="2">
              <a:lnSpc>
                <a:spcPct val="110000"/>
              </a:lnSpc>
            </a:pPr>
            <a:endParaRPr lang="en-GB" sz="1800" b="1" dirty="0" smtClean="0"/>
          </a:p>
          <a:p>
            <a:pPr lvl="1">
              <a:lnSpc>
                <a:spcPct val="110000"/>
              </a:lnSpc>
            </a:pPr>
            <a:endParaRPr lang="en-GB" sz="2200" b="1" dirty="0" smtClean="0"/>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endParaRPr lang="en-GB" sz="2200" b="1" dirty="0" smtClean="0"/>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endParaRPr lang="en-GB" sz="2200" b="1" dirty="0" smtClean="0"/>
          </a:p>
          <a:p>
            <a:pPr lvl="1">
              <a:lnSpc>
                <a:spcPct val="110000"/>
              </a:lnSpc>
              <a:buFont typeface="Arial" panose="020B0604020202020204" pitchFamily="34" charset="0"/>
              <a:buChar char="•"/>
            </a:pPr>
            <a:endParaRPr lang="en-GB" sz="2200" b="1" dirty="0" smtClean="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2940" y="2514600"/>
            <a:ext cx="4284785" cy="3276600"/>
          </a:xfrm>
          <a:prstGeom prst="rect">
            <a:avLst/>
          </a:prstGeom>
        </p:spPr>
      </p:pic>
      <p:sp>
        <p:nvSpPr>
          <p:cNvPr id="3" name="Rectangle 2"/>
          <p:cNvSpPr/>
          <p:nvPr/>
        </p:nvSpPr>
        <p:spPr>
          <a:xfrm>
            <a:off x="4495800" y="5791200"/>
            <a:ext cx="4593265" cy="954107"/>
          </a:xfrm>
          <a:prstGeom prst="rect">
            <a:avLst/>
          </a:prstGeom>
        </p:spPr>
        <p:txBody>
          <a:bodyPr wrap="square">
            <a:spAutoFit/>
          </a:bodyPr>
          <a:lstStyle/>
          <a:p>
            <a:r>
              <a:rPr lang="en-US" sz="1400" dirty="0" smtClean="0"/>
              <a:t>e.g. </a:t>
            </a:r>
            <a:r>
              <a:rPr lang="en-US" sz="1400" dirty="0" err="1" smtClean="0"/>
              <a:t>CropSyst</a:t>
            </a:r>
            <a:r>
              <a:rPr lang="en-US" sz="1400" dirty="0" smtClean="0"/>
              <a:t> </a:t>
            </a:r>
            <a:r>
              <a:rPr lang="en-US" sz="1400" dirty="0"/>
              <a:t>is a multi-year, multi-crop, </a:t>
            </a:r>
            <a:r>
              <a:rPr lang="en-US" sz="1400" dirty="0" smtClean="0"/>
              <a:t>daily/hourly </a:t>
            </a:r>
            <a:r>
              <a:rPr lang="en-US" sz="1400" dirty="0"/>
              <a:t>time step cropping systems simulation model developed to serve as an analytical tool to study the effects of climate, soils, and </a:t>
            </a:r>
            <a:r>
              <a:rPr lang="en-US" sz="1400" dirty="0" smtClean="0"/>
              <a:t>management </a:t>
            </a:r>
            <a:r>
              <a:rPr lang="en-US" sz="1400" dirty="0"/>
              <a:t>on cropping systems (</a:t>
            </a:r>
            <a:r>
              <a:rPr lang="en-US" sz="1400" dirty="0" err="1"/>
              <a:t>Stöckle</a:t>
            </a:r>
            <a:r>
              <a:rPr lang="en-US" sz="1400" dirty="0"/>
              <a:t> et </a:t>
            </a:r>
            <a:r>
              <a:rPr lang="en-US" sz="1400" dirty="0" smtClean="0"/>
              <a:t>al. 2010</a:t>
            </a:r>
            <a:r>
              <a:rPr lang="en-US" sz="1400" dirty="0"/>
              <a:t>). </a:t>
            </a:r>
            <a:endParaRPr lang="en-ZA" sz="1400" dirty="0"/>
          </a:p>
        </p:txBody>
      </p:sp>
      <p:sp>
        <p:nvSpPr>
          <p:cNvPr id="4" name="Rectangle 3"/>
          <p:cNvSpPr/>
          <p:nvPr/>
        </p:nvSpPr>
        <p:spPr>
          <a:xfrm>
            <a:off x="402265" y="2895600"/>
            <a:ext cx="4093535" cy="2585323"/>
          </a:xfrm>
          <a:prstGeom prst="rect">
            <a:avLst/>
          </a:prstGeom>
        </p:spPr>
        <p:txBody>
          <a:bodyPr wrap="square">
            <a:spAutoFit/>
          </a:bodyPr>
          <a:lstStyle/>
          <a:p>
            <a:r>
              <a:rPr lang="en-US" dirty="0" smtClean="0"/>
              <a:t>1. Statistical models. These </a:t>
            </a:r>
            <a:r>
              <a:rPr lang="en-US" dirty="0"/>
              <a:t>typically rely on yield information for large areas (such as counties), and identify broad trends. </a:t>
            </a:r>
            <a:endParaRPr lang="en-US" dirty="0" smtClean="0"/>
          </a:p>
          <a:p>
            <a:endParaRPr lang="en-US" dirty="0" smtClean="0"/>
          </a:p>
          <a:p>
            <a:r>
              <a:rPr lang="en-US" dirty="0" smtClean="0"/>
              <a:t>2. Mechanistic models. </a:t>
            </a:r>
            <a:r>
              <a:rPr lang="en-US" dirty="0"/>
              <a:t>These attempt to use fundamental mechanisms of plant and soil processes to simulate specific outcomes. These involve fairly detailed and computation-intensive simulations. </a:t>
            </a:r>
            <a:endParaRPr lang="en-ZA" dirty="0"/>
          </a:p>
        </p:txBody>
      </p:sp>
    </p:spTree>
    <p:extLst>
      <p:ext uri="{BB962C8B-B14F-4D97-AF65-F5344CB8AC3E}">
        <p14:creationId xmlns:p14="http://schemas.microsoft.com/office/powerpoint/2010/main" val="38082262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p:cNvSpPr>
            <a:spLocks noGrp="1" noChangeArrowheads="1"/>
          </p:cNvSpPr>
          <p:nvPr>
            <p:ph type="body" idx="4294967295"/>
          </p:nvPr>
        </p:nvSpPr>
        <p:spPr>
          <a:xfrm>
            <a:off x="228600" y="1333500"/>
            <a:ext cx="8534400" cy="4838700"/>
          </a:xfrm>
          <a:prstGeom prst="rect">
            <a:avLst/>
          </a:prstGeom>
          <a:ln>
            <a:noFill/>
          </a:ln>
        </p:spPr>
        <p:txBody>
          <a:bodyPr>
            <a:normAutofit/>
          </a:bodyPr>
          <a:lstStyle/>
          <a:p>
            <a:pPr marL="457200" lvl="1" indent="0">
              <a:lnSpc>
                <a:spcPct val="110000"/>
              </a:lnSpc>
              <a:buNone/>
            </a:pPr>
            <a:r>
              <a:rPr lang="en-GB" sz="2200" b="1" dirty="0" smtClean="0"/>
              <a:t>Met Office </a:t>
            </a:r>
            <a:r>
              <a:rPr lang="en-GB" sz="2200" b="1" dirty="0"/>
              <a:t>JULES (Joint UK Land Environment </a:t>
            </a:r>
            <a:r>
              <a:rPr lang="en-GB" sz="2200" b="1" dirty="0" smtClean="0"/>
              <a:t>Simulator) </a:t>
            </a:r>
          </a:p>
          <a:p>
            <a:pPr marL="457200" lvl="1" indent="0">
              <a:lnSpc>
                <a:spcPct val="110000"/>
              </a:lnSpc>
              <a:buNone/>
            </a:pPr>
            <a:endParaRPr lang="en-GB" sz="2200" b="1" dirty="0" smtClean="0"/>
          </a:p>
          <a:p>
            <a:pPr lvl="2">
              <a:lnSpc>
                <a:spcPct val="110000"/>
              </a:lnSpc>
            </a:pPr>
            <a:endParaRPr lang="en-GB" sz="1800" b="1" dirty="0" smtClean="0"/>
          </a:p>
          <a:p>
            <a:pPr lvl="1">
              <a:lnSpc>
                <a:spcPct val="110000"/>
              </a:lnSpc>
            </a:pPr>
            <a:endParaRPr lang="en-GB" sz="2200" b="1" dirty="0" smtClean="0"/>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endParaRPr lang="en-GB" sz="2200" b="1" dirty="0" smtClean="0"/>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endParaRPr lang="en-GB" sz="2200" b="1" dirty="0" smtClean="0"/>
          </a:p>
          <a:p>
            <a:pPr lvl="1">
              <a:lnSpc>
                <a:spcPct val="110000"/>
              </a:lnSpc>
              <a:buFont typeface="Arial" panose="020B0604020202020204" pitchFamily="34" charset="0"/>
              <a:buChar char="•"/>
            </a:pPr>
            <a:endParaRPr lang="en-GB" sz="2200" b="1" dirty="0" smtClean="0"/>
          </a:p>
        </p:txBody>
      </p:sp>
      <p:sp>
        <p:nvSpPr>
          <p:cNvPr id="5" name="Rectangle 4"/>
          <p:cNvSpPr/>
          <p:nvPr/>
        </p:nvSpPr>
        <p:spPr>
          <a:xfrm>
            <a:off x="228600" y="1828800"/>
            <a:ext cx="8229600" cy="4679743"/>
          </a:xfrm>
          <a:prstGeom prst="rect">
            <a:avLst/>
          </a:prstGeom>
        </p:spPr>
        <p:txBody>
          <a:bodyPr wrap="square">
            <a:spAutoFit/>
          </a:bodyPr>
          <a:lstStyle/>
          <a:p>
            <a:pPr lvl="1">
              <a:lnSpc>
                <a:spcPct val="110000"/>
              </a:lnSpc>
            </a:pPr>
            <a:r>
              <a:rPr lang="en-GB" sz="2200" b="1" dirty="0" smtClean="0"/>
              <a:t>Aims:</a:t>
            </a:r>
            <a:endParaRPr lang="en-GB" sz="2200" b="1" dirty="0" smtClean="0"/>
          </a:p>
          <a:p>
            <a:pPr marL="742950" lvl="1" indent="-285750">
              <a:lnSpc>
                <a:spcPct val="110000"/>
              </a:lnSpc>
              <a:buFont typeface="Arial" panose="020B0604020202020204" pitchFamily="34" charset="0"/>
              <a:buChar char="•"/>
            </a:pPr>
            <a:endParaRPr lang="en-US" sz="1400" dirty="0" smtClean="0"/>
          </a:p>
          <a:p>
            <a:pPr marL="742950" lvl="1" indent="-285750">
              <a:lnSpc>
                <a:spcPct val="110000"/>
              </a:lnSpc>
              <a:buFont typeface="Arial" panose="020B0604020202020204" pitchFamily="34" charset="0"/>
              <a:buChar char="•"/>
            </a:pPr>
            <a:r>
              <a:rPr lang="en-US" dirty="0" smtClean="0"/>
              <a:t>Increase </a:t>
            </a:r>
            <a:r>
              <a:rPr lang="en-US" dirty="0"/>
              <a:t>our understanding of the interactions between the land and the </a:t>
            </a:r>
            <a:r>
              <a:rPr lang="en-US" dirty="0" smtClean="0"/>
              <a:t>atmosphere</a:t>
            </a:r>
          </a:p>
          <a:p>
            <a:pPr marL="742950" lvl="1" indent="-285750">
              <a:lnSpc>
                <a:spcPct val="110000"/>
              </a:lnSpc>
              <a:buFont typeface="Arial" panose="020B0604020202020204" pitchFamily="34" charset="0"/>
              <a:buChar char="•"/>
            </a:pPr>
            <a:endParaRPr lang="en-US" sz="500" dirty="0" smtClean="0"/>
          </a:p>
          <a:p>
            <a:pPr marL="742950" lvl="1" indent="-285750">
              <a:lnSpc>
                <a:spcPct val="110000"/>
              </a:lnSpc>
              <a:buFont typeface="Arial" panose="020B0604020202020204" pitchFamily="34" charset="0"/>
              <a:buChar char="•"/>
            </a:pPr>
            <a:r>
              <a:rPr lang="en-US" dirty="0" smtClean="0"/>
              <a:t>Investigate </a:t>
            </a:r>
            <a:r>
              <a:rPr lang="en-US" dirty="0"/>
              <a:t>the impact of the land surface on the predictability of weather and climate on all </a:t>
            </a:r>
            <a:r>
              <a:rPr lang="en-US" dirty="0" smtClean="0"/>
              <a:t>timescales</a:t>
            </a:r>
          </a:p>
          <a:p>
            <a:pPr marL="742950" lvl="1" indent="-285750">
              <a:lnSpc>
                <a:spcPct val="110000"/>
              </a:lnSpc>
              <a:buFont typeface="Arial" panose="020B0604020202020204" pitchFamily="34" charset="0"/>
              <a:buChar char="•"/>
            </a:pPr>
            <a:endParaRPr lang="en-US" sz="500" dirty="0" smtClean="0"/>
          </a:p>
          <a:p>
            <a:pPr marL="742950" lvl="1" indent="-285750">
              <a:lnSpc>
                <a:spcPct val="110000"/>
              </a:lnSpc>
              <a:buFont typeface="Arial" panose="020B0604020202020204" pitchFamily="34" charset="0"/>
              <a:buChar char="•"/>
            </a:pPr>
            <a:r>
              <a:rPr lang="en-US" dirty="0" smtClean="0"/>
              <a:t>Develop </a:t>
            </a:r>
            <a:r>
              <a:rPr lang="en-US" dirty="0"/>
              <a:t>our understanding of the land processes that contribute towards the changing climate, for example through changes in surface hydrology and the terrestrial carbon </a:t>
            </a:r>
            <a:r>
              <a:rPr lang="en-US" dirty="0" smtClean="0"/>
              <a:t>cycle</a:t>
            </a:r>
          </a:p>
          <a:p>
            <a:pPr marL="742950" lvl="1" indent="-285750">
              <a:lnSpc>
                <a:spcPct val="110000"/>
              </a:lnSpc>
              <a:buFont typeface="Arial" panose="020B0604020202020204" pitchFamily="34" charset="0"/>
              <a:buChar char="•"/>
            </a:pPr>
            <a:endParaRPr lang="en-US" sz="500" dirty="0" smtClean="0"/>
          </a:p>
          <a:p>
            <a:pPr marL="742950" lvl="1" indent="-285750">
              <a:lnSpc>
                <a:spcPct val="110000"/>
              </a:lnSpc>
              <a:buFont typeface="Arial" panose="020B0604020202020204" pitchFamily="34" charset="0"/>
              <a:buChar char="•"/>
            </a:pPr>
            <a:r>
              <a:rPr lang="en-US" dirty="0" smtClean="0"/>
              <a:t>Investigate </a:t>
            </a:r>
            <a:r>
              <a:rPr lang="en-US" dirty="0"/>
              <a:t>the interactions between different impacts of climate change on the land surface</a:t>
            </a:r>
            <a:endParaRPr lang="en-GB" dirty="0"/>
          </a:p>
          <a:p>
            <a:pPr lvl="1">
              <a:lnSpc>
                <a:spcPct val="110000"/>
              </a:lnSpc>
            </a:pPr>
            <a:endParaRPr lang="en-GB" sz="2200" dirty="0"/>
          </a:p>
          <a:p>
            <a:pPr lvl="2">
              <a:lnSpc>
                <a:spcPct val="110000"/>
              </a:lnSpc>
            </a:pPr>
            <a:endParaRPr lang="en-GB" b="1" dirty="0"/>
          </a:p>
          <a:p>
            <a:pPr lvl="2">
              <a:lnSpc>
                <a:spcPct val="110000"/>
              </a:lnSpc>
            </a:pPr>
            <a:endParaRPr lang="en-GB" b="1"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7400" y="5334000"/>
            <a:ext cx="2432374" cy="1346534"/>
          </a:xfrm>
          <a:prstGeom prst="rect">
            <a:avLst/>
          </a:prstGeom>
        </p:spPr>
      </p:pic>
      <p:sp>
        <p:nvSpPr>
          <p:cNvPr id="7" name="Rectangle 2"/>
          <p:cNvSpPr txBox="1">
            <a:spLocks noChangeArrowheads="1"/>
          </p:cNvSpPr>
          <p:nvPr/>
        </p:nvSpPr>
        <p:spPr>
          <a:xfrm>
            <a:off x="435905" y="152400"/>
            <a:ext cx="7107895"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3500" b="1" dirty="0" smtClean="0"/>
              <a:t>Impact Modelling</a:t>
            </a:r>
            <a:endParaRPr lang="en-GB" sz="3500" b="1" dirty="0" smtClean="0"/>
          </a:p>
        </p:txBody>
      </p:sp>
    </p:spTree>
    <p:extLst>
      <p:ext uri="{BB962C8B-B14F-4D97-AF65-F5344CB8AC3E}">
        <p14:creationId xmlns:p14="http://schemas.microsoft.com/office/powerpoint/2010/main" val="2596273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p:cNvSpPr>
            <a:spLocks noGrp="1" noChangeArrowheads="1"/>
          </p:cNvSpPr>
          <p:nvPr>
            <p:ph type="body" idx="4294967295"/>
          </p:nvPr>
        </p:nvSpPr>
        <p:spPr>
          <a:xfrm>
            <a:off x="228600" y="1333500"/>
            <a:ext cx="8534400" cy="4838700"/>
          </a:xfrm>
          <a:prstGeom prst="rect">
            <a:avLst/>
          </a:prstGeom>
          <a:ln>
            <a:noFill/>
          </a:ln>
        </p:spPr>
        <p:txBody>
          <a:bodyPr>
            <a:normAutofit/>
          </a:bodyPr>
          <a:lstStyle/>
          <a:p>
            <a:pPr marL="457200" lvl="1" indent="0">
              <a:lnSpc>
                <a:spcPct val="110000"/>
              </a:lnSpc>
              <a:buNone/>
            </a:pPr>
            <a:r>
              <a:rPr lang="en-GB" sz="2200" b="1" dirty="0" smtClean="0"/>
              <a:t>Other types of impacts models include:</a:t>
            </a:r>
          </a:p>
          <a:p>
            <a:pPr marL="457200" lvl="1" indent="0">
              <a:lnSpc>
                <a:spcPct val="110000"/>
              </a:lnSpc>
              <a:buNone/>
            </a:pPr>
            <a:endParaRPr lang="en-GB" sz="2200" b="1" dirty="0" smtClean="0"/>
          </a:p>
          <a:p>
            <a:pPr lvl="2">
              <a:lnSpc>
                <a:spcPct val="110000"/>
              </a:lnSpc>
            </a:pPr>
            <a:r>
              <a:rPr lang="en-GB" sz="1800" b="1" dirty="0" smtClean="0"/>
              <a:t>Economic models (e.g. DICE)</a:t>
            </a:r>
          </a:p>
          <a:p>
            <a:pPr lvl="2">
              <a:lnSpc>
                <a:spcPct val="110000"/>
              </a:lnSpc>
            </a:pPr>
            <a:r>
              <a:rPr lang="en-GB" sz="1800" b="1" dirty="0" smtClean="0"/>
              <a:t>Land-use models</a:t>
            </a:r>
          </a:p>
          <a:p>
            <a:pPr lvl="2">
              <a:lnSpc>
                <a:spcPct val="110000"/>
              </a:lnSpc>
            </a:pPr>
            <a:r>
              <a:rPr lang="en-GB" sz="1800" b="1" dirty="0" smtClean="0"/>
              <a:t>Ecosystem-specific models</a:t>
            </a:r>
          </a:p>
          <a:p>
            <a:pPr lvl="2">
              <a:lnSpc>
                <a:spcPct val="110000"/>
              </a:lnSpc>
            </a:pPr>
            <a:r>
              <a:rPr lang="en-GB" sz="1800" b="1" dirty="0" smtClean="0"/>
              <a:t>Energy generation and demand models</a:t>
            </a:r>
          </a:p>
          <a:p>
            <a:pPr lvl="2">
              <a:lnSpc>
                <a:spcPct val="110000"/>
              </a:lnSpc>
            </a:pPr>
            <a:r>
              <a:rPr lang="en-GB" sz="1800" b="1" dirty="0" smtClean="0"/>
              <a:t>Forestry models</a:t>
            </a:r>
          </a:p>
          <a:p>
            <a:pPr lvl="2">
              <a:lnSpc>
                <a:spcPct val="110000"/>
              </a:lnSpc>
            </a:pPr>
            <a:endParaRPr lang="en-GB" sz="1800" b="1" dirty="0" smtClean="0"/>
          </a:p>
          <a:p>
            <a:pPr lvl="2">
              <a:lnSpc>
                <a:spcPct val="110000"/>
              </a:lnSpc>
            </a:pPr>
            <a:endParaRPr lang="en-GB" sz="1800" b="1" dirty="0" smtClean="0"/>
          </a:p>
          <a:p>
            <a:pPr lvl="2">
              <a:lnSpc>
                <a:spcPct val="110000"/>
              </a:lnSpc>
            </a:pPr>
            <a:endParaRPr lang="en-GB" sz="1800" b="1" dirty="0" smtClean="0"/>
          </a:p>
          <a:p>
            <a:pPr lvl="1">
              <a:lnSpc>
                <a:spcPct val="110000"/>
              </a:lnSpc>
            </a:pPr>
            <a:endParaRPr lang="en-GB" sz="2200" b="1" dirty="0" smtClean="0"/>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endParaRPr lang="en-GB" sz="2200" b="1" dirty="0" smtClean="0"/>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endParaRPr lang="en-GB" sz="2200" b="1" dirty="0" smtClean="0"/>
          </a:p>
          <a:p>
            <a:pPr lvl="1">
              <a:lnSpc>
                <a:spcPct val="110000"/>
              </a:lnSpc>
              <a:buFont typeface="Arial" panose="020B0604020202020204" pitchFamily="34" charset="0"/>
              <a:buChar char="•"/>
            </a:pPr>
            <a:endParaRPr lang="en-GB" sz="2200" b="1" dirty="0" smtClean="0"/>
          </a:p>
        </p:txBody>
      </p:sp>
      <p:sp>
        <p:nvSpPr>
          <p:cNvPr id="5" name="Rectangle 2"/>
          <p:cNvSpPr txBox="1">
            <a:spLocks noChangeArrowheads="1"/>
          </p:cNvSpPr>
          <p:nvPr/>
        </p:nvSpPr>
        <p:spPr>
          <a:xfrm>
            <a:off x="435905" y="152400"/>
            <a:ext cx="7107895"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3500" b="1" dirty="0" smtClean="0"/>
              <a:t>Impact Modelling</a:t>
            </a:r>
            <a:endParaRPr lang="en-GB" sz="3500" b="1" dirty="0" smtClean="0"/>
          </a:p>
        </p:txBody>
      </p:sp>
    </p:spTree>
    <p:extLst>
      <p:ext uri="{BB962C8B-B14F-4D97-AF65-F5344CB8AC3E}">
        <p14:creationId xmlns:p14="http://schemas.microsoft.com/office/powerpoint/2010/main" val="23903885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90800"/>
            <a:ext cx="8229600" cy="1143000"/>
          </a:xfrm>
        </p:spPr>
        <p:txBody>
          <a:bodyPr>
            <a:normAutofit fontScale="90000"/>
          </a:bodyPr>
          <a:lstStyle/>
          <a:p>
            <a:r>
              <a:rPr lang="en-ZA" sz="2200" dirty="0" smtClean="0">
                <a:hlinkClick r:id="rId2"/>
              </a:rPr>
              <a:t/>
            </a:r>
            <a:br>
              <a:rPr lang="en-ZA" sz="2200" dirty="0" smtClean="0">
                <a:hlinkClick r:id="rId2"/>
              </a:rPr>
            </a:br>
            <a:r>
              <a:rPr lang="en-ZA" sz="2200" b="1" dirty="0" smtClean="0"/>
              <a:t>IPCC Working Group 2 Video</a:t>
            </a:r>
            <a:r>
              <a:rPr lang="en-ZA" sz="2200" b="1" dirty="0">
                <a:hlinkClick r:id="rId2"/>
              </a:rPr>
              <a:t/>
            </a:r>
            <a:br>
              <a:rPr lang="en-ZA" sz="2200" b="1" dirty="0">
                <a:hlinkClick r:id="rId2"/>
              </a:rPr>
            </a:br>
            <a:r>
              <a:rPr lang="en-ZA" sz="2200" b="1" dirty="0" smtClean="0">
                <a:hlinkClick r:id="rId2"/>
              </a:rPr>
              <a:t/>
            </a:r>
            <a:br>
              <a:rPr lang="en-ZA" sz="2200" b="1" dirty="0" smtClean="0">
                <a:hlinkClick r:id="rId2"/>
              </a:rPr>
            </a:br>
            <a:r>
              <a:rPr lang="en-ZA" sz="2200" dirty="0">
                <a:hlinkClick r:id="rId2"/>
              </a:rPr>
              <a:t/>
            </a:r>
            <a:br>
              <a:rPr lang="en-ZA" sz="2200" dirty="0">
                <a:hlinkClick r:id="rId2"/>
              </a:rPr>
            </a:br>
            <a:r>
              <a:rPr lang="en-ZA" sz="2200" dirty="0" smtClean="0">
                <a:hlinkClick r:id="rId2"/>
              </a:rPr>
              <a:t>https</a:t>
            </a:r>
            <a:r>
              <a:rPr lang="en-ZA" sz="2200" dirty="0">
                <a:hlinkClick r:id="rId2"/>
              </a:rPr>
              <a:t>://</a:t>
            </a:r>
            <a:r>
              <a:rPr lang="en-ZA" sz="2200" dirty="0" smtClean="0">
                <a:hlinkClick r:id="rId2"/>
              </a:rPr>
              <a:t>www.youtube.com/watch?v=jMIFBJYpSgM</a:t>
            </a:r>
            <a:r>
              <a:rPr lang="en-ZA" sz="2200" dirty="0"/>
              <a:t/>
            </a:r>
            <a:br>
              <a:rPr lang="en-ZA" sz="2200" dirty="0"/>
            </a:br>
            <a:r>
              <a:rPr lang="en-ZA" sz="2200" dirty="0" smtClean="0"/>
              <a:t/>
            </a:r>
            <a:br>
              <a:rPr lang="en-ZA" sz="2200" dirty="0" smtClean="0"/>
            </a:br>
            <a:r>
              <a:rPr lang="en-ZA" sz="2200" dirty="0" smtClean="0"/>
              <a:t>(1:44 to 4:44) </a:t>
            </a:r>
            <a:endParaRPr lang="en-ZA" sz="2200" dirty="0"/>
          </a:p>
        </p:txBody>
      </p:sp>
    </p:spTree>
    <p:extLst>
      <p:ext uri="{BB962C8B-B14F-4D97-AF65-F5344CB8AC3E}">
        <p14:creationId xmlns:p14="http://schemas.microsoft.com/office/powerpoint/2010/main" val="38822715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1847</TotalTime>
  <Words>2626</Words>
  <Application>Microsoft Office PowerPoint</Application>
  <PresentationFormat>On-screen Show (4:3)</PresentationFormat>
  <Paragraphs>290</Paragraphs>
  <Slides>43</Slides>
  <Notes>24</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GEOGM1405  Climate Change: Science and Impacts</vt:lpstr>
      <vt:lpstr>Assignment 2</vt:lpstr>
      <vt:lpstr>Aims of Today’s Lecture</vt:lpstr>
      <vt:lpstr>PowerPoint Presentation</vt:lpstr>
      <vt:lpstr>Impact Modelling</vt:lpstr>
      <vt:lpstr>Impact Modelling</vt:lpstr>
      <vt:lpstr>PowerPoint Presentation</vt:lpstr>
      <vt:lpstr>PowerPoint Presentation</vt:lpstr>
      <vt:lpstr> IPCC Working Group 2 Video   https://www.youtube.com/watch?v=jMIFBJYpSgM  (1:44 to 4:44) </vt:lpstr>
      <vt:lpstr>Extremes</vt:lpstr>
      <vt:lpstr>Extremes</vt:lpstr>
      <vt:lpstr>Extremes</vt:lpstr>
      <vt:lpstr>August 2003 heat wave</vt:lpstr>
      <vt:lpstr>PowerPoint Presentation</vt:lpstr>
      <vt:lpstr>PowerPoint Presentation</vt:lpstr>
      <vt:lpstr>…but extremes can be complicated</vt:lpstr>
      <vt:lpstr>Economics of climate change</vt:lpstr>
      <vt:lpstr>Economics of climate change</vt:lpstr>
      <vt:lpstr>Economics of climate change</vt:lpstr>
      <vt:lpstr>Economics of climate change</vt:lpstr>
      <vt:lpstr>Loss and damage</vt:lpstr>
      <vt:lpstr>Insurance</vt:lpstr>
      <vt:lpstr>PowerPoint Presentation</vt:lpstr>
      <vt:lpstr>Insurers’ attitudes to climate change risk</vt:lpstr>
      <vt:lpstr>Catastrophe Losses</vt:lpstr>
      <vt:lpstr>PowerPoint Presentation</vt:lpstr>
      <vt:lpstr>PowerPoint Presentation</vt:lpstr>
      <vt:lpstr>PowerPoint Presentation</vt:lpstr>
      <vt:lpstr>Pricing climate risk in a changing climate</vt:lpstr>
      <vt:lpstr>Exploiting opportunities</vt:lpstr>
      <vt:lpstr>Microinsurance</vt:lpstr>
      <vt:lpstr>Maintaining Insurance Viability in a  Changing Climate </vt:lpstr>
      <vt:lpstr>What role for insurers in adaptation?</vt:lpstr>
      <vt:lpstr>Incentivising adaptation</vt:lpstr>
      <vt:lpstr>Enabling adaptation</vt:lpstr>
      <vt:lpstr>Climate Change Impacts in the UK</vt:lpstr>
      <vt:lpstr>The UK 2012 Climate Change Risk Assessment (CCRA) Evidence Report</vt:lpstr>
      <vt:lpstr>CCRA Report Key Findings</vt:lpstr>
      <vt:lpstr>CCRA Report Key Findings</vt:lpstr>
      <vt:lpstr>CCRA Report Key Findings</vt:lpstr>
      <vt:lpstr>CCRA Report Key Findings</vt:lpstr>
      <vt:lpstr>CCRA Report Key Findings</vt:lpstr>
      <vt:lpstr>Summary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GEOGM1405  Climate Change: Science and Impacts</dc:title>
  <dc:creator>jdaron</dc:creator>
  <cp:lastModifiedBy>jdaron</cp:lastModifiedBy>
  <cp:revision>117</cp:revision>
  <dcterms:created xsi:type="dcterms:W3CDTF">2014-10-13T14:29:56Z</dcterms:created>
  <dcterms:modified xsi:type="dcterms:W3CDTF">2014-12-02T12:47:44Z</dcterms:modified>
</cp:coreProperties>
</file>