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60" r:id="rId2"/>
    <p:sldId id="367" r:id="rId3"/>
    <p:sldId id="410" r:id="rId4"/>
    <p:sldId id="411" r:id="rId5"/>
    <p:sldId id="374" r:id="rId6"/>
    <p:sldId id="377" r:id="rId7"/>
    <p:sldId id="370" r:id="rId8"/>
    <p:sldId id="378" r:id="rId9"/>
    <p:sldId id="371" r:id="rId10"/>
    <p:sldId id="372" r:id="rId11"/>
    <p:sldId id="373" r:id="rId12"/>
    <p:sldId id="382" r:id="rId13"/>
    <p:sldId id="384" r:id="rId14"/>
    <p:sldId id="385" r:id="rId15"/>
    <p:sldId id="386" r:id="rId16"/>
    <p:sldId id="388" r:id="rId17"/>
    <p:sldId id="391" r:id="rId18"/>
    <p:sldId id="393" r:id="rId19"/>
    <p:sldId id="395" r:id="rId20"/>
    <p:sldId id="389" r:id="rId21"/>
    <p:sldId id="401" r:id="rId22"/>
    <p:sldId id="406" r:id="rId23"/>
    <p:sldId id="407" r:id="rId24"/>
    <p:sldId id="404" r:id="rId25"/>
    <p:sldId id="409" r:id="rId26"/>
    <p:sldId id="399" r:id="rId27"/>
    <p:sldId id="400" r:id="rId28"/>
    <p:sldId id="423" r:id="rId29"/>
    <p:sldId id="412" r:id="rId30"/>
    <p:sldId id="413" r:id="rId31"/>
    <p:sldId id="414" r:id="rId32"/>
    <p:sldId id="415" r:id="rId33"/>
    <p:sldId id="419" r:id="rId34"/>
    <p:sldId id="420" r:id="rId35"/>
    <p:sldId id="418" r:id="rId36"/>
    <p:sldId id="421" r:id="rId37"/>
    <p:sldId id="422" r:id="rId38"/>
    <p:sldId id="369" r:id="rId39"/>
    <p:sldId id="398"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9376" autoAdjust="0"/>
  </p:normalViewPr>
  <p:slideViewPr>
    <p:cSldViewPr>
      <p:cViewPr varScale="1">
        <p:scale>
          <a:sx n="85" d="100"/>
          <a:sy n="85" d="100"/>
        </p:scale>
        <p:origin x="-137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4845DE-AA82-4017-A11B-C9EA0EB64644}" type="datetimeFigureOut">
              <a:rPr lang="en-ZA" smtClean="0"/>
              <a:t>2014/12/09</a:t>
            </a:fld>
            <a:endParaRPr lang="en-Z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214D19-FD34-44D4-B0D3-2453F197C009}" type="slidenum">
              <a:rPr lang="en-ZA" smtClean="0"/>
              <a:t>‹#›</a:t>
            </a:fld>
            <a:endParaRPr lang="en-ZA"/>
          </a:p>
        </p:txBody>
      </p:sp>
    </p:spTree>
    <p:extLst>
      <p:ext uri="{BB962C8B-B14F-4D97-AF65-F5344CB8AC3E}">
        <p14:creationId xmlns:p14="http://schemas.microsoft.com/office/powerpoint/2010/main" val="7050264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p:spPr>
        <p:txBody>
          <a:bodyPr/>
          <a:lstStyle/>
          <a:p>
            <a:endParaRPr lang="en-GB" smtClean="0"/>
          </a:p>
        </p:txBody>
      </p:sp>
      <p:sp>
        <p:nvSpPr>
          <p:cNvPr id="40964" name="Slide Number Placeholder 3"/>
          <p:cNvSpPr>
            <a:spLocks noGrp="1"/>
          </p:cNvSpPr>
          <p:nvPr>
            <p:ph type="sldNum" sz="quarter" idx="5"/>
          </p:nvPr>
        </p:nvSpPr>
        <p:spPr>
          <a:noFill/>
        </p:spPr>
        <p:txBody>
          <a:bodyPr/>
          <a:lstStyle/>
          <a:p>
            <a:fld id="{A381907B-9137-475D-BCE7-26566550E6F6}" type="slidenum">
              <a:rPr lang="en-US" smtClean="0"/>
              <a:pPr/>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D6E4002F-0481-4AA8-A925-38D7F0DFF301}" type="slidenum">
              <a:rPr lang="en-GB" smtClean="0"/>
              <a:pPr/>
              <a:t>19</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81351014-0937-4126-81E1-0179E6C16F35}" type="slidenum">
              <a:rPr lang="en-GB" smtClean="0"/>
              <a:pPr/>
              <a:t>21</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81351014-0937-4126-81E1-0179E6C16F35}" type="slidenum">
              <a:rPr lang="en-GB" smtClean="0"/>
              <a:pPr/>
              <a:t>22</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81351014-0937-4126-81E1-0179E6C16F35}" type="slidenum">
              <a:rPr lang="en-GB" smtClean="0"/>
              <a:pPr/>
              <a:t>23</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81351014-0937-4126-81E1-0179E6C16F35}" type="slidenum">
              <a:rPr lang="en-GB" smtClean="0"/>
              <a:pPr/>
              <a:t>24</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B18E6D45-9816-414D-AD3E-61B9E1BCF8D5}" type="slidenum">
              <a:rPr lang="en-GB" smtClean="0"/>
              <a:pPr/>
              <a:t>29</a:t>
            </a:fld>
            <a:endParaRPr lang="en-GB" smtClean="0"/>
          </a:p>
        </p:txBody>
      </p:sp>
      <p:sp>
        <p:nvSpPr>
          <p:cNvPr id="56323" name="Rectangle 2"/>
          <p:cNvSpPr>
            <a:spLocks noGrp="1" noRot="1" noChangeAspect="1" noChangeArrowheads="1" noTextEdit="1"/>
          </p:cNvSpPr>
          <p:nvPr>
            <p:ph type="sldImg"/>
          </p:nvPr>
        </p:nvSpPr>
        <p:spPr>
          <a:xfrm>
            <a:off x="1143000" y="685800"/>
            <a:ext cx="4572000" cy="3429000"/>
          </a:xfrm>
          <a:ln/>
        </p:spPr>
      </p:sp>
      <p:sp>
        <p:nvSpPr>
          <p:cNvPr id="563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B18E6D45-9816-414D-AD3E-61B9E1BCF8D5}" type="slidenum">
              <a:rPr lang="en-GB" smtClean="0"/>
              <a:pPr/>
              <a:t>30</a:t>
            </a:fld>
            <a:endParaRPr lang="en-GB" smtClean="0"/>
          </a:p>
        </p:txBody>
      </p:sp>
      <p:sp>
        <p:nvSpPr>
          <p:cNvPr id="56323" name="Rectangle 2"/>
          <p:cNvSpPr>
            <a:spLocks noGrp="1" noRot="1" noChangeAspect="1" noChangeArrowheads="1" noTextEdit="1"/>
          </p:cNvSpPr>
          <p:nvPr>
            <p:ph type="sldImg"/>
          </p:nvPr>
        </p:nvSpPr>
        <p:spPr>
          <a:xfrm>
            <a:off x="1143000" y="685800"/>
            <a:ext cx="4572000" cy="3429000"/>
          </a:xfrm>
          <a:ln/>
        </p:spPr>
      </p:sp>
      <p:sp>
        <p:nvSpPr>
          <p:cNvPr id="563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B18E6D45-9816-414D-AD3E-61B9E1BCF8D5}" type="slidenum">
              <a:rPr lang="en-GB" smtClean="0"/>
              <a:pPr/>
              <a:t>31</a:t>
            </a:fld>
            <a:endParaRPr lang="en-GB" smtClean="0"/>
          </a:p>
        </p:txBody>
      </p:sp>
      <p:sp>
        <p:nvSpPr>
          <p:cNvPr id="56323" name="Rectangle 2"/>
          <p:cNvSpPr>
            <a:spLocks noGrp="1" noRot="1" noChangeAspect="1" noChangeArrowheads="1" noTextEdit="1"/>
          </p:cNvSpPr>
          <p:nvPr>
            <p:ph type="sldImg"/>
          </p:nvPr>
        </p:nvSpPr>
        <p:spPr>
          <a:xfrm>
            <a:off x="1143000" y="685800"/>
            <a:ext cx="4572000" cy="3429000"/>
          </a:xfrm>
          <a:ln/>
        </p:spPr>
      </p:sp>
      <p:sp>
        <p:nvSpPr>
          <p:cNvPr id="563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B18E6D45-9816-414D-AD3E-61B9E1BCF8D5}" type="slidenum">
              <a:rPr lang="en-GB" smtClean="0"/>
              <a:pPr/>
              <a:t>32</a:t>
            </a:fld>
            <a:endParaRPr lang="en-GB" smtClean="0"/>
          </a:p>
        </p:txBody>
      </p:sp>
      <p:sp>
        <p:nvSpPr>
          <p:cNvPr id="56323" name="Rectangle 2"/>
          <p:cNvSpPr>
            <a:spLocks noGrp="1" noRot="1" noChangeAspect="1" noChangeArrowheads="1" noTextEdit="1"/>
          </p:cNvSpPr>
          <p:nvPr>
            <p:ph type="sldImg"/>
          </p:nvPr>
        </p:nvSpPr>
        <p:spPr>
          <a:xfrm>
            <a:off x="1143000" y="685800"/>
            <a:ext cx="4572000" cy="3429000"/>
          </a:xfrm>
          <a:ln/>
        </p:spPr>
      </p:sp>
      <p:sp>
        <p:nvSpPr>
          <p:cNvPr id="563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13"/>
          <p:cNvSpPr>
            <a:spLocks noGrp="1" noChangeArrowheads="1"/>
          </p:cNvSpPr>
          <p:nvPr>
            <p:ph type="sldNum" sz="quarter" idx="5"/>
          </p:nvPr>
        </p:nvSpPr>
        <p:spPr>
          <a:noFill/>
        </p:spPr>
        <p:txBody>
          <a:bodyPr/>
          <a:lstStyle/>
          <a:p>
            <a:fld id="{F05EEC89-CF7A-4E0E-B32D-1F34B09BB0B6}" type="slidenum">
              <a:rPr lang="en-US" smtClean="0"/>
              <a:pPr/>
              <a:t>35</a:t>
            </a:fld>
            <a:endParaRPr lang="en-US"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48422D91-98FC-48CF-93ED-11715F03A307}" type="slidenum">
              <a:rPr lang="en-GB" smtClean="0"/>
              <a:pPr/>
              <a:t>2</a:t>
            </a:fld>
            <a:endParaRPr lang="en-GB"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EEAAEF23-F04C-42BE-BFBB-4159DAC0B6A2}" type="slidenum">
              <a:rPr lang="en-GB" smtClean="0"/>
              <a:pPr/>
              <a:t>38</a:t>
            </a:fld>
            <a:endParaRPr lang="en-GB"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1143000" y="685800"/>
            <a:ext cx="4572000" cy="3429000"/>
          </a:xfrm>
          <a:ln/>
        </p:spPr>
      </p:sp>
      <p:sp>
        <p:nvSpPr>
          <p:cNvPr id="53251" name="Rectangle 3"/>
          <p:cNvSpPr>
            <a:spLocks noGrp="1" noChangeArrowheads="1"/>
          </p:cNvSpPr>
          <p:nvPr>
            <p:ph type="body" idx="1"/>
          </p:nvPr>
        </p:nvSpPr>
        <p:spPr/>
        <p:txBody>
          <a:bodyPr/>
          <a:lstStyle/>
          <a:p>
            <a:pPr eaLnBrk="1" hangingPunct="1"/>
            <a:endParaRPr lang="sv-SE" smtClean="0">
              <a:latin typeface="Calibri" pitchFamily="34" charset="0"/>
              <a:ea typeface="ＭＳ Ｐゴシック"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81351014-0937-4126-81E1-0179E6C16F35}" type="slidenum">
              <a:rPr lang="en-GB" smtClean="0"/>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81351014-0937-4126-81E1-0179E6C16F35}"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7</a:t>
            </a:fld>
            <a:endParaRPr lang="sv-S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9</a:t>
            </a:fld>
            <a:endParaRPr lang="sv-S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11</a:t>
            </a:fld>
            <a:endParaRPr lang="sv-S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44DF3AB7-C2BD-464A-BAB9-A31F313EB4E1}" type="slidenum">
              <a:rPr lang="en-ZA" smtClean="0"/>
              <a:t>13</a:t>
            </a:fld>
            <a:endParaRPr lang="en-ZA"/>
          </a:p>
        </p:txBody>
      </p:sp>
    </p:spTree>
    <p:extLst>
      <p:ext uri="{BB962C8B-B14F-4D97-AF65-F5344CB8AC3E}">
        <p14:creationId xmlns:p14="http://schemas.microsoft.com/office/powerpoint/2010/main" val="20872427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44DF3AB7-C2BD-464A-BAB9-A31F313EB4E1}" type="slidenum">
              <a:rPr lang="en-ZA" smtClean="0"/>
              <a:t>14</a:t>
            </a:fld>
            <a:endParaRPr lang="en-ZA"/>
          </a:p>
        </p:txBody>
      </p:sp>
    </p:spTree>
    <p:extLst>
      <p:ext uri="{BB962C8B-B14F-4D97-AF65-F5344CB8AC3E}">
        <p14:creationId xmlns:p14="http://schemas.microsoft.com/office/powerpoint/2010/main" val="20872427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6D05830D-9BAE-490B-8B2C-7CE30A2B51FD}" type="datetimeFigureOut">
              <a:rPr lang="en-ZA" smtClean="0"/>
              <a:t>2014/12/09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B428D52-095B-4B14-A545-408B76CC0517}" type="slidenum">
              <a:rPr lang="en-ZA" smtClean="0"/>
              <a:t>‹#›</a:t>
            </a:fld>
            <a:endParaRPr lang="en-ZA"/>
          </a:p>
        </p:txBody>
      </p:sp>
      <p:pic>
        <p:nvPicPr>
          <p:cNvPr id="7" name="Picture 4" descr="Bristol_Logo"/>
          <p:cNvPicPr>
            <a:picLocks noChangeAspect="1" noChangeArrowheads="1"/>
          </p:cNvPicPr>
          <p:nvPr userDrawn="1"/>
        </p:nvPicPr>
        <p:blipFill>
          <a:blip r:embed="rId2" cstate="print"/>
          <a:srcRect/>
          <a:stretch>
            <a:fillRect/>
          </a:stretch>
        </p:blipFill>
        <p:spPr bwMode="auto">
          <a:xfrm>
            <a:off x="110853" y="6143462"/>
            <a:ext cx="1652835" cy="518605"/>
          </a:xfrm>
          <a:prstGeom prst="rect">
            <a:avLst/>
          </a:prstGeom>
          <a:noFill/>
          <a:ln w="9525">
            <a:noFill/>
            <a:miter lim="800000"/>
            <a:headEnd/>
            <a:tailEnd/>
          </a:ln>
        </p:spPr>
      </p:pic>
    </p:spTree>
    <p:extLst>
      <p:ext uri="{BB962C8B-B14F-4D97-AF65-F5344CB8AC3E}">
        <p14:creationId xmlns:p14="http://schemas.microsoft.com/office/powerpoint/2010/main" val="1260878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6D05830D-9BAE-490B-8B2C-7CE30A2B51FD}" type="datetimeFigureOut">
              <a:rPr lang="en-ZA" smtClean="0"/>
              <a:t>2014/12/09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1690901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6D05830D-9BAE-490B-8B2C-7CE30A2B51FD}" type="datetimeFigureOut">
              <a:rPr lang="en-ZA" smtClean="0"/>
              <a:t>2014/12/09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32967611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4" name="Rectangle 33"/>
          <p:cNvSpPr>
            <a:spLocks noGrp="1" noChangeArrowheads="1"/>
          </p:cNvSpPr>
          <p:nvPr>
            <p:ph type="dt" sz="half" idx="10"/>
          </p:nvPr>
        </p:nvSpPr>
        <p:spPr>
          <a:ln/>
        </p:spPr>
        <p:txBody>
          <a:bodyPr/>
          <a:lstStyle>
            <a:lvl1pPr>
              <a:defRPr/>
            </a:lvl1pPr>
          </a:lstStyle>
          <a:p>
            <a:pPr>
              <a:defRPr/>
            </a:pPr>
            <a:endParaRPr lang="en-GB"/>
          </a:p>
        </p:txBody>
      </p:sp>
      <p:sp>
        <p:nvSpPr>
          <p:cNvPr id="5" name="Rectangle 34"/>
          <p:cNvSpPr>
            <a:spLocks noGrp="1" noChangeArrowheads="1"/>
          </p:cNvSpPr>
          <p:nvPr>
            <p:ph type="ftr" sz="quarter" idx="11"/>
          </p:nvPr>
        </p:nvSpPr>
        <p:spPr>
          <a:ln/>
        </p:spPr>
        <p:txBody>
          <a:bodyPr/>
          <a:lstStyle>
            <a:lvl1pPr>
              <a:defRPr/>
            </a:lvl1pPr>
          </a:lstStyle>
          <a:p>
            <a:pPr>
              <a:defRPr/>
            </a:pPr>
            <a:endParaRPr lang="en-GB"/>
          </a:p>
        </p:txBody>
      </p:sp>
      <p:sp>
        <p:nvSpPr>
          <p:cNvPr id="6" name="Rectangle 35"/>
          <p:cNvSpPr>
            <a:spLocks noGrp="1" noChangeArrowheads="1"/>
          </p:cNvSpPr>
          <p:nvPr>
            <p:ph type="sldNum" sz="quarter" idx="12"/>
          </p:nvPr>
        </p:nvSpPr>
        <p:spPr>
          <a:ln/>
        </p:spPr>
        <p:txBody>
          <a:bodyPr/>
          <a:lstStyle>
            <a:lvl1pPr>
              <a:defRPr/>
            </a:lvl1pPr>
          </a:lstStyle>
          <a:p>
            <a:pPr>
              <a:defRPr/>
            </a:pPr>
            <a:fld id="{61EC0B38-8C5E-4A66-933E-C91D72338A73}" type="slidenum">
              <a:rPr lang="en-GB"/>
              <a:pPr>
                <a:defRPr/>
              </a:pPr>
              <a:t>‹#›</a:t>
            </a:fld>
            <a:endParaRPr lang="en-GB"/>
          </a:p>
        </p:txBody>
      </p:sp>
    </p:spTree>
    <p:extLst>
      <p:ext uri="{BB962C8B-B14F-4D97-AF65-F5344CB8AC3E}">
        <p14:creationId xmlns:p14="http://schemas.microsoft.com/office/powerpoint/2010/main" val="16604341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4" name="Rectangle 33"/>
          <p:cNvSpPr>
            <a:spLocks noGrp="1" noChangeArrowheads="1"/>
          </p:cNvSpPr>
          <p:nvPr>
            <p:ph type="dt" sz="half" idx="10"/>
          </p:nvPr>
        </p:nvSpPr>
        <p:spPr>
          <a:ln/>
        </p:spPr>
        <p:txBody>
          <a:bodyPr/>
          <a:lstStyle>
            <a:lvl1pPr>
              <a:defRPr/>
            </a:lvl1pPr>
          </a:lstStyle>
          <a:p>
            <a:pPr>
              <a:defRPr/>
            </a:pPr>
            <a:endParaRPr lang="en-GB"/>
          </a:p>
        </p:txBody>
      </p:sp>
      <p:sp>
        <p:nvSpPr>
          <p:cNvPr id="5" name="Rectangle 34"/>
          <p:cNvSpPr>
            <a:spLocks noGrp="1" noChangeArrowheads="1"/>
          </p:cNvSpPr>
          <p:nvPr>
            <p:ph type="ftr" sz="quarter" idx="11"/>
          </p:nvPr>
        </p:nvSpPr>
        <p:spPr>
          <a:ln/>
        </p:spPr>
        <p:txBody>
          <a:bodyPr/>
          <a:lstStyle>
            <a:lvl1pPr>
              <a:defRPr/>
            </a:lvl1pPr>
          </a:lstStyle>
          <a:p>
            <a:pPr>
              <a:defRPr/>
            </a:pPr>
            <a:endParaRPr lang="en-GB"/>
          </a:p>
        </p:txBody>
      </p:sp>
      <p:sp>
        <p:nvSpPr>
          <p:cNvPr id="6" name="Rectangle 35"/>
          <p:cNvSpPr>
            <a:spLocks noGrp="1" noChangeArrowheads="1"/>
          </p:cNvSpPr>
          <p:nvPr>
            <p:ph type="sldNum" sz="quarter" idx="12"/>
          </p:nvPr>
        </p:nvSpPr>
        <p:spPr>
          <a:ln/>
        </p:spPr>
        <p:txBody>
          <a:bodyPr/>
          <a:lstStyle>
            <a:lvl1pPr>
              <a:defRPr/>
            </a:lvl1pPr>
          </a:lstStyle>
          <a:p>
            <a:pPr>
              <a:defRPr/>
            </a:pPr>
            <a:fld id="{61EC0B38-8C5E-4A66-933E-C91D72338A73}" type="slidenum">
              <a:rPr lang="en-GB"/>
              <a:pPr>
                <a:defRPr/>
              </a:pPr>
              <a:t>‹#›</a:t>
            </a:fld>
            <a:endParaRPr lang="en-GB"/>
          </a:p>
        </p:txBody>
      </p:sp>
    </p:spTree>
    <p:extLst>
      <p:ext uri="{BB962C8B-B14F-4D97-AF65-F5344CB8AC3E}">
        <p14:creationId xmlns:p14="http://schemas.microsoft.com/office/powerpoint/2010/main" val="316990480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Rubrikbi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467544" y="260649"/>
            <a:ext cx="8352928" cy="1152128"/>
          </a:xfrm>
        </p:spPr>
        <p:txBody>
          <a:bodyPr/>
          <a:lstStyle>
            <a:lvl1pPr>
              <a:defRPr sz="4400"/>
            </a:lvl1pPr>
          </a:lstStyle>
          <a:p>
            <a:r>
              <a:rPr lang="en-US" altLang="zh-CN" dirty="0" smtClean="0"/>
              <a:t>Click to edit Master title style</a:t>
            </a:r>
            <a:endParaRPr lang="en-US" altLang="zh-CN" dirty="0"/>
          </a:p>
        </p:txBody>
      </p:sp>
      <p:sp>
        <p:nvSpPr>
          <p:cNvPr id="15" name="Text Placeholder 14"/>
          <p:cNvSpPr>
            <a:spLocks noGrp="1"/>
          </p:cNvSpPr>
          <p:nvPr>
            <p:ph type="body" sz="quarter" idx="10"/>
          </p:nvPr>
        </p:nvSpPr>
        <p:spPr>
          <a:xfrm>
            <a:off x="467544" y="1628800"/>
            <a:ext cx="8352928" cy="4176712"/>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Tree>
    <p:extLst>
      <p:ext uri="{BB962C8B-B14F-4D97-AF65-F5344CB8AC3E}">
        <p14:creationId xmlns:p14="http://schemas.microsoft.com/office/powerpoint/2010/main" val="3879983253"/>
      </p:ext>
    </p:extLst>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6D05830D-9BAE-490B-8B2C-7CE30A2B51FD}" type="datetimeFigureOut">
              <a:rPr lang="en-ZA" smtClean="0"/>
              <a:t>2014/12/09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2423042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D05830D-9BAE-490B-8B2C-7CE30A2B51FD}" type="datetimeFigureOut">
              <a:rPr lang="en-ZA" smtClean="0"/>
              <a:t>2014/12/09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1126228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6D05830D-9BAE-490B-8B2C-7CE30A2B51FD}" type="datetimeFigureOut">
              <a:rPr lang="en-ZA" smtClean="0"/>
              <a:t>2014/12/09</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1058709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6D05830D-9BAE-490B-8B2C-7CE30A2B51FD}" type="datetimeFigureOut">
              <a:rPr lang="en-ZA" smtClean="0"/>
              <a:t>2014/12/09</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3612222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6D05830D-9BAE-490B-8B2C-7CE30A2B51FD}" type="datetimeFigureOut">
              <a:rPr lang="en-ZA" smtClean="0"/>
              <a:t>2014/12/09</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4232635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05830D-9BAE-490B-8B2C-7CE30A2B51FD}" type="datetimeFigureOut">
              <a:rPr lang="en-ZA" smtClean="0"/>
              <a:t>2014/12/09</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3387001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05830D-9BAE-490B-8B2C-7CE30A2B51FD}" type="datetimeFigureOut">
              <a:rPr lang="en-ZA" smtClean="0"/>
              <a:t>2014/12/09</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2874733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05830D-9BAE-490B-8B2C-7CE30A2B51FD}" type="datetimeFigureOut">
              <a:rPr lang="en-ZA" smtClean="0"/>
              <a:t>2014/12/09</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2595989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05830D-9BAE-490B-8B2C-7CE30A2B51FD}" type="datetimeFigureOut">
              <a:rPr lang="en-ZA" smtClean="0"/>
              <a:t>2014/12/09</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428D52-095B-4B14-A545-408B76CC0517}" type="slidenum">
              <a:rPr lang="en-ZA" smtClean="0"/>
              <a:t>‹#›</a:t>
            </a:fld>
            <a:endParaRPr lang="en-ZA"/>
          </a:p>
        </p:txBody>
      </p:sp>
      <p:pic>
        <p:nvPicPr>
          <p:cNvPr id="7" name="Picture 4" descr="Bristol_Logo"/>
          <p:cNvPicPr>
            <a:picLocks noChangeAspect="1" noChangeArrowheads="1"/>
          </p:cNvPicPr>
          <p:nvPr userDrawn="1"/>
        </p:nvPicPr>
        <p:blipFill>
          <a:blip r:embed="rId16" cstate="print"/>
          <a:srcRect/>
          <a:stretch>
            <a:fillRect/>
          </a:stretch>
        </p:blipFill>
        <p:spPr bwMode="auto">
          <a:xfrm>
            <a:off x="110853" y="6143462"/>
            <a:ext cx="1652835" cy="518605"/>
          </a:xfrm>
          <a:prstGeom prst="rect">
            <a:avLst/>
          </a:prstGeom>
          <a:noFill/>
          <a:ln w="9525">
            <a:noFill/>
            <a:miter lim="800000"/>
            <a:headEnd/>
            <a:tailEnd/>
          </a:ln>
        </p:spPr>
      </p:pic>
    </p:spTree>
    <p:extLst>
      <p:ext uri="{BB962C8B-B14F-4D97-AF65-F5344CB8AC3E}">
        <p14:creationId xmlns:p14="http://schemas.microsoft.com/office/powerpoint/2010/main" val="2921970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3" r:id="rId13"/>
    <p:sldLayoutId id="2147483664"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4.xml"/><Relationship Id="rId5" Type="http://schemas.openxmlformats.org/officeDocument/2006/relationships/image" Target="../media/image10.jpg"/><Relationship Id="rId4" Type="http://schemas.openxmlformats.org/officeDocument/2006/relationships/image" Target="../media/image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hyperlink" Target="http://www.cru.uea.ac.uk/~timm/grid/papers/mitchell2002a.pdf"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hyperlink" Target="http://www.ukcip.org.uk/wizard/" TargetMode="External"/><Relationship Id="rId2" Type="http://schemas.openxmlformats.org/officeDocument/2006/relationships/notesSlide" Target="../notesSlides/notesSlide21.xml"/><Relationship Id="rId1" Type="http://schemas.openxmlformats.org/officeDocument/2006/relationships/slideLayout" Target="../slideLayouts/slideLayout14.xml"/><Relationship Id="rId4" Type="http://schemas.openxmlformats.org/officeDocument/2006/relationships/hyperlink" Target="http://weadapt.or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58674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Rectangle 1"/>
          <p:cNvSpPr/>
          <p:nvPr/>
        </p:nvSpPr>
        <p:spPr>
          <a:xfrm>
            <a:off x="1938427" y="4800600"/>
            <a:ext cx="5267148" cy="630942"/>
          </a:xfrm>
          <a:prstGeom prst="rect">
            <a:avLst/>
          </a:prstGeom>
        </p:spPr>
        <p:txBody>
          <a:bodyPr wrap="none">
            <a:spAutoFit/>
          </a:bodyPr>
          <a:lstStyle/>
          <a:p>
            <a:pPr algn="ctr">
              <a:buNone/>
            </a:pPr>
            <a:r>
              <a:rPr lang="en-US" sz="3500" b="1" i="0" dirty="0" smtClean="0">
                <a:solidFill>
                  <a:schemeClr val="bg1"/>
                </a:solidFill>
                <a:latin typeface="Calibri" panose="020F0502020204030204" pitchFamily="34" charset="0"/>
              </a:rPr>
              <a:t>Climate Change Adaptation</a:t>
            </a:r>
          </a:p>
        </p:txBody>
      </p:sp>
      <p:sp>
        <p:nvSpPr>
          <p:cNvPr id="5" name="Rectangle 3"/>
          <p:cNvSpPr>
            <a:spLocks noGrp="1" noChangeArrowheads="1"/>
          </p:cNvSpPr>
          <p:nvPr>
            <p:ph type="ctrTitle"/>
          </p:nvPr>
        </p:nvSpPr>
        <p:spPr>
          <a:xfrm>
            <a:off x="885435" y="5734275"/>
            <a:ext cx="8132440" cy="1008111"/>
          </a:xfrm>
        </p:spPr>
        <p:txBody>
          <a:bodyPr/>
          <a:lstStyle/>
          <a:p>
            <a:pPr algn="r" eaLnBrk="1" hangingPunct="1"/>
            <a:r>
              <a:rPr lang="en-US" sz="2800" b="1" dirty="0">
                <a:solidFill>
                  <a:srgbClr val="000000"/>
                </a:solidFill>
                <a:latin typeface="Calibri" panose="020F0502020204030204" pitchFamily="34" charset="0"/>
              </a:rPr>
              <a:t>GEOGM1405</a:t>
            </a:r>
            <a:r>
              <a:rPr lang="en-US" sz="4000" b="1" dirty="0">
                <a:solidFill>
                  <a:srgbClr val="000000"/>
                </a:solidFill>
                <a:latin typeface="Calibri" panose="020F0502020204030204" pitchFamily="34" charset="0"/>
              </a:rPr>
              <a:t> </a:t>
            </a:r>
            <a:r>
              <a:rPr lang="en-US" sz="4000" b="1" dirty="0" smtClean="0">
                <a:solidFill>
                  <a:srgbClr val="000000"/>
                </a:solidFill>
                <a:latin typeface="Calibri" panose="020F0502020204030204" pitchFamily="34" charset="0"/>
              </a:rPr>
              <a:t/>
            </a:r>
            <a:br>
              <a:rPr lang="en-US" sz="4000" b="1" dirty="0" smtClean="0">
                <a:solidFill>
                  <a:srgbClr val="000000"/>
                </a:solidFill>
                <a:latin typeface="Calibri" panose="020F0502020204030204" pitchFamily="34" charset="0"/>
              </a:rPr>
            </a:br>
            <a:r>
              <a:rPr lang="en-US" sz="2000" b="1" dirty="0" smtClean="0">
                <a:solidFill>
                  <a:srgbClr val="000000"/>
                </a:solidFill>
                <a:latin typeface="Calibri" panose="020F0502020204030204" pitchFamily="34" charset="0"/>
              </a:rPr>
              <a:t>Climate </a:t>
            </a:r>
            <a:r>
              <a:rPr lang="en-US" sz="2000" b="1" dirty="0">
                <a:solidFill>
                  <a:srgbClr val="000000"/>
                </a:solidFill>
                <a:latin typeface="Calibri" panose="020F0502020204030204" pitchFamily="34" charset="0"/>
              </a:rPr>
              <a:t>Change: Science and Impacts</a:t>
            </a:r>
            <a:endParaRPr lang="en-GB" sz="2000" b="1" dirty="0" smtClean="0">
              <a:solidFill>
                <a:srgbClr val="000000"/>
              </a:solidFill>
              <a:latin typeface="Calibri" panose="020F0502020204030204" pitchFamily="34" charset="0"/>
            </a:endParaRPr>
          </a:p>
        </p:txBody>
      </p:sp>
      <p:sp>
        <p:nvSpPr>
          <p:cNvPr id="4" name="Rectangle 3"/>
          <p:cNvSpPr/>
          <p:nvPr/>
        </p:nvSpPr>
        <p:spPr>
          <a:xfrm>
            <a:off x="3567558" y="152400"/>
            <a:ext cx="2008883" cy="784830"/>
          </a:xfrm>
          <a:prstGeom prst="rect">
            <a:avLst/>
          </a:prstGeom>
        </p:spPr>
        <p:txBody>
          <a:bodyPr wrap="none">
            <a:spAutoFit/>
          </a:bodyPr>
          <a:lstStyle/>
          <a:p>
            <a:pPr algn="ctr">
              <a:buNone/>
            </a:pPr>
            <a:r>
              <a:rPr lang="en-US" sz="4500" b="1" i="0" dirty="0" smtClean="0">
                <a:solidFill>
                  <a:schemeClr val="bg1"/>
                </a:solidFill>
                <a:latin typeface="Calibri" panose="020F0502020204030204" pitchFamily="34" charset="0"/>
              </a:rPr>
              <a:t>WEEK 9</a:t>
            </a:r>
            <a:endParaRPr lang="en-ZA" sz="4500" b="1" i="0" dirty="0">
              <a:solidFill>
                <a:schemeClr val="bg1"/>
              </a:solidFill>
              <a:latin typeface="Calibri" panose="020F0502020204030204" pitchFamily="34" charset="0"/>
            </a:endParaRPr>
          </a:p>
        </p:txBody>
      </p:sp>
      <p:cxnSp>
        <p:nvCxnSpPr>
          <p:cNvPr id="6" name="Straight Connector 5"/>
          <p:cNvCxnSpPr/>
          <p:nvPr/>
        </p:nvCxnSpPr>
        <p:spPr>
          <a:xfrm>
            <a:off x="-18256" y="5904248"/>
            <a:ext cx="9180512" cy="0"/>
          </a:xfrm>
          <a:prstGeom prst="line">
            <a:avLst/>
          </a:prstGeom>
          <a:ln w="50800">
            <a:solidFill>
              <a:srgbClr val="A20000"/>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bwMode="auto">
          <a:xfrm>
            <a:off x="3525625" y="4441158"/>
            <a:ext cx="2092750" cy="160256"/>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ZA" sz="2400" b="0" i="0" u="none" strike="noStrike" cap="none" normalizeH="0" baseline="0" smtClean="0">
              <a:ln>
                <a:noFill/>
              </a:ln>
              <a:solidFill>
                <a:schemeClr val="tx1"/>
              </a:solidFill>
              <a:effectLst/>
              <a:latin typeface="Times New Roman" pitchFamily="18"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1249" y="1495425"/>
            <a:ext cx="4381500" cy="2628900"/>
          </a:xfrm>
          <a:prstGeom prst="rect">
            <a:avLst/>
          </a:prstGeom>
        </p:spPr>
      </p:pic>
    </p:spTree>
    <p:extLst>
      <p:ext uri="{BB962C8B-B14F-4D97-AF65-F5344CB8AC3E}">
        <p14:creationId xmlns:p14="http://schemas.microsoft.com/office/powerpoint/2010/main" val="3209030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4294967295"/>
          </p:nvPr>
        </p:nvSpPr>
        <p:spPr>
          <a:xfrm>
            <a:off x="1371600" y="3508375"/>
            <a:ext cx="6400800" cy="1752600"/>
          </a:xfrm>
          <a:prstGeom prst="rect">
            <a:avLst/>
          </a:prstGeom>
        </p:spPr>
        <p:txBody>
          <a:bodyPr/>
          <a:lstStyle/>
          <a:p>
            <a:endParaRPr lang="en-ZA"/>
          </a:p>
        </p:txBody>
      </p:sp>
      <p:pic>
        <p:nvPicPr>
          <p:cNvPr id="9220" name="Picture 3"/>
          <p:cNvPicPr>
            <a:picLocks noGrp="1" noChangeAspect="1" noChangeArrowheads="1"/>
          </p:cNvPicPr>
          <p:nvPr>
            <p:ph sz="quarter" idx="4294967295"/>
          </p:nvPr>
        </p:nvPicPr>
        <p:blipFill>
          <a:blip r:embed="rId2" cstate="print"/>
          <a:srcRect/>
          <a:stretch>
            <a:fillRect/>
          </a:stretch>
        </p:blipFill>
        <p:spPr>
          <a:xfrm>
            <a:off x="1304917" y="1360036"/>
            <a:ext cx="6851443" cy="4455608"/>
          </a:xfrm>
          <a:prstGeom prst="rect">
            <a:avLst/>
          </a:prstGeom>
          <a:noFill/>
        </p:spPr>
      </p:pic>
      <p:sp>
        <p:nvSpPr>
          <p:cNvPr id="9" name="Rectangle 2"/>
          <p:cNvSpPr txBox="1">
            <a:spLocks noChangeArrowheads="1"/>
          </p:cNvSpPr>
          <p:nvPr/>
        </p:nvSpPr>
        <p:spPr bwMode="auto">
          <a:xfrm>
            <a:off x="468313" y="274638"/>
            <a:ext cx="8218487" cy="1143000"/>
          </a:xfrm>
          <a:prstGeom prst="rect">
            <a:avLst/>
          </a:prstGeom>
          <a:noFill/>
          <a:ln w="9525">
            <a:noFill/>
            <a:miter lim="800000"/>
            <a:headEnd/>
            <a:tailEnd/>
          </a:ln>
        </p:spPr>
        <p:txBody>
          <a:bodyPr anchor="ctr"/>
          <a:lstStyle/>
          <a:p>
            <a:pPr algn="l" eaLnBrk="1" hangingPunct="1"/>
            <a:r>
              <a:rPr lang="en-US" sz="3500" b="1" dirty="0" smtClean="0">
                <a:latin typeface="Calibri" pitchFamily="34" charset="0"/>
              </a:rPr>
              <a:t>Adaptation is not optional</a:t>
            </a:r>
            <a:endParaRPr lang="en-US" sz="3500" b="1" dirty="0">
              <a:latin typeface="Calibri" pitchFamily="34" charset="0"/>
            </a:endParaRPr>
          </a:p>
        </p:txBody>
      </p:sp>
    </p:spTree>
    <p:extLst>
      <p:ext uri="{BB962C8B-B14F-4D97-AF65-F5344CB8AC3E}">
        <p14:creationId xmlns:p14="http://schemas.microsoft.com/office/powerpoint/2010/main" val="8039416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468313" y="274638"/>
            <a:ext cx="8218487" cy="1143000"/>
          </a:xfrm>
          <a:prstGeom prst="rect">
            <a:avLst/>
          </a:prstGeom>
          <a:noFill/>
          <a:ln w="9525">
            <a:noFill/>
            <a:miter lim="800000"/>
            <a:headEnd/>
            <a:tailEnd/>
          </a:ln>
        </p:spPr>
        <p:txBody>
          <a:bodyPr anchor="ctr"/>
          <a:lstStyle/>
          <a:p>
            <a:pPr algn="l" eaLnBrk="1" hangingPunct="1"/>
            <a:r>
              <a:rPr lang="en-US" sz="3500" dirty="0" smtClean="0">
                <a:latin typeface="Calibri" pitchFamily="34" charset="0"/>
              </a:rPr>
              <a:t>Adaptation is not straightforward </a:t>
            </a:r>
            <a:endParaRPr lang="en-US" sz="3500" dirty="0">
              <a:latin typeface="Calibri"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97835" y="3898756"/>
            <a:ext cx="3959442" cy="2052743"/>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5845" y="1380364"/>
            <a:ext cx="3106132" cy="2329599"/>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4361" y="1380363"/>
            <a:ext cx="3205871" cy="2329599"/>
          </a:xfrm>
          <a:prstGeom prst="rect">
            <a:avLst/>
          </a:prstGeom>
        </p:spPr>
      </p:pic>
    </p:spTree>
    <p:extLst>
      <p:ext uri="{BB962C8B-B14F-4D97-AF65-F5344CB8AC3E}">
        <p14:creationId xmlns:p14="http://schemas.microsoft.com/office/powerpoint/2010/main" val="411182167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0999" y="1447800"/>
            <a:ext cx="8229601" cy="3581400"/>
          </a:xfrm>
        </p:spPr>
        <p:txBody>
          <a:bodyPr>
            <a:normAutofit fontScale="92500" lnSpcReduction="20000"/>
          </a:bodyPr>
          <a:lstStyle/>
          <a:p>
            <a:pPr marL="0" indent="0">
              <a:buNone/>
            </a:pPr>
            <a:r>
              <a:rPr lang="en-US" sz="1800" b="1" dirty="0" smtClean="0">
                <a:latin typeface="Calibri" pitchFamily="34" charset="0"/>
              </a:rPr>
              <a:t>Definition </a:t>
            </a:r>
          </a:p>
          <a:p>
            <a:pPr marL="457200" lvl="1" indent="0">
              <a:buNone/>
            </a:pPr>
            <a:r>
              <a:rPr lang="en-US" sz="1800" dirty="0" smtClean="0">
                <a:latin typeface="Calibri" pitchFamily="34" charset="0"/>
              </a:rPr>
              <a:t>“the </a:t>
            </a:r>
            <a:r>
              <a:rPr lang="en-US" sz="1800" dirty="0">
                <a:latin typeface="Calibri" pitchFamily="34" charset="0"/>
              </a:rPr>
              <a:t>degree of separation between a desired level of acceptable climate risk </a:t>
            </a:r>
            <a:r>
              <a:rPr lang="en-US" sz="1800" dirty="0" smtClean="0">
                <a:latin typeface="Calibri" pitchFamily="34" charset="0"/>
              </a:rPr>
              <a:t>(e.g. </a:t>
            </a:r>
            <a:r>
              <a:rPr lang="en-US" sz="1800" dirty="0">
                <a:latin typeface="Calibri" pitchFamily="34" charset="0"/>
              </a:rPr>
              <a:t>living in a place which floods once every 100 years) and the real level of climate risk </a:t>
            </a:r>
            <a:r>
              <a:rPr lang="en-US" sz="1800" dirty="0" smtClean="0">
                <a:latin typeface="Calibri" pitchFamily="34" charset="0"/>
              </a:rPr>
              <a:t>(e.g. </a:t>
            </a:r>
            <a:r>
              <a:rPr lang="en-US" sz="1800" dirty="0">
                <a:latin typeface="Calibri" pitchFamily="34" charset="0"/>
              </a:rPr>
              <a:t>living in a place which actually floods once every 10 years</a:t>
            </a:r>
            <a:r>
              <a:rPr lang="en-US" sz="1800" dirty="0" smtClean="0">
                <a:latin typeface="Calibri" pitchFamily="34" charset="0"/>
              </a:rPr>
              <a:t>).” 	</a:t>
            </a:r>
          </a:p>
          <a:p>
            <a:pPr marL="457200" lvl="1" indent="0" algn="r">
              <a:buNone/>
            </a:pPr>
            <a:r>
              <a:rPr lang="en-US" sz="1800" dirty="0" smtClean="0">
                <a:latin typeface="Calibri" pitchFamily="34" charset="0"/>
              </a:rPr>
              <a:t>(Me)</a:t>
            </a:r>
          </a:p>
          <a:p>
            <a:pPr marL="0" indent="0">
              <a:buNone/>
            </a:pPr>
            <a:r>
              <a:rPr lang="en-US" sz="1800" dirty="0" smtClean="0">
                <a:latin typeface="Calibri" pitchFamily="34" charset="0"/>
              </a:rPr>
              <a:t>The deficit </a:t>
            </a:r>
            <a:r>
              <a:rPr lang="en-US" sz="1800" dirty="0">
                <a:latin typeface="Calibri" pitchFamily="34" charset="0"/>
              </a:rPr>
              <a:t>may exist for a number of reasons including, but not limited </a:t>
            </a:r>
            <a:r>
              <a:rPr lang="en-US" sz="1800" dirty="0" smtClean="0">
                <a:latin typeface="Calibri" pitchFamily="34" charset="0"/>
              </a:rPr>
              <a:t>to:</a:t>
            </a:r>
          </a:p>
          <a:p>
            <a:pPr marL="0" indent="0">
              <a:buNone/>
            </a:pPr>
            <a:endParaRPr lang="en-US" sz="1800" b="1" dirty="0" smtClean="0">
              <a:latin typeface="Calibri" pitchFamily="34" charset="0"/>
            </a:endParaRPr>
          </a:p>
          <a:p>
            <a:pPr marL="800100" lvl="1" indent="-342900">
              <a:buFont typeface="+mj-lt"/>
              <a:buAutoNum type="arabicPeriod"/>
            </a:pPr>
            <a:r>
              <a:rPr lang="en-US" sz="1400" b="1" dirty="0">
                <a:latin typeface="Calibri" pitchFamily="34" charset="0"/>
              </a:rPr>
              <a:t>L</a:t>
            </a:r>
            <a:r>
              <a:rPr lang="en-US" sz="1400" b="1" dirty="0" smtClean="0">
                <a:latin typeface="Calibri" pitchFamily="34" charset="0"/>
              </a:rPr>
              <a:t>ack </a:t>
            </a:r>
            <a:r>
              <a:rPr lang="en-US" sz="1400" b="1" dirty="0">
                <a:latin typeface="Calibri" pitchFamily="34" charset="0"/>
              </a:rPr>
              <a:t>of financial </a:t>
            </a:r>
            <a:r>
              <a:rPr lang="en-US" sz="1400" b="1" dirty="0" smtClean="0">
                <a:latin typeface="Calibri" pitchFamily="34" charset="0"/>
              </a:rPr>
              <a:t>resources</a:t>
            </a:r>
          </a:p>
          <a:p>
            <a:pPr marL="800100" lvl="1" indent="-342900">
              <a:buFont typeface="+mj-lt"/>
              <a:buAutoNum type="arabicPeriod"/>
            </a:pPr>
            <a:r>
              <a:rPr lang="en-US" sz="1400" b="1" dirty="0">
                <a:latin typeface="Calibri" pitchFamily="34" charset="0"/>
              </a:rPr>
              <a:t>L</a:t>
            </a:r>
            <a:r>
              <a:rPr lang="en-US" sz="1400" b="1" dirty="0" smtClean="0">
                <a:latin typeface="Calibri" pitchFamily="34" charset="0"/>
              </a:rPr>
              <a:t>ack </a:t>
            </a:r>
            <a:r>
              <a:rPr lang="en-US" sz="1400" b="1" dirty="0">
                <a:latin typeface="Calibri" pitchFamily="34" charset="0"/>
              </a:rPr>
              <a:t>of implementing </a:t>
            </a:r>
            <a:r>
              <a:rPr lang="en-US" sz="1400" b="1" dirty="0" smtClean="0">
                <a:latin typeface="Calibri" pitchFamily="34" charset="0"/>
              </a:rPr>
              <a:t>capacity</a:t>
            </a:r>
          </a:p>
          <a:p>
            <a:pPr marL="800100" lvl="1" indent="-342900">
              <a:buFont typeface="+mj-lt"/>
              <a:buAutoNum type="arabicPeriod"/>
            </a:pPr>
            <a:r>
              <a:rPr lang="en-US" sz="1400" b="1" dirty="0" smtClean="0">
                <a:latin typeface="Calibri" pitchFamily="34" charset="0"/>
              </a:rPr>
              <a:t>L</a:t>
            </a:r>
            <a:r>
              <a:rPr lang="en-US" sz="1400" b="1" dirty="0" smtClean="0">
                <a:latin typeface="Calibri" pitchFamily="34" charset="0"/>
              </a:rPr>
              <a:t>ack </a:t>
            </a:r>
            <a:r>
              <a:rPr lang="en-US" sz="1400" b="1" dirty="0">
                <a:latin typeface="Calibri" pitchFamily="34" charset="0"/>
              </a:rPr>
              <a:t>of </a:t>
            </a:r>
            <a:r>
              <a:rPr lang="en-US" sz="1400" b="1" dirty="0" smtClean="0">
                <a:latin typeface="Calibri" pitchFamily="34" charset="0"/>
              </a:rPr>
              <a:t>solutions (interventions) </a:t>
            </a:r>
          </a:p>
          <a:p>
            <a:pPr marL="800100" lvl="1" indent="-342900">
              <a:buFont typeface="+mj-lt"/>
              <a:buAutoNum type="arabicPeriod"/>
            </a:pPr>
            <a:r>
              <a:rPr lang="en-US" sz="1400" b="1" dirty="0">
                <a:latin typeface="Calibri" pitchFamily="34" charset="0"/>
              </a:rPr>
              <a:t>I</a:t>
            </a:r>
            <a:r>
              <a:rPr lang="en-US" sz="1400" b="1" dirty="0" smtClean="0">
                <a:latin typeface="Calibri" pitchFamily="34" charset="0"/>
              </a:rPr>
              <a:t>nsufficient </a:t>
            </a:r>
            <a:r>
              <a:rPr lang="en-US" sz="1400" b="1" dirty="0">
                <a:latin typeface="Calibri" pitchFamily="34" charset="0"/>
              </a:rPr>
              <a:t>information or </a:t>
            </a:r>
            <a:r>
              <a:rPr lang="en-US" sz="1400" b="1" dirty="0" smtClean="0">
                <a:latin typeface="Calibri" pitchFamily="34" charset="0"/>
              </a:rPr>
              <a:t>knowledge</a:t>
            </a:r>
          </a:p>
          <a:p>
            <a:pPr marL="800100" lvl="1" indent="-342900">
              <a:buFont typeface="+mj-lt"/>
              <a:buAutoNum type="arabicPeriod"/>
            </a:pPr>
            <a:r>
              <a:rPr lang="en-US" sz="1400" b="1" dirty="0">
                <a:latin typeface="Calibri" pitchFamily="34" charset="0"/>
              </a:rPr>
              <a:t>H</a:t>
            </a:r>
            <a:r>
              <a:rPr lang="en-US" sz="1400" b="1" dirty="0" smtClean="0">
                <a:latin typeface="Calibri" pitchFamily="34" charset="0"/>
              </a:rPr>
              <a:t>istorical </a:t>
            </a:r>
            <a:r>
              <a:rPr lang="en-US" sz="1400" b="1" dirty="0" smtClean="0">
                <a:latin typeface="Calibri" pitchFamily="34" charset="0"/>
              </a:rPr>
              <a:t>legacy</a:t>
            </a:r>
          </a:p>
          <a:p>
            <a:pPr marL="800100" lvl="1" indent="-342900">
              <a:buFont typeface="+mj-lt"/>
              <a:buAutoNum type="arabicPeriod"/>
            </a:pPr>
            <a:r>
              <a:rPr lang="en-US" sz="1400" b="1" dirty="0">
                <a:latin typeface="Calibri" pitchFamily="34" charset="0"/>
              </a:rPr>
              <a:t>P</a:t>
            </a:r>
            <a:r>
              <a:rPr lang="en-US" sz="1400" b="1" dirty="0" smtClean="0">
                <a:latin typeface="Calibri" pitchFamily="34" charset="0"/>
              </a:rPr>
              <a:t>olitical </a:t>
            </a:r>
            <a:r>
              <a:rPr lang="en-US" sz="1400" b="1" dirty="0" smtClean="0">
                <a:latin typeface="Calibri" pitchFamily="34" charset="0"/>
              </a:rPr>
              <a:t>inertia</a:t>
            </a:r>
          </a:p>
          <a:p>
            <a:pPr marL="800100" lvl="1" indent="-342900">
              <a:buFont typeface="+mj-lt"/>
              <a:buAutoNum type="arabicPeriod"/>
            </a:pPr>
            <a:r>
              <a:rPr lang="en-US" sz="1400" b="1" dirty="0">
                <a:latin typeface="Calibri" pitchFamily="34" charset="0"/>
              </a:rPr>
              <a:t>S</a:t>
            </a:r>
            <a:r>
              <a:rPr lang="en-US" sz="1400" b="1" dirty="0" smtClean="0">
                <a:latin typeface="Calibri" pitchFamily="34" charset="0"/>
              </a:rPr>
              <a:t>ocial </a:t>
            </a:r>
            <a:r>
              <a:rPr lang="en-US" sz="1400" b="1" dirty="0" smtClean="0">
                <a:latin typeface="Calibri" pitchFamily="34" charset="0"/>
              </a:rPr>
              <a:t>unacceptability</a:t>
            </a:r>
          </a:p>
          <a:p>
            <a:pPr marL="800100" lvl="1" indent="-342900">
              <a:buFont typeface="+mj-lt"/>
              <a:buAutoNum type="arabicPeriod"/>
            </a:pPr>
            <a:r>
              <a:rPr lang="en-US" sz="1400" b="1" dirty="0">
                <a:latin typeface="Calibri" pitchFamily="34" charset="0"/>
              </a:rPr>
              <a:t>A</a:t>
            </a:r>
            <a:r>
              <a:rPr lang="en-US" sz="1400" b="1" dirty="0" smtClean="0">
                <a:latin typeface="Calibri" pitchFamily="34" charset="0"/>
              </a:rPr>
              <a:t> </a:t>
            </a:r>
            <a:r>
              <a:rPr lang="en-US" sz="1400" b="1" dirty="0" smtClean="0">
                <a:latin typeface="Calibri" pitchFamily="34" charset="0"/>
              </a:rPr>
              <a:t>need to address other more </a:t>
            </a:r>
            <a:r>
              <a:rPr lang="en-US" sz="1400" b="1" dirty="0">
                <a:latin typeface="Calibri" pitchFamily="34" charset="0"/>
              </a:rPr>
              <a:t>immediate </a:t>
            </a:r>
            <a:r>
              <a:rPr lang="en-US" sz="1400" b="1" dirty="0" smtClean="0">
                <a:latin typeface="Calibri" pitchFamily="34" charset="0"/>
              </a:rPr>
              <a:t>pressures </a:t>
            </a:r>
            <a:endParaRPr lang="en-ZA" sz="1400" b="1" dirty="0">
              <a:latin typeface="Calibri" pitchFamily="34" charset="0"/>
            </a:endParaRPr>
          </a:p>
        </p:txBody>
      </p:sp>
      <p:sp>
        <p:nvSpPr>
          <p:cNvPr id="2" name="Rectangle 1"/>
          <p:cNvSpPr/>
          <p:nvPr/>
        </p:nvSpPr>
        <p:spPr>
          <a:xfrm>
            <a:off x="430567" y="461639"/>
            <a:ext cx="5187546" cy="630942"/>
          </a:xfrm>
          <a:prstGeom prst="rect">
            <a:avLst/>
          </a:prstGeom>
        </p:spPr>
        <p:txBody>
          <a:bodyPr wrap="square">
            <a:spAutoFit/>
          </a:bodyPr>
          <a:lstStyle/>
          <a:p>
            <a:r>
              <a:rPr lang="en-ZA" sz="3500" b="1" dirty="0">
                <a:latin typeface="Calibri" pitchFamily="34" charset="0"/>
              </a:rPr>
              <a:t>The </a:t>
            </a:r>
            <a:r>
              <a:rPr lang="en-ZA" sz="3500" b="1" dirty="0" smtClean="0">
                <a:latin typeface="Calibri" pitchFamily="34" charset="0"/>
              </a:rPr>
              <a:t>adaptation </a:t>
            </a:r>
            <a:r>
              <a:rPr lang="en-ZA" sz="3500" b="1" dirty="0">
                <a:latin typeface="Calibri" pitchFamily="34" charset="0"/>
              </a:rPr>
              <a:t>deficit</a:t>
            </a:r>
          </a:p>
        </p:txBody>
      </p:sp>
      <p:graphicFrame>
        <p:nvGraphicFramePr>
          <p:cNvPr id="5" name="Table 4"/>
          <p:cNvGraphicFramePr>
            <a:graphicFrameLocks noGrp="1"/>
          </p:cNvGraphicFramePr>
          <p:nvPr>
            <p:extLst>
              <p:ext uri="{D42A27DB-BD31-4B8C-83A1-F6EECF244321}">
                <p14:modId xmlns:p14="http://schemas.microsoft.com/office/powerpoint/2010/main" val="894600817"/>
              </p:ext>
            </p:extLst>
          </p:nvPr>
        </p:nvGraphicFramePr>
        <p:xfrm>
          <a:off x="1295400" y="5029200"/>
          <a:ext cx="6404356" cy="1038104"/>
        </p:xfrm>
        <a:graphic>
          <a:graphicData uri="http://schemas.openxmlformats.org/drawingml/2006/table">
            <a:tbl>
              <a:tblPr firstRow="1" bandRow="1">
                <a:tableStyleId>{073A0DAA-6AF3-43AB-8588-CEC1D06C72B9}</a:tableStyleId>
              </a:tblPr>
              <a:tblGrid>
                <a:gridCol w="3202178"/>
                <a:gridCol w="3202178"/>
              </a:tblGrid>
              <a:tr h="236550">
                <a:tc>
                  <a:txBody>
                    <a:bodyPr/>
                    <a:lstStyle/>
                    <a:p>
                      <a:pPr algn="ctr"/>
                      <a:r>
                        <a:rPr lang="en-US" sz="1400" dirty="0" smtClean="0"/>
                        <a:t>Barriers to adaptation</a:t>
                      </a:r>
                      <a:endParaRPr lang="en-ZA" sz="1400" dirty="0">
                        <a:latin typeface="Calibri" pitchFamily="34"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400" dirty="0" smtClean="0"/>
                        <a:t>Limits to adaptation</a:t>
                      </a:r>
                      <a:endParaRPr lang="en-US" sz="1400" b="1" dirty="0" smtClean="0">
                        <a:solidFill>
                          <a:schemeClr val="bg1"/>
                        </a:solidFill>
                        <a:latin typeface="Calibri" pitchFamily="34" charset="0"/>
                      </a:endParaRPr>
                    </a:p>
                  </a:txBody>
                  <a:tcPr/>
                </a:tc>
              </a:tr>
              <a:tr h="733304">
                <a:tc>
                  <a:txBody>
                    <a:bodyPr/>
                    <a:lstStyle/>
                    <a:p>
                      <a:r>
                        <a:rPr lang="en-US" sz="1400" dirty="0" smtClean="0"/>
                        <a:t>A barrier represents a stressor or an impediment to adaptation that can in principle be overcome. </a:t>
                      </a:r>
                      <a:endParaRPr lang="en-ZA" sz="1400" dirty="0">
                        <a:latin typeface="Calibri" pitchFamily="34" charset="0"/>
                      </a:endParaRPr>
                    </a:p>
                  </a:txBody>
                  <a:tcPr/>
                </a:tc>
                <a:tc>
                  <a:txBody>
                    <a:bodyPr/>
                    <a:lstStyle/>
                    <a:p>
                      <a:r>
                        <a:rPr lang="en-US" sz="1400" dirty="0" smtClean="0"/>
                        <a:t>An adaptation limit implies a level of adaptive capacity, broadly defined, that cannot be surpassed. </a:t>
                      </a:r>
                      <a:endParaRPr lang="en-ZA" sz="1400" dirty="0">
                        <a:latin typeface="Calibri" pitchFamily="34" charset="0"/>
                      </a:endParaRPr>
                    </a:p>
                  </a:txBody>
                  <a:tcPr/>
                </a:tc>
              </a:tr>
            </a:tbl>
          </a:graphicData>
        </a:graphic>
      </p:graphicFrame>
    </p:spTree>
    <p:extLst>
      <p:ext uri="{BB962C8B-B14F-4D97-AF65-F5344CB8AC3E}">
        <p14:creationId xmlns:p14="http://schemas.microsoft.com/office/powerpoint/2010/main" val="2669538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500"/>
                                        <p:tgtEl>
                                          <p:spTgt spid="3">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fade">
                                      <p:cBhvr>
                                        <p:cTn id="13" dur="500"/>
                                        <p:tgtEl>
                                          <p:spTgt spid="3">
                                            <p:txEl>
                                              <p:pRg st="6" end="6"/>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7" end="7"/>
                                            </p:txEl>
                                          </p:spTgt>
                                        </p:tgtEl>
                                        <p:attrNameLst>
                                          <p:attrName>style.visibility</p:attrName>
                                        </p:attrNameLst>
                                      </p:cBhvr>
                                      <p:to>
                                        <p:strVal val="visible"/>
                                      </p:to>
                                    </p:set>
                                    <p:animEffect transition="in" filter="fade">
                                      <p:cBhvr>
                                        <p:cTn id="16" dur="500"/>
                                        <p:tgtEl>
                                          <p:spTgt spid="3">
                                            <p:txEl>
                                              <p:pRg st="7" end="7"/>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Effect transition="in" filter="fade">
                                      <p:cBhvr>
                                        <p:cTn id="19" dur="500"/>
                                        <p:tgtEl>
                                          <p:spTgt spid="3">
                                            <p:txEl>
                                              <p:pRg st="8" end="8"/>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9" end="9"/>
                                            </p:txEl>
                                          </p:spTgt>
                                        </p:tgtEl>
                                        <p:attrNameLst>
                                          <p:attrName>style.visibility</p:attrName>
                                        </p:attrNameLst>
                                      </p:cBhvr>
                                      <p:to>
                                        <p:strVal val="visible"/>
                                      </p:to>
                                    </p:set>
                                    <p:animEffect transition="in" filter="fade">
                                      <p:cBhvr>
                                        <p:cTn id="22" dur="500"/>
                                        <p:tgtEl>
                                          <p:spTgt spid="3">
                                            <p:txEl>
                                              <p:pRg st="9" end="9"/>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animEffect transition="in" filter="fade">
                                      <p:cBhvr>
                                        <p:cTn id="25" dur="500"/>
                                        <p:tgtEl>
                                          <p:spTgt spid="3">
                                            <p:txEl>
                                              <p:pRg st="10" end="10"/>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11" end="11"/>
                                            </p:txEl>
                                          </p:spTgt>
                                        </p:tgtEl>
                                        <p:attrNameLst>
                                          <p:attrName>style.visibility</p:attrName>
                                        </p:attrNameLst>
                                      </p:cBhvr>
                                      <p:to>
                                        <p:strVal val="visible"/>
                                      </p:to>
                                    </p:set>
                                    <p:animEffect transition="in" filter="fade">
                                      <p:cBhvr>
                                        <p:cTn id="28" dur="500"/>
                                        <p:tgtEl>
                                          <p:spTgt spid="3">
                                            <p:txEl>
                                              <p:pRg st="11" end="11"/>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animEffect transition="in" filter="fade">
                                      <p:cBhvr>
                                        <p:cTn id="31" dur="500"/>
                                        <p:tgtEl>
                                          <p:spTgt spid="3">
                                            <p:txEl>
                                              <p:pRg st="12" end="1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TextBox 62"/>
          <p:cNvSpPr txBox="1"/>
          <p:nvPr/>
        </p:nvSpPr>
        <p:spPr>
          <a:xfrm>
            <a:off x="3386425" y="1964878"/>
            <a:ext cx="1634807" cy="400110"/>
          </a:xfrm>
          <a:prstGeom prst="rect">
            <a:avLst/>
          </a:prstGeom>
          <a:noFill/>
        </p:spPr>
        <p:txBody>
          <a:bodyPr wrap="none" rtlCol="0">
            <a:spAutoFit/>
          </a:bodyPr>
          <a:lstStyle/>
          <a:p>
            <a:r>
              <a:rPr lang="en-US" sz="2000" i="1" dirty="0" smtClean="0">
                <a:latin typeface="Calibri" pitchFamily="34" charset="0"/>
              </a:rPr>
              <a:t>Intervention 1</a:t>
            </a:r>
            <a:endParaRPr lang="en-ZA" sz="2000" i="1" dirty="0">
              <a:latin typeface="Calibri" pitchFamily="34" charset="0"/>
            </a:endParaRPr>
          </a:p>
        </p:txBody>
      </p:sp>
      <p:sp>
        <p:nvSpPr>
          <p:cNvPr id="64" name="TextBox 63"/>
          <p:cNvSpPr txBox="1"/>
          <p:nvPr/>
        </p:nvSpPr>
        <p:spPr>
          <a:xfrm>
            <a:off x="3403607" y="3114859"/>
            <a:ext cx="1634807" cy="400110"/>
          </a:xfrm>
          <a:prstGeom prst="rect">
            <a:avLst/>
          </a:prstGeom>
          <a:noFill/>
        </p:spPr>
        <p:txBody>
          <a:bodyPr wrap="none" rtlCol="0">
            <a:spAutoFit/>
          </a:bodyPr>
          <a:lstStyle/>
          <a:p>
            <a:r>
              <a:rPr lang="en-US" sz="2000" i="1" dirty="0" smtClean="0">
                <a:latin typeface="Calibri" pitchFamily="34" charset="0"/>
              </a:rPr>
              <a:t>Intervention 3</a:t>
            </a:r>
            <a:endParaRPr lang="en-ZA" sz="2000" i="1" dirty="0">
              <a:latin typeface="Calibri" pitchFamily="34" charset="0"/>
            </a:endParaRPr>
          </a:p>
        </p:txBody>
      </p:sp>
      <p:sp>
        <p:nvSpPr>
          <p:cNvPr id="65" name="TextBox 64"/>
          <p:cNvSpPr txBox="1"/>
          <p:nvPr/>
        </p:nvSpPr>
        <p:spPr>
          <a:xfrm>
            <a:off x="3403607" y="2536013"/>
            <a:ext cx="1634807" cy="400110"/>
          </a:xfrm>
          <a:prstGeom prst="rect">
            <a:avLst/>
          </a:prstGeom>
          <a:noFill/>
        </p:spPr>
        <p:txBody>
          <a:bodyPr wrap="none" rtlCol="0">
            <a:spAutoFit/>
          </a:bodyPr>
          <a:lstStyle/>
          <a:p>
            <a:r>
              <a:rPr lang="en-US" sz="2000" i="1" dirty="0" smtClean="0">
                <a:latin typeface="Calibri" pitchFamily="34" charset="0"/>
              </a:rPr>
              <a:t>Intervention 2</a:t>
            </a:r>
            <a:endParaRPr lang="en-ZA" sz="2000" i="1" dirty="0">
              <a:latin typeface="Calibri" pitchFamily="34" charset="0"/>
            </a:endParaRPr>
          </a:p>
        </p:txBody>
      </p:sp>
      <p:sp>
        <p:nvSpPr>
          <p:cNvPr id="66" name="TextBox 65"/>
          <p:cNvSpPr txBox="1"/>
          <p:nvPr/>
        </p:nvSpPr>
        <p:spPr>
          <a:xfrm>
            <a:off x="3386425" y="3739937"/>
            <a:ext cx="1634807" cy="400110"/>
          </a:xfrm>
          <a:prstGeom prst="rect">
            <a:avLst/>
          </a:prstGeom>
          <a:noFill/>
        </p:spPr>
        <p:txBody>
          <a:bodyPr wrap="none" rtlCol="0">
            <a:spAutoFit/>
          </a:bodyPr>
          <a:lstStyle/>
          <a:p>
            <a:r>
              <a:rPr lang="en-US" sz="2000" i="1" dirty="0" smtClean="0">
                <a:latin typeface="Calibri" pitchFamily="34" charset="0"/>
              </a:rPr>
              <a:t>Intervention 4</a:t>
            </a:r>
            <a:endParaRPr lang="en-ZA" sz="2000" i="1" dirty="0">
              <a:latin typeface="Calibri" pitchFamily="34" charset="0"/>
            </a:endParaRPr>
          </a:p>
        </p:txBody>
      </p:sp>
      <p:cxnSp>
        <p:nvCxnSpPr>
          <p:cNvPr id="5" name="Straight Arrow Connector 4"/>
          <p:cNvCxnSpPr/>
          <p:nvPr/>
        </p:nvCxnSpPr>
        <p:spPr>
          <a:xfrm flipV="1">
            <a:off x="838200" y="1600200"/>
            <a:ext cx="0" cy="34290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838200" y="5019773"/>
            <a:ext cx="6934200"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2077" y="3244334"/>
            <a:ext cx="860492" cy="400110"/>
          </a:xfrm>
          <a:prstGeom prst="rect">
            <a:avLst/>
          </a:prstGeom>
          <a:noFill/>
        </p:spPr>
        <p:txBody>
          <a:bodyPr wrap="none" rtlCol="0">
            <a:spAutoFit/>
          </a:bodyPr>
          <a:lstStyle/>
          <a:p>
            <a:r>
              <a:rPr lang="en-US" sz="2000" dirty="0" smtClean="0">
                <a:latin typeface="Calibri" pitchFamily="34" charset="0"/>
              </a:rPr>
              <a:t>Deficit</a:t>
            </a:r>
            <a:endParaRPr lang="en-ZA" sz="2000" dirty="0">
              <a:latin typeface="Calibri" pitchFamily="34" charset="0"/>
            </a:endParaRPr>
          </a:p>
        </p:txBody>
      </p:sp>
      <p:cxnSp>
        <p:nvCxnSpPr>
          <p:cNvPr id="10" name="Straight Arrow Connector 9"/>
          <p:cNvCxnSpPr/>
          <p:nvPr/>
        </p:nvCxnSpPr>
        <p:spPr>
          <a:xfrm>
            <a:off x="7990788" y="1948934"/>
            <a:ext cx="0" cy="2238473"/>
          </a:xfrm>
          <a:prstGeom prst="straightConnector1">
            <a:avLst/>
          </a:prstGeom>
          <a:ln w="19050">
            <a:solidFill>
              <a:srgbClr val="00B0F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7990788" y="4187407"/>
            <a:ext cx="0" cy="832366"/>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7938272" y="3059668"/>
            <a:ext cx="1001043" cy="400110"/>
          </a:xfrm>
          <a:prstGeom prst="rect">
            <a:avLst/>
          </a:prstGeom>
          <a:noFill/>
        </p:spPr>
        <p:txBody>
          <a:bodyPr wrap="none" rtlCol="0">
            <a:spAutoFit/>
          </a:bodyPr>
          <a:lstStyle/>
          <a:p>
            <a:r>
              <a:rPr lang="en-US" sz="2000" dirty="0" smtClean="0">
                <a:latin typeface="Calibri" pitchFamily="34" charset="0"/>
              </a:rPr>
              <a:t>Barriers</a:t>
            </a:r>
            <a:endParaRPr lang="en-ZA" sz="2000" dirty="0">
              <a:latin typeface="Calibri" pitchFamily="34" charset="0"/>
            </a:endParaRPr>
          </a:p>
        </p:txBody>
      </p:sp>
      <p:sp>
        <p:nvSpPr>
          <p:cNvPr id="15" name="TextBox 14"/>
          <p:cNvSpPr txBox="1"/>
          <p:nvPr/>
        </p:nvSpPr>
        <p:spPr>
          <a:xfrm>
            <a:off x="7949300" y="4418924"/>
            <a:ext cx="803425" cy="400110"/>
          </a:xfrm>
          <a:prstGeom prst="rect">
            <a:avLst/>
          </a:prstGeom>
          <a:noFill/>
        </p:spPr>
        <p:txBody>
          <a:bodyPr wrap="none" rtlCol="0">
            <a:spAutoFit/>
          </a:bodyPr>
          <a:lstStyle/>
          <a:p>
            <a:r>
              <a:rPr lang="en-US" sz="2000" dirty="0" smtClean="0">
                <a:latin typeface="Calibri" pitchFamily="34" charset="0"/>
              </a:rPr>
              <a:t>Limits</a:t>
            </a:r>
            <a:endParaRPr lang="en-ZA" sz="2000" dirty="0">
              <a:latin typeface="Calibri" pitchFamily="34" charset="0"/>
            </a:endParaRPr>
          </a:p>
        </p:txBody>
      </p:sp>
      <p:cxnSp>
        <p:nvCxnSpPr>
          <p:cNvPr id="17" name="Straight Connector 16"/>
          <p:cNvCxnSpPr/>
          <p:nvPr/>
        </p:nvCxnSpPr>
        <p:spPr>
          <a:xfrm>
            <a:off x="838200" y="1828800"/>
            <a:ext cx="381000" cy="0"/>
          </a:xfrm>
          <a:prstGeom prst="line">
            <a:avLst/>
          </a:prstGeom>
          <a:ln w="19050">
            <a:solidFill>
              <a:srgbClr val="7030A0"/>
            </a:solidFill>
            <a:prstDash val="sys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241196" y="1828800"/>
            <a:ext cx="0" cy="594587"/>
          </a:xfrm>
          <a:prstGeom prst="line">
            <a:avLst/>
          </a:prstGeom>
          <a:ln w="19050">
            <a:solidFill>
              <a:srgbClr val="7030A0"/>
            </a:solidFill>
            <a:prstDash val="sys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239919" y="2423387"/>
            <a:ext cx="4551281" cy="0"/>
          </a:xfrm>
          <a:prstGeom prst="line">
            <a:avLst/>
          </a:prstGeom>
          <a:ln w="19050">
            <a:solidFill>
              <a:srgbClr val="7030A0"/>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2290910" y="3017974"/>
            <a:ext cx="93345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5791200" y="3017973"/>
            <a:ext cx="1904999" cy="0"/>
          </a:xfrm>
          <a:prstGeom prst="line">
            <a:avLst/>
          </a:prstGeom>
          <a:ln w="19050">
            <a:solidFill>
              <a:srgbClr val="7030A0"/>
            </a:solidFill>
            <a:prstDash val="sys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3224359" y="3613666"/>
            <a:ext cx="4467225" cy="756"/>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2290910" y="2423387"/>
            <a:ext cx="0" cy="594587"/>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2817239" y="3613666"/>
            <a:ext cx="418806" cy="0"/>
          </a:xfrm>
          <a:prstGeom prst="line">
            <a:avLst/>
          </a:prstGeom>
          <a:ln w="19050">
            <a:solidFill>
              <a:srgbClr val="FFC000"/>
            </a:solidFill>
            <a:prstDash val="sysDash"/>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5133532" y="4209009"/>
            <a:ext cx="2590800" cy="0"/>
          </a:xfrm>
          <a:prstGeom prst="line">
            <a:avLst/>
          </a:prstGeom>
          <a:ln w="19050">
            <a:solidFill>
              <a:srgbClr val="FFC000"/>
            </a:solidFill>
            <a:prstDash val="sysDash"/>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3572946" y="5159604"/>
            <a:ext cx="1421991" cy="400110"/>
          </a:xfrm>
          <a:prstGeom prst="rect">
            <a:avLst/>
          </a:prstGeom>
          <a:noFill/>
        </p:spPr>
        <p:txBody>
          <a:bodyPr wrap="none" rtlCol="0">
            <a:spAutoFit/>
          </a:bodyPr>
          <a:lstStyle/>
          <a:p>
            <a:r>
              <a:rPr lang="en-US" sz="2000" dirty="0" smtClean="0">
                <a:latin typeface="Calibri" pitchFamily="34" charset="0"/>
              </a:rPr>
              <a:t>Increasing…</a:t>
            </a:r>
            <a:endParaRPr lang="en-ZA" sz="2000" dirty="0">
              <a:latin typeface="Calibri" pitchFamily="34" charset="0"/>
            </a:endParaRPr>
          </a:p>
        </p:txBody>
      </p:sp>
      <p:cxnSp>
        <p:nvCxnSpPr>
          <p:cNvPr id="55" name="Straight Connector 54"/>
          <p:cNvCxnSpPr/>
          <p:nvPr/>
        </p:nvCxnSpPr>
        <p:spPr>
          <a:xfrm>
            <a:off x="5120326" y="3614422"/>
            <a:ext cx="0" cy="594587"/>
          </a:xfrm>
          <a:prstGeom prst="line">
            <a:avLst/>
          </a:prstGeom>
          <a:ln w="19050">
            <a:solidFill>
              <a:srgbClr val="FFC000"/>
            </a:solidFill>
            <a:prstDash val="sysDash"/>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5791200" y="2423386"/>
            <a:ext cx="0" cy="594587"/>
          </a:xfrm>
          <a:prstGeom prst="line">
            <a:avLst/>
          </a:prstGeom>
          <a:ln w="19050">
            <a:solidFill>
              <a:srgbClr val="7030A0"/>
            </a:solidFill>
            <a:prstDash val="sysDash"/>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3224360" y="3019079"/>
            <a:ext cx="0" cy="594587"/>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2817239" y="3019079"/>
            <a:ext cx="0" cy="594587"/>
          </a:xfrm>
          <a:prstGeom prst="line">
            <a:avLst/>
          </a:prstGeom>
          <a:ln w="19050">
            <a:solidFill>
              <a:srgbClr val="FFC000"/>
            </a:solidFill>
            <a:prstDash val="sysDash"/>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5949223" y="1215827"/>
            <a:ext cx="568751"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5949222" y="834827"/>
            <a:ext cx="568751" cy="0"/>
          </a:xfrm>
          <a:prstGeom prst="line">
            <a:avLst/>
          </a:prstGeom>
          <a:ln w="19050">
            <a:solidFill>
              <a:srgbClr val="7030A0"/>
            </a:solidFill>
            <a:prstDash val="sysDash"/>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5949221" y="1596827"/>
            <a:ext cx="568751" cy="0"/>
          </a:xfrm>
          <a:prstGeom prst="line">
            <a:avLst/>
          </a:prstGeom>
          <a:ln w="19050">
            <a:solidFill>
              <a:srgbClr val="FFC000"/>
            </a:solidFill>
            <a:prstDash val="sysDash"/>
          </a:ln>
        </p:spPr>
        <p:style>
          <a:lnRef idx="1">
            <a:schemeClr val="accent1"/>
          </a:lnRef>
          <a:fillRef idx="0">
            <a:schemeClr val="accent1"/>
          </a:fillRef>
          <a:effectRef idx="0">
            <a:schemeClr val="accent1"/>
          </a:effectRef>
          <a:fontRef idx="minor">
            <a:schemeClr val="tx1"/>
          </a:fontRef>
        </p:style>
      </p:cxnSp>
      <p:sp>
        <p:nvSpPr>
          <p:cNvPr id="75" name="TextBox 74"/>
          <p:cNvSpPr txBox="1"/>
          <p:nvPr/>
        </p:nvSpPr>
        <p:spPr>
          <a:xfrm>
            <a:off x="6687168" y="650161"/>
            <a:ext cx="1091966" cy="400110"/>
          </a:xfrm>
          <a:prstGeom prst="rect">
            <a:avLst/>
          </a:prstGeom>
          <a:noFill/>
        </p:spPr>
        <p:txBody>
          <a:bodyPr wrap="none" rtlCol="0">
            <a:spAutoFit/>
          </a:bodyPr>
          <a:lstStyle/>
          <a:p>
            <a:r>
              <a:rPr lang="en-US" sz="2000" dirty="0" smtClean="0">
                <a:latin typeface="Calibri" pitchFamily="34" charset="0"/>
              </a:rPr>
              <a:t>…Money</a:t>
            </a:r>
            <a:endParaRPr lang="en-ZA" sz="2000" dirty="0">
              <a:latin typeface="Calibri" pitchFamily="34" charset="0"/>
            </a:endParaRPr>
          </a:p>
        </p:txBody>
      </p:sp>
      <p:sp>
        <p:nvSpPr>
          <p:cNvPr id="76" name="TextBox 75"/>
          <p:cNvSpPr txBox="1"/>
          <p:nvPr/>
        </p:nvSpPr>
        <p:spPr>
          <a:xfrm>
            <a:off x="6603909" y="1415534"/>
            <a:ext cx="2568652" cy="400110"/>
          </a:xfrm>
          <a:prstGeom prst="rect">
            <a:avLst/>
          </a:prstGeom>
          <a:noFill/>
        </p:spPr>
        <p:txBody>
          <a:bodyPr wrap="none" rtlCol="0">
            <a:spAutoFit/>
          </a:bodyPr>
          <a:lstStyle/>
          <a:p>
            <a:r>
              <a:rPr lang="en-US" sz="2000" dirty="0" smtClean="0">
                <a:latin typeface="Calibri" pitchFamily="34" charset="0"/>
              </a:rPr>
              <a:t>…Institutional Capacity</a:t>
            </a:r>
            <a:endParaRPr lang="en-ZA" sz="2000" dirty="0">
              <a:latin typeface="Calibri" pitchFamily="34" charset="0"/>
            </a:endParaRPr>
          </a:p>
        </p:txBody>
      </p:sp>
      <p:sp>
        <p:nvSpPr>
          <p:cNvPr id="77" name="TextBox 76"/>
          <p:cNvSpPr txBox="1"/>
          <p:nvPr/>
        </p:nvSpPr>
        <p:spPr>
          <a:xfrm>
            <a:off x="6667451" y="1031161"/>
            <a:ext cx="1509580" cy="400110"/>
          </a:xfrm>
          <a:prstGeom prst="rect">
            <a:avLst/>
          </a:prstGeom>
          <a:noFill/>
        </p:spPr>
        <p:txBody>
          <a:bodyPr wrap="none" rtlCol="0">
            <a:spAutoFit/>
          </a:bodyPr>
          <a:lstStyle/>
          <a:p>
            <a:r>
              <a:rPr lang="en-US" sz="2000" dirty="0" smtClean="0">
                <a:latin typeface="Calibri" pitchFamily="34" charset="0"/>
              </a:rPr>
              <a:t>…Knowledge</a:t>
            </a:r>
            <a:endParaRPr lang="en-ZA" sz="2000" dirty="0">
              <a:latin typeface="Calibri" pitchFamily="34" charset="0"/>
            </a:endParaRPr>
          </a:p>
        </p:txBody>
      </p:sp>
      <p:sp>
        <p:nvSpPr>
          <p:cNvPr id="78" name="TextBox 77"/>
          <p:cNvSpPr txBox="1"/>
          <p:nvPr/>
        </p:nvSpPr>
        <p:spPr>
          <a:xfrm>
            <a:off x="291810" y="342384"/>
            <a:ext cx="5477936" cy="1015663"/>
          </a:xfrm>
          <a:prstGeom prst="rect">
            <a:avLst/>
          </a:prstGeom>
          <a:noFill/>
        </p:spPr>
        <p:txBody>
          <a:bodyPr wrap="square" rtlCol="0">
            <a:spAutoFit/>
          </a:bodyPr>
          <a:lstStyle/>
          <a:p>
            <a:r>
              <a:rPr lang="en-US" sz="3500" b="1" dirty="0" smtClean="0">
                <a:latin typeface="Calibri" pitchFamily="34" charset="0"/>
              </a:rPr>
              <a:t>Adaptation Deficit</a:t>
            </a:r>
          </a:p>
          <a:p>
            <a:r>
              <a:rPr lang="en-US" sz="2500" b="1" dirty="0" smtClean="0">
                <a:latin typeface="Calibri" pitchFamily="34" charset="0"/>
              </a:rPr>
              <a:t>(current climate)</a:t>
            </a:r>
            <a:endParaRPr lang="en-ZA" sz="2500" b="1" dirty="0">
              <a:latin typeface="Calibri" pitchFamily="34" charset="0"/>
            </a:endParaRPr>
          </a:p>
        </p:txBody>
      </p:sp>
    </p:spTree>
    <p:extLst>
      <p:ext uri="{BB962C8B-B14F-4D97-AF65-F5344CB8AC3E}">
        <p14:creationId xmlns:p14="http://schemas.microsoft.com/office/powerpoint/2010/main" val="165934764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3"/>
                                        </p:tgtEl>
                                        <p:attrNameLst>
                                          <p:attrName>style.visibility</p:attrName>
                                        </p:attrNameLst>
                                      </p:cBhvr>
                                      <p:to>
                                        <p:strVal val="visible"/>
                                      </p:to>
                                    </p:set>
                                    <p:animEffect transition="in" filter="fade">
                                      <p:cBhvr>
                                        <p:cTn id="13" dur="500"/>
                                        <p:tgtEl>
                                          <p:spTgt spid="6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5"/>
                                        </p:tgtEl>
                                        <p:attrNameLst>
                                          <p:attrName>style.visibility</p:attrName>
                                        </p:attrNameLst>
                                      </p:cBhvr>
                                      <p:to>
                                        <p:strVal val="visible"/>
                                      </p:to>
                                    </p:set>
                                    <p:animEffect transition="in" filter="fade">
                                      <p:cBhvr>
                                        <p:cTn id="18" dur="500"/>
                                        <p:tgtEl>
                                          <p:spTgt spid="65"/>
                                        </p:tgtEl>
                                      </p:cBhvr>
                                    </p:animEffect>
                                  </p:childTnLst>
                                </p:cTn>
                              </p:par>
                              <p:par>
                                <p:cTn id="19" presetID="10" presetClass="entr" presetSubtype="0" fill="hold" nodeType="withEffect">
                                  <p:stCondLst>
                                    <p:cond delay="0"/>
                                  </p:stCondLst>
                                  <p:childTnLst>
                                    <p:set>
                                      <p:cBhvr>
                                        <p:cTn id="20" dur="1" fill="hold">
                                          <p:stCondLst>
                                            <p:cond delay="0"/>
                                          </p:stCondLst>
                                        </p:cTn>
                                        <p:tgtEl>
                                          <p:spTgt spid="57"/>
                                        </p:tgtEl>
                                        <p:attrNameLst>
                                          <p:attrName>style.visibility</p:attrName>
                                        </p:attrNameLst>
                                      </p:cBhvr>
                                      <p:to>
                                        <p:strVal val="visible"/>
                                      </p:to>
                                    </p:set>
                                    <p:animEffect transition="in" filter="fade">
                                      <p:cBhvr>
                                        <p:cTn id="21" dur="500"/>
                                        <p:tgtEl>
                                          <p:spTgt spid="57"/>
                                        </p:tgtEl>
                                      </p:cBhvr>
                                    </p:animEffect>
                                  </p:childTnLst>
                                </p:cTn>
                              </p:par>
                              <p:par>
                                <p:cTn id="22" presetID="10" presetClass="entr" presetSubtype="0" fill="hold" nodeType="with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fade">
                                      <p:cBhvr>
                                        <p:cTn id="24" dur="500"/>
                                        <p:tgtEl>
                                          <p:spTgt spid="2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8"/>
                                        </p:tgtEl>
                                        <p:attrNameLst>
                                          <p:attrName>style.visibility</p:attrName>
                                        </p:attrNameLst>
                                      </p:cBhvr>
                                      <p:to>
                                        <p:strVal val="visible"/>
                                      </p:to>
                                    </p:set>
                                    <p:animEffect transition="in" filter="fade">
                                      <p:cBhvr>
                                        <p:cTn id="29" dur="500"/>
                                        <p:tgtEl>
                                          <p:spTgt spid="5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77"/>
                                        </p:tgtEl>
                                        <p:attrNameLst>
                                          <p:attrName>style.visibility</p:attrName>
                                        </p:attrNameLst>
                                      </p:cBhvr>
                                      <p:to>
                                        <p:strVal val="visible"/>
                                      </p:to>
                                    </p:set>
                                    <p:animEffect transition="in" filter="fade">
                                      <p:cBhvr>
                                        <p:cTn id="32" dur="500"/>
                                        <p:tgtEl>
                                          <p:spTgt spid="77"/>
                                        </p:tgtEl>
                                      </p:cBhvr>
                                    </p:animEffect>
                                  </p:childTnLst>
                                </p:cTn>
                              </p:par>
                              <p:par>
                                <p:cTn id="33" presetID="10" presetClass="entr" presetSubtype="0" fill="hold" nodeType="withEffect">
                                  <p:stCondLst>
                                    <p:cond delay="0"/>
                                  </p:stCondLst>
                                  <p:childTnLst>
                                    <p:set>
                                      <p:cBhvr>
                                        <p:cTn id="34" dur="1" fill="hold">
                                          <p:stCondLst>
                                            <p:cond delay="0"/>
                                          </p:stCondLst>
                                        </p:cTn>
                                        <p:tgtEl>
                                          <p:spTgt spid="71"/>
                                        </p:tgtEl>
                                        <p:attrNameLst>
                                          <p:attrName>style.visibility</p:attrName>
                                        </p:attrNameLst>
                                      </p:cBhvr>
                                      <p:to>
                                        <p:strVal val="visible"/>
                                      </p:to>
                                    </p:set>
                                    <p:animEffect transition="in" filter="fade">
                                      <p:cBhvr>
                                        <p:cTn id="35" dur="500"/>
                                        <p:tgtEl>
                                          <p:spTgt spid="71"/>
                                        </p:tgtEl>
                                      </p:cBhvr>
                                    </p:animEffect>
                                  </p:childTnLst>
                                </p:cTn>
                              </p:par>
                              <p:par>
                                <p:cTn id="36" presetID="10" presetClass="entr" presetSubtype="0" fill="hold" nodeType="withEffect">
                                  <p:stCondLst>
                                    <p:cond delay="0"/>
                                  </p:stCondLst>
                                  <p:childTnLst>
                                    <p:set>
                                      <p:cBhvr>
                                        <p:cTn id="37" dur="1" fill="hold">
                                          <p:stCondLst>
                                            <p:cond delay="0"/>
                                          </p:stCondLst>
                                        </p:cTn>
                                        <p:tgtEl>
                                          <p:spTgt spid="37"/>
                                        </p:tgtEl>
                                        <p:attrNameLst>
                                          <p:attrName>style.visibility</p:attrName>
                                        </p:attrNameLst>
                                      </p:cBhvr>
                                      <p:to>
                                        <p:strVal val="visible"/>
                                      </p:to>
                                    </p:set>
                                    <p:animEffect transition="in" filter="fade">
                                      <p:cBhvr>
                                        <p:cTn id="38" dur="500"/>
                                        <p:tgtEl>
                                          <p:spTgt spid="37"/>
                                        </p:tgtEl>
                                      </p:cBhvr>
                                    </p:animEffect>
                                  </p:childTnLst>
                                </p:cTn>
                              </p:par>
                              <p:par>
                                <p:cTn id="39" presetID="10" presetClass="entr" presetSubtype="0" fill="hold" nodeType="with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fade">
                                      <p:cBhvr>
                                        <p:cTn id="41" dur="500"/>
                                        <p:tgtEl>
                                          <p:spTgt spid="25"/>
                                        </p:tgtEl>
                                      </p:cBhvr>
                                    </p:animEffect>
                                  </p:childTnLst>
                                </p:cTn>
                              </p:par>
                              <p:par>
                                <p:cTn id="42" presetID="10" presetClass="entr" presetSubtype="0" fill="hold" nodeType="with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fade">
                                      <p:cBhvr>
                                        <p:cTn id="44" dur="500"/>
                                        <p:tgtEl>
                                          <p:spTgt spid="34"/>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64"/>
                                        </p:tgtEl>
                                        <p:attrNameLst>
                                          <p:attrName>style.visibility</p:attrName>
                                        </p:attrNameLst>
                                      </p:cBhvr>
                                      <p:to>
                                        <p:strVal val="visible"/>
                                      </p:to>
                                    </p:set>
                                    <p:animEffect transition="in" filter="fade">
                                      <p:cBhvr>
                                        <p:cTn id="47" dur="500"/>
                                        <p:tgtEl>
                                          <p:spTgt spid="6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62"/>
                                        </p:tgtEl>
                                        <p:attrNameLst>
                                          <p:attrName>style.visibility</p:attrName>
                                        </p:attrNameLst>
                                      </p:cBhvr>
                                      <p:to>
                                        <p:strVal val="visible"/>
                                      </p:to>
                                    </p:set>
                                    <p:animEffect transition="in" filter="fade">
                                      <p:cBhvr>
                                        <p:cTn id="52" dur="500"/>
                                        <p:tgtEl>
                                          <p:spTgt spid="62"/>
                                        </p:tgtEl>
                                      </p:cBhvr>
                                    </p:animEffect>
                                  </p:childTnLst>
                                </p:cTn>
                              </p:par>
                              <p:par>
                                <p:cTn id="53" presetID="10" presetClass="entr" presetSubtype="0" fill="hold" nodeType="withEffect">
                                  <p:stCondLst>
                                    <p:cond delay="0"/>
                                  </p:stCondLst>
                                  <p:childTnLst>
                                    <p:set>
                                      <p:cBhvr>
                                        <p:cTn id="54" dur="1" fill="hold">
                                          <p:stCondLst>
                                            <p:cond delay="0"/>
                                          </p:stCondLst>
                                        </p:cTn>
                                        <p:tgtEl>
                                          <p:spTgt spid="41"/>
                                        </p:tgtEl>
                                        <p:attrNameLst>
                                          <p:attrName>style.visibility</p:attrName>
                                        </p:attrNameLst>
                                      </p:cBhvr>
                                      <p:to>
                                        <p:strVal val="visible"/>
                                      </p:to>
                                    </p:set>
                                    <p:animEffect transition="in" filter="fade">
                                      <p:cBhvr>
                                        <p:cTn id="55" dur="500"/>
                                        <p:tgtEl>
                                          <p:spTgt spid="41"/>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66"/>
                                        </p:tgtEl>
                                        <p:attrNameLst>
                                          <p:attrName>style.visibility</p:attrName>
                                        </p:attrNameLst>
                                      </p:cBhvr>
                                      <p:to>
                                        <p:strVal val="visible"/>
                                      </p:to>
                                    </p:set>
                                    <p:animEffect transition="in" filter="fade">
                                      <p:cBhvr>
                                        <p:cTn id="58" dur="500"/>
                                        <p:tgtEl>
                                          <p:spTgt spid="66"/>
                                        </p:tgtEl>
                                      </p:cBhvr>
                                    </p:animEffect>
                                  </p:childTnLst>
                                </p:cTn>
                              </p:par>
                              <p:par>
                                <p:cTn id="59" presetID="10" presetClass="entr" presetSubtype="0" fill="hold" nodeType="withEffect">
                                  <p:stCondLst>
                                    <p:cond delay="0"/>
                                  </p:stCondLst>
                                  <p:childTnLst>
                                    <p:set>
                                      <p:cBhvr>
                                        <p:cTn id="60" dur="1" fill="hold">
                                          <p:stCondLst>
                                            <p:cond delay="0"/>
                                          </p:stCondLst>
                                        </p:cTn>
                                        <p:tgtEl>
                                          <p:spTgt spid="55"/>
                                        </p:tgtEl>
                                        <p:attrNameLst>
                                          <p:attrName>style.visibility</p:attrName>
                                        </p:attrNameLst>
                                      </p:cBhvr>
                                      <p:to>
                                        <p:strVal val="visible"/>
                                      </p:to>
                                    </p:set>
                                    <p:animEffect transition="in" filter="fade">
                                      <p:cBhvr>
                                        <p:cTn id="61" dur="500"/>
                                        <p:tgtEl>
                                          <p:spTgt spid="55"/>
                                        </p:tgtEl>
                                      </p:cBhvr>
                                    </p:animEffect>
                                  </p:childTnLst>
                                </p:cTn>
                              </p:par>
                              <p:par>
                                <p:cTn id="62" presetID="10" presetClass="entr" presetSubtype="0" fill="hold" nodeType="withEffect">
                                  <p:stCondLst>
                                    <p:cond delay="0"/>
                                  </p:stCondLst>
                                  <p:childTnLst>
                                    <p:set>
                                      <p:cBhvr>
                                        <p:cTn id="63" dur="1" fill="hold">
                                          <p:stCondLst>
                                            <p:cond delay="0"/>
                                          </p:stCondLst>
                                        </p:cTn>
                                        <p:tgtEl>
                                          <p:spTgt spid="44"/>
                                        </p:tgtEl>
                                        <p:attrNameLst>
                                          <p:attrName>style.visibility</p:attrName>
                                        </p:attrNameLst>
                                      </p:cBhvr>
                                      <p:to>
                                        <p:strVal val="visible"/>
                                      </p:to>
                                    </p:set>
                                    <p:animEffect transition="in" filter="fade">
                                      <p:cBhvr>
                                        <p:cTn id="64" dur="500"/>
                                        <p:tgtEl>
                                          <p:spTgt spid="44"/>
                                        </p:tgtEl>
                                      </p:cBhvr>
                                    </p:animEffect>
                                  </p:childTnLst>
                                </p:cTn>
                              </p:par>
                              <p:par>
                                <p:cTn id="65" presetID="10" presetClass="entr" presetSubtype="0" fill="hold" nodeType="withEffect">
                                  <p:stCondLst>
                                    <p:cond delay="0"/>
                                  </p:stCondLst>
                                  <p:childTnLst>
                                    <p:set>
                                      <p:cBhvr>
                                        <p:cTn id="66" dur="1" fill="hold">
                                          <p:stCondLst>
                                            <p:cond delay="0"/>
                                          </p:stCondLst>
                                        </p:cTn>
                                        <p:tgtEl>
                                          <p:spTgt spid="74"/>
                                        </p:tgtEl>
                                        <p:attrNameLst>
                                          <p:attrName>style.visibility</p:attrName>
                                        </p:attrNameLst>
                                      </p:cBhvr>
                                      <p:to>
                                        <p:strVal val="visible"/>
                                      </p:to>
                                    </p:set>
                                    <p:animEffect transition="in" filter="fade">
                                      <p:cBhvr>
                                        <p:cTn id="67" dur="500"/>
                                        <p:tgtEl>
                                          <p:spTgt spid="74"/>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76"/>
                                        </p:tgtEl>
                                        <p:attrNameLst>
                                          <p:attrName>style.visibility</p:attrName>
                                        </p:attrNameLst>
                                      </p:cBhvr>
                                      <p:to>
                                        <p:strVal val="visible"/>
                                      </p:to>
                                    </p:set>
                                    <p:animEffect transition="in" filter="fade">
                                      <p:cBhvr>
                                        <p:cTn id="70" dur="500"/>
                                        <p:tgtEl>
                                          <p:spTgt spid="76"/>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10"/>
                                        </p:tgtEl>
                                        <p:attrNameLst>
                                          <p:attrName>style.visibility</p:attrName>
                                        </p:attrNameLst>
                                      </p:cBhvr>
                                      <p:to>
                                        <p:strVal val="visible"/>
                                      </p:to>
                                    </p:set>
                                    <p:animEffect transition="in" filter="fade">
                                      <p:cBhvr>
                                        <p:cTn id="75" dur="500"/>
                                        <p:tgtEl>
                                          <p:spTgt spid="10"/>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fade">
                                      <p:cBhvr>
                                        <p:cTn id="78" dur="500"/>
                                        <p:tgtEl>
                                          <p:spTgt spid="14"/>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15"/>
                                        </p:tgtEl>
                                        <p:attrNameLst>
                                          <p:attrName>style.visibility</p:attrName>
                                        </p:attrNameLst>
                                      </p:cBhvr>
                                      <p:to>
                                        <p:strVal val="visible"/>
                                      </p:to>
                                    </p:set>
                                    <p:animEffect transition="in" filter="fade">
                                      <p:cBhvr>
                                        <p:cTn id="81" dur="500"/>
                                        <p:tgtEl>
                                          <p:spTgt spid="15"/>
                                        </p:tgtEl>
                                      </p:cBhvr>
                                    </p:animEffect>
                                  </p:childTnLst>
                                </p:cTn>
                              </p:par>
                              <p:par>
                                <p:cTn id="82" presetID="10" presetClass="entr" presetSubtype="0" fill="hold" nodeType="withEffect">
                                  <p:stCondLst>
                                    <p:cond delay="0"/>
                                  </p:stCondLst>
                                  <p:childTnLst>
                                    <p:set>
                                      <p:cBhvr>
                                        <p:cTn id="83" dur="1" fill="hold">
                                          <p:stCondLst>
                                            <p:cond delay="0"/>
                                          </p:stCondLst>
                                        </p:cTn>
                                        <p:tgtEl>
                                          <p:spTgt spid="11"/>
                                        </p:tgtEl>
                                        <p:attrNameLst>
                                          <p:attrName>style.visibility</p:attrName>
                                        </p:attrNameLst>
                                      </p:cBhvr>
                                      <p:to>
                                        <p:strVal val="visible"/>
                                      </p:to>
                                    </p:set>
                                    <p:animEffect transition="in" filter="fade">
                                      <p:cBhvr>
                                        <p:cTn id="8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64" grpId="0"/>
      <p:bldP spid="65" grpId="0"/>
      <p:bldP spid="66" grpId="0"/>
      <p:bldP spid="14" grpId="0"/>
      <p:bldP spid="15" grpId="0"/>
      <p:bldP spid="76" grpId="0"/>
      <p:bldP spid="7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TextBox 62"/>
          <p:cNvSpPr txBox="1"/>
          <p:nvPr/>
        </p:nvSpPr>
        <p:spPr>
          <a:xfrm>
            <a:off x="3386425" y="1964878"/>
            <a:ext cx="1634807" cy="400110"/>
          </a:xfrm>
          <a:prstGeom prst="rect">
            <a:avLst/>
          </a:prstGeom>
          <a:noFill/>
        </p:spPr>
        <p:txBody>
          <a:bodyPr wrap="none" rtlCol="0">
            <a:spAutoFit/>
          </a:bodyPr>
          <a:lstStyle/>
          <a:p>
            <a:r>
              <a:rPr lang="en-US" sz="2000" i="1" dirty="0" smtClean="0">
                <a:latin typeface="Calibri" pitchFamily="34" charset="0"/>
              </a:rPr>
              <a:t>Intervention 1</a:t>
            </a:r>
            <a:endParaRPr lang="en-ZA" sz="2000" i="1" dirty="0">
              <a:latin typeface="Calibri" pitchFamily="34" charset="0"/>
            </a:endParaRPr>
          </a:p>
        </p:txBody>
      </p:sp>
      <p:sp>
        <p:nvSpPr>
          <p:cNvPr id="64" name="TextBox 63"/>
          <p:cNvSpPr txBox="1"/>
          <p:nvPr/>
        </p:nvSpPr>
        <p:spPr>
          <a:xfrm>
            <a:off x="3403607" y="3114859"/>
            <a:ext cx="1634807" cy="400110"/>
          </a:xfrm>
          <a:prstGeom prst="rect">
            <a:avLst/>
          </a:prstGeom>
          <a:noFill/>
        </p:spPr>
        <p:txBody>
          <a:bodyPr wrap="none" rtlCol="0">
            <a:spAutoFit/>
          </a:bodyPr>
          <a:lstStyle/>
          <a:p>
            <a:r>
              <a:rPr lang="en-US" sz="2000" i="1" dirty="0" smtClean="0">
                <a:latin typeface="Calibri" pitchFamily="34" charset="0"/>
              </a:rPr>
              <a:t>Intervention 3</a:t>
            </a:r>
            <a:endParaRPr lang="en-ZA" sz="2000" i="1" dirty="0">
              <a:latin typeface="Calibri" pitchFamily="34" charset="0"/>
            </a:endParaRPr>
          </a:p>
        </p:txBody>
      </p:sp>
      <p:sp>
        <p:nvSpPr>
          <p:cNvPr id="65" name="TextBox 64"/>
          <p:cNvSpPr txBox="1"/>
          <p:nvPr/>
        </p:nvSpPr>
        <p:spPr>
          <a:xfrm>
            <a:off x="3403607" y="2536013"/>
            <a:ext cx="1634807" cy="400110"/>
          </a:xfrm>
          <a:prstGeom prst="rect">
            <a:avLst/>
          </a:prstGeom>
          <a:noFill/>
        </p:spPr>
        <p:txBody>
          <a:bodyPr wrap="none" rtlCol="0">
            <a:spAutoFit/>
          </a:bodyPr>
          <a:lstStyle/>
          <a:p>
            <a:r>
              <a:rPr lang="en-US" sz="2000" i="1" dirty="0" smtClean="0">
                <a:latin typeface="Calibri" pitchFamily="34" charset="0"/>
              </a:rPr>
              <a:t>Intervention 2</a:t>
            </a:r>
            <a:endParaRPr lang="en-ZA" sz="2000" i="1" dirty="0">
              <a:latin typeface="Calibri" pitchFamily="34" charset="0"/>
            </a:endParaRPr>
          </a:p>
        </p:txBody>
      </p:sp>
      <p:sp>
        <p:nvSpPr>
          <p:cNvPr id="66" name="TextBox 65"/>
          <p:cNvSpPr txBox="1"/>
          <p:nvPr/>
        </p:nvSpPr>
        <p:spPr>
          <a:xfrm>
            <a:off x="3386425" y="3739937"/>
            <a:ext cx="1634807" cy="400110"/>
          </a:xfrm>
          <a:prstGeom prst="rect">
            <a:avLst/>
          </a:prstGeom>
          <a:noFill/>
        </p:spPr>
        <p:txBody>
          <a:bodyPr wrap="none" rtlCol="0">
            <a:spAutoFit/>
          </a:bodyPr>
          <a:lstStyle/>
          <a:p>
            <a:r>
              <a:rPr lang="en-US" sz="2000" i="1" dirty="0" smtClean="0">
                <a:latin typeface="Calibri" pitchFamily="34" charset="0"/>
              </a:rPr>
              <a:t>Intervention 4</a:t>
            </a:r>
            <a:endParaRPr lang="en-ZA" sz="2000" i="1" dirty="0">
              <a:latin typeface="Calibri" pitchFamily="34" charset="0"/>
            </a:endParaRPr>
          </a:p>
        </p:txBody>
      </p:sp>
      <p:cxnSp>
        <p:nvCxnSpPr>
          <p:cNvPr id="5" name="Straight Arrow Connector 4"/>
          <p:cNvCxnSpPr/>
          <p:nvPr/>
        </p:nvCxnSpPr>
        <p:spPr>
          <a:xfrm flipV="1">
            <a:off x="838200" y="1600200"/>
            <a:ext cx="0" cy="34290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838200" y="5872924"/>
            <a:ext cx="6934200"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2077" y="3244334"/>
            <a:ext cx="860492" cy="400110"/>
          </a:xfrm>
          <a:prstGeom prst="rect">
            <a:avLst/>
          </a:prstGeom>
          <a:noFill/>
        </p:spPr>
        <p:txBody>
          <a:bodyPr wrap="none" rtlCol="0">
            <a:spAutoFit/>
          </a:bodyPr>
          <a:lstStyle/>
          <a:p>
            <a:r>
              <a:rPr lang="en-US" sz="2000" dirty="0" smtClean="0">
                <a:latin typeface="Calibri" pitchFamily="34" charset="0"/>
              </a:rPr>
              <a:t>Deficit</a:t>
            </a:r>
            <a:endParaRPr lang="en-ZA" sz="2000" dirty="0">
              <a:latin typeface="Calibri" pitchFamily="34" charset="0"/>
            </a:endParaRPr>
          </a:p>
        </p:txBody>
      </p:sp>
      <p:cxnSp>
        <p:nvCxnSpPr>
          <p:cNvPr id="10" name="Straight Arrow Connector 9"/>
          <p:cNvCxnSpPr/>
          <p:nvPr/>
        </p:nvCxnSpPr>
        <p:spPr>
          <a:xfrm>
            <a:off x="7990788" y="1948934"/>
            <a:ext cx="0" cy="2238473"/>
          </a:xfrm>
          <a:prstGeom prst="straightConnector1">
            <a:avLst/>
          </a:prstGeom>
          <a:ln w="19050">
            <a:solidFill>
              <a:srgbClr val="00B0F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7990788" y="4187407"/>
            <a:ext cx="0" cy="832366"/>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7938272" y="3059668"/>
            <a:ext cx="1001043" cy="400110"/>
          </a:xfrm>
          <a:prstGeom prst="rect">
            <a:avLst/>
          </a:prstGeom>
          <a:noFill/>
        </p:spPr>
        <p:txBody>
          <a:bodyPr wrap="none" rtlCol="0">
            <a:spAutoFit/>
          </a:bodyPr>
          <a:lstStyle/>
          <a:p>
            <a:r>
              <a:rPr lang="en-US" sz="2000" dirty="0" smtClean="0">
                <a:latin typeface="Calibri" pitchFamily="34" charset="0"/>
              </a:rPr>
              <a:t>Barriers</a:t>
            </a:r>
            <a:endParaRPr lang="en-ZA" sz="2000" dirty="0">
              <a:latin typeface="Calibri" pitchFamily="34" charset="0"/>
            </a:endParaRPr>
          </a:p>
        </p:txBody>
      </p:sp>
      <p:sp>
        <p:nvSpPr>
          <p:cNvPr id="15" name="TextBox 14"/>
          <p:cNvSpPr txBox="1"/>
          <p:nvPr/>
        </p:nvSpPr>
        <p:spPr>
          <a:xfrm>
            <a:off x="7949300" y="4418924"/>
            <a:ext cx="803425" cy="400110"/>
          </a:xfrm>
          <a:prstGeom prst="rect">
            <a:avLst/>
          </a:prstGeom>
          <a:noFill/>
        </p:spPr>
        <p:txBody>
          <a:bodyPr wrap="none" rtlCol="0">
            <a:spAutoFit/>
          </a:bodyPr>
          <a:lstStyle/>
          <a:p>
            <a:r>
              <a:rPr lang="en-US" sz="2000" dirty="0" smtClean="0">
                <a:latin typeface="Calibri" pitchFamily="34" charset="0"/>
              </a:rPr>
              <a:t>Limits</a:t>
            </a:r>
            <a:endParaRPr lang="en-ZA" sz="2000" dirty="0">
              <a:latin typeface="Calibri" pitchFamily="34" charset="0"/>
            </a:endParaRPr>
          </a:p>
        </p:txBody>
      </p:sp>
      <p:cxnSp>
        <p:nvCxnSpPr>
          <p:cNvPr id="17" name="Straight Connector 16"/>
          <p:cNvCxnSpPr/>
          <p:nvPr/>
        </p:nvCxnSpPr>
        <p:spPr>
          <a:xfrm>
            <a:off x="838200" y="1828800"/>
            <a:ext cx="381000" cy="0"/>
          </a:xfrm>
          <a:prstGeom prst="line">
            <a:avLst/>
          </a:prstGeom>
          <a:ln w="19050">
            <a:solidFill>
              <a:srgbClr val="7030A0"/>
            </a:solidFill>
            <a:prstDash val="sys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241196" y="1828800"/>
            <a:ext cx="0" cy="594587"/>
          </a:xfrm>
          <a:prstGeom prst="line">
            <a:avLst/>
          </a:prstGeom>
          <a:ln w="19050">
            <a:solidFill>
              <a:srgbClr val="7030A0"/>
            </a:solidFill>
            <a:prstDash val="sys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239919" y="2423387"/>
            <a:ext cx="4551281" cy="0"/>
          </a:xfrm>
          <a:prstGeom prst="line">
            <a:avLst/>
          </a:prstGeom>
          <a:ln w="19050">
            <a:solidFill>
              <a:srgbClr val="7030A0"/>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2290910" y="3017974"/>
            <a:ext cx="93345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5791200" y="3017973"/>
            <a:ext cx="1904999" cy="0"/>
          </a:xfrm>
          <a:prstGeom prst="line">
            <a:avLst/>
          </a:prstGeom>
          <a:ln w="19050">
            <a:solidFill>
              <a:srgbClr val="7030A0"/>
            </a:solidFill>
            <a:prstDash val="sys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3224359" y="3613666"/>
            <a:ext cx="4467225" cy="756"/>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2290910" y="2423387"/>
            <a:ext cx="0" cy="594587"/>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2817239" y="3613666"/>
            <a:ext cx="418806" cy="0"/>
          </a:xfrm>
          <a:prstGeom prst="line">
            <a:avLst/>
          </a:prstGeom>
          <a:ln w="19050">
            <a:solidFill>
              <a:srgbClr val="FFC000"/>
            </a:solidFill>
            <a:prstDash val="sysDash"/>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5133532" y="4209009"/>
            <a:ext cx="2590800" cy="0"/>
          </a:xfrm>
          <a:prstGeom prst="line">
            <a:avLst/>
          </a:prstGeom>
          <a:ln w="19050">
            <a:solidFill>
              <a:srgbClr val="FFC000"/>
            </a:solidFill>
            <a:prstDash val="sysDash"/>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5120326" y="3614422"/>
            <a:ext cx="0" cy="594587"/>
          </a:xfrm>
          <a:prstGeom prst="line">
            <a:avLst/>
          </a:prstGeom>
          <a:ln w="19050">
            <a:solidFill>
              <a:srgbClr val="FFC000"/>
            </a:solidFill>
            <a:prstDash val="sysDash"/>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5791200" y="2423386"/>
            <a:ext cx="0" cy="594587"/>
          </a:xfrm>
          <a:prstGeom prst="line">
            <a:avLst/>
          </a:prstGeom>
          <a:ln w="19050">
            <a:solidFill>
              <a:srgbClr val="7030A0"/>
            </a:solidFill>
            <a:prstDash val="sysDash"/>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3224360" y="3019079"/>
            <a:ext cx="0" cy="594587"/>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2817239" y="3019079"/>
            <a:ext cx="0" cy="594587"/>
          </a:xfrm>
          <a:prstGeom prst="line">
            <a:avLst/>
          </a:prstGeom>
          <a:ln w="19050">
            <a:solidFill>
              <a:srgbClr val="FFC000"/>
            </a:solidFill>
            <a:prstDash val="sysDash"/>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5949223" y="1215827"/>
            <a:ext cx="568751"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5949222" y="834827"/>
            <a:ext cx="568751" cy="0"/>
          </a:xfrm>
          <a:prstGeom prst="line">
            <a:avLst/>
          </a:prstGeom>
          <a:ln w="19050">
            <a:solidFill>
              <a:srgbClr val="7030A0"/>
            </a:solidFill>
            <a:prstDash val="sysDash"/>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5949221" y="1596827"/>
            <a:ext cx="568751" cy="0"/>
          </a:xfrm>
          <a:prstGeom prst="line">
            <a:avLst/>
          </a:prstGeom>
          <a:ln w="19050">
            <a:solidFill>
              <a:srgbClr val="FFC000"/>
            </a:solidFill>
            <a:prstDash val="sysDash"/>
          </a:ln>
        </p:spPr>
        <p:style>
          <a:lnRef idx="1">
            <a:schemeClr val="accent1"/>
          </a:lnRef>
          <a:fillRef idx="0">
            <a:schemeClr val="accent1"/>
          </a:fillRef>
          <a:effectRef idx="0">
            <a:schemeClr val="accent1"/>
          </a:effectRef>
          <a:fontRef idx="minor">
            <a:schemeClr val="tx1"/>
          </a:fontRef>
        </p:style>
      </p:cxnSp>
      <p:sp>
        <p:nvSpPr>
          <p:cNvPr id="75" name="TextBox 74"/>
          <p:cNvSpPr txBox="1"/>
          <p:nvPr/>
        </p:nvSpPr>
        <p:spPr>
          <a:xfrm>
            <a:off x="6687168" y="650161"/>
            <a:ext cx="1091966" cy="400110"/>
          </a:xfrm>
          <a:prstGeom prst="rect">
            <a:avLst/>
          </a:prstGeom>
          <a:noFill/>
        </p:spPr>
        <p:txBody>
          <a:bodyPr wrap="none" rtlCol="0">
            <a:spAutoFit/>
          </a:bodyPr>
          <a:lstStyle/>
          <a:p>
            <a:r>
              <a:rPr lang="en-US" sz="2000" dirty="0" smtClean="0">
                <a:latin typeface="Calibri" pitchFamily="34" charset="0"/>
              </a:rPr>
              <a:t>…Money</a:t>
            </a:r>
            <a:endParaRPr lang="en-ZA" sz="2000" dirty="0">
              <a:latin typeface="Calibri" pitchFamily="34" charset="0"/>
            </a:endParaRPr>
          </a:p>
        </p:txBody>
      </p:sp>
      <p:sp>
        <p:nvSpPr>
          <p:cNvPr id="76" name="TextBox 75"/>
          <p:cNvSpPr txBox="1"/>
          <p:nvPr/>
        </p:nvSpPr>
        <p:spPr>
          <a:xfrm>
            <a:off x="6603909" y="1415534"/>
            <a:ext cx="2568652" cy="400110"/>
          </a:xfrm>
          <a:prstGeom prst="rect">
            <a:avLst/>
          </a:prstGeom>
          <a:noFill/>
        </p:spPr>
        <p:txBody>
          <a:bodyPr wrap="none" rtlCol="0">
            <a:spAutoFit/>
          </a:bodyPr>
          <a:lstStyle/>
          <a:p>
            <a:r>
              <a:rPr lang="en-US" sz="2000" dirty="0" smtClean="0">
                <a:latin typeface="Calibri" pitchFamily="34" charset="0"/>
              </a:rPr>
              <a:t>…Institutional Capacity</a:t>
            </a:r>
            <a:endParaRPr lang="en-ZA" sz="2000" dirty="0">
              <a:latin typeface="Calibri" pitchFamily="34" charset="0"/>
            </a:endParaRPr>
          </a:p>
        </p:txBody>
      </p:sp>
      <p:sp>
        <p:nvSpPr>
          <p:cNvPr id="77" name="TextBox 76"/>
          <p:cNvSpPr txBox="1"/>
          <p:nvPr/>
        </p:nvSpPr>
        <p:spPr>
          <a:xfrm>
            <a:off x="6667451" y="1031161"/>
            <a:ext cx="1509580" cy="400110"/>
          </a:xfrm>
          <a:prstGeom prst="rect">
            <a:avLst/>
          </a:prstGeom>
          <a:noFill/>
        </p:spPr>
        <p:txBody>
          <a:bodyPr wrap="none" rtlCol="0">
            <a:spAutoFit/>
          </a:bodyPr>
          <a:lstStyle/>
          <a:p>
            <a:r>
              <a:rPr lang="en-US" sz="2000" dirty="0" smtClean="0">
                <a:latin typeface="Calibri" pitchFamily="34" charset="0"/>
              </a:rPr>
              <a:t>…Knowledge</a:t>
            </a:r>
            <a:endParaRPr lang="en-ZA" sz="2000" dirty="0">
              <a:latin typeface="Calibri" pitchFamily="34" charset="0"/>
            </a:endParaRPr>
          </a:p>
        </p:txBody>
      </p:sp>
      <p:cxnSp>
        <p:nvCxnSpPr>
          <p:cNvPr id="36" name="Straight Connector 35"/>
          <p:cNvCxnSpPr/>
          <p:nvPr/>
        </p:nvCxnSpPr>
        <p:spPr>
          <a:xfrm flipH="1">
            <a:off x="838199" y="5029200"/>
            <a:ext cx="1" cy="850769"/>
          </a:xfrm>
          <a:prstGeom prst="line">
            <a:avLst/>
          </a:prstGeom>
          <a:ln w="1905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7995502" y="5019773"/>
            <a:ext cx="0" cy="860196"/>
          </a:xfrm>
          <a:prstGeom prst="straightConnector1">
            <a:avLst/>
          </a:prstGeom>
          <a:ln w="19050">
            <a:solidFill>
              <a:schemeClr val="accent3">
                <a:lumMod val="75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7995501" y="5131418"/>
            <a:ext cx="992515" cy="707886"/>
          </a:xfrm>
          <a:prstGeom prst="rect">
            <a:avLst/>
          </a:prstGeom>
          <a:noFill/>
          <a:ln>
            <a:noFill/>
          </a:ln>
        </p:spPr>
        <p:txBody>
          <a:bodyPr wrap="square" rtlCol="0">
            <a:spAutoFit/>
          </a:bodyPr>
          <a:lstStyle/>
          <a:p>
            <a:pPr algn="l"/>
            <a:r>
              <a:rPr lang="en-US" sz="2000" b="1" dirty="0" smtClean="0">
                <a:latin typeface="Calibri" pitchFamily="34" charset="0"/>
              </a:rPr>
              <a:t>Climate </a:t>
            </a:r>
          </a:p>
          <a:p>
            <a:pPr algn="l"/>
            <a:r>
              <a:rPr lang="en-US" sz="2000" b="1" dirty="0" smtClean="0">
                <a:latin typeface="Calibri" pitchFamily="34" charset="0"/>
              </a:rPr>
              <a:t>Change</a:t>
            </a:r>
            <a:endParaRPr lang="en-ZA" sz="2000" b="1" dirty="0">
              <a:latin typeface="Calibri" pitchFamily="34" charset="0"/>
            </a:endParaRPr>
          </a:p>
        </p:txBody>
      </p:sp>
      <p:sp>
        <p:nvSpPr>
          <p:cNvPr id="40" name="TextBox 39"/>
          <p:cNvSpPr txBox="1"/>
          <p:nvPr/>
        </p:nvSpPr>
        <p:spPr>
          <a:xfrm>
            <a:off x="291810" y="342384"/>
            <a:ext cx="5477936" cy="1015663"/>
          </a:xfrm>
          <a:prstGeom prst="rect">
            <a:avLst/>
          </a:prstGeom>
          <a:noFill/>
        </p:spPr>
        <p:txBody>
          <a:bodyPr wrap="square" rtlCol="0">
            <a:spAutoFit/>
          </a:bodyPr>
          <a:lstStyle/>
          <a:p>
            <a:r>
              <a:rPr lang="en-US" sz="3500" b="1" dirty="0" smtClean="0">
                <a:latin typeface="Calibri" pitchFamily="34" charset="0"/>
              </a:rPr>
              <a:t>Adaptation Deficit</a:t>
            </a:r>
          </a:p>
          <a:p>
            <a:r>
              <a:rPr lang="en-US" sz="2500" b="1" dirty="0" smtClean="0">
                <a:latin typeface="Calibri" pitchFamily="34" charset="0"/>
              </a:rPr>
              <a:t>(future climate)</a:t>
            </a:r>
            <a:endParaRPr lang="en-ZA" sz="2500" b="1" dirty="0">
              <a:latin typeface="Calibri" pitchFamily="34" charset="0"/>
            </a:endParaRPr>
          </a:p>
        </p:txBody>
      </p:sp>
      <p:sp>
        <p:nvSpPr>
          <p:cNvPr id="2" name="Rectangle 1"/>
          <p:cNvSpPr/>
          <p:nvPr/>
        </p:nvSpPr>
        <p:spPr>
          <a:xfrm>
            <a:off x="2140228" y="5943600"/>
            <a:ext cx="6847788" cy="830997"/>
          </a:xfrm>
          <a:prstGeom prst="rect">
            <a:avLst/>
          </a:prstGeom>
        </p:spPr>
        <p:txBody>
          <a:bodyPr wrap="square">
            <a:spAutoFit/>
          </a:bodyPr>
          <a:lstStyle/>
          <a:p>
            <a:r>
              <a:rPr lang="en-US" sz="1600" b="1" dirty="0" smtClean="0"/>
              <a:t>Further reading: </a:t>
            </a:r>
            <a:r>
              <a:rPr lang="en-US" sz="1600" dirty="0" err="1" smtClean="0"/>
              <a:t>Fankhauser</a:t>
            </a:r>
            <a:r>
              <a:rPr lang="en-US" sz="1600" dirty="0"/>
              <a:t> and </a:t>
            </a:r>
            <a:r>
              <a:rPr lang="en-US" sz="1600" dirty="0" smtClean="0"/>
              <a:t>McDermott (2014) Understanding </a:t>
            </a:r>
            <a:r>
              <a:rPr lang="en-US" sz="1600" dirty="0"/>
              <a:t>the adaptation deficit: Why are poor countries more vulnerable to climate events than rich countries? </a:t>
            </a:r>
            <a:r>
              <a:rPr lang="en-US" sz="1600" i="1" dirty="0"/>
              <a:t>Global Environmental </a:t>
            </a:r>
            <a:r>
              <a:rPr lang="en-US" sz="1600" i="1" dirty="0" smtClean="0"/>
              <a:t>Change</a:t>
            </a:r>
            <a:r>
              <a:rPr lang="en-US" sz="1600" dirty="0" smtClean="0"/>
              <a:t>, </a:t>
            </a:r>
            <a:r>
              <a:rPr lang="en-US" sz="1600" b="1" dirty="0" smtClean="0"/>
              <a:t>27</a:t>
            </a:r>
            <a:r>
              <a:rPr lang="en-US" sz="1600" dirty="0" smtClean="0"/>
              <a:t>, </a:t>
            </a:r>
            <a:r>
              <a:rPr lang="en-US" sz="1600" dirty="0"/>
              <a:t>9–18</a:t>
            </a:r>
            <a:endParaRPr lang="en-ZA" sz="1600" dirty="0"/>
          </a:p>
        </p:txBody>
      </p:sp>
    </p:spTree>
    <p:extLst>
      <p:ext uri="{BB962C8B-B14F-4D97-AF65-F5344CB8AC3E}">
        <p14:creationId xmlns:p14="http://schemas.microsoft.com/office/powerpoint/2010/main" val="376112018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256" y="2422688"/>
            <a:ext cx="8849228" cy="3597111"/>
          </a:xfrm>
        </p:spPr>
        <p:txBody>
          <a:bodyPr/>
          <a:lstStyle/>
          <a:p>
            <a:pPr algn="ctr">
              <a:buNone/>
            </a:pPr>
            <a:r>
              <a:rPr lang="en-ZA" sz="4000" b="1" dirty="0" smtClean="0">
                <a:latin typeface="Calibri" pitchFamily="34" charset="0"/>
              </a:rPr>
              <a:t>Approaches to adaptation</a:t>
            </a:r>
            <a:endParaRPr lang="en-ZA" sz="4000" b="1" dirty="0">
              <a:latin typeface="Calibri" pitchFamily="34" charset="0"/>
            </a:endParaRPr>
          </a:p>
        </p:txBody>
      </p:sp>
    </p:spTree>
    <p:extLst>
      <p:ext uri="{BB962C8B-B14F-4D97-AF65-F5344CB8AC3E}">
        <p14:creationId xmlns:p14="http://schemas.microsoft.com/office/powerpoint/2010/main" val="2444246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509047" y="332656"/>
            <a:ext cx="7874913" cy="1143000"/>
          </a:xfrm>
        </p:spPr>
        <p:txBody>
          <a:bodyPr>
            <a:noAutofit/>
          </a:bodyPr>
          <a:lstStyle/>
          <a:p>
            <a:pPr algn="l"/>
            <a:r>
              <a:rPr lang="en-GB" sz="3000" b="1" dirty="0" smtClean="0">
                <a:latin typeface="Calibri" pitchFamily="34" charset="0"/>
              </a:rPr>
              <a:t>Planned Adaptation vs Autonomous Adaptation</a:t>
            </a:r>
            <a:endParaRPr lang="en-GB" sz="3000" b="1" dirty="0">
              <a:latin typeface="Calibri" pitchFamily="34" charset="0"/>
            </a:endParaRPr>
          </a:p>
        </p:txBody>
      </p:sp>
      <p:pic>
        <p:nvPicPr>
          <p:cNvPr id="8" name="Picture 4"/>
          <p:cNvPicPr>
            <a:picLocks noChangeAspect="1" noChangeArrowheads="1"/>
          </p:cNvPicPr>
          <p:nvPr/>
        </p:nvPicPr>
        <p:blipFill>
          <a:blip r:embed="rId2" cstate="print"/>
          <a:srcRect/>
          <a:stretch>
            <a:fillRect/>
          </a:stretch>
        </p:blipFill>
        <p:spPr bwMode="auto">
          <a:xfrm>
            <a:off x="1041784" y="3471500"/>
            <a:ext cx="7150110" cy="2066829"/>
          </a:xfrm>
          <a:prstGeom prst="rect">
            <a:avLst/>
          </a:prstGeom>
          <a:noFill/>
          <a:ln w="9525">
            <a:noFill/>
            <a:miter lim="800000"/>
            <a:headEnd/>
            <a:tailEnd/>
          </a:ln>
          <a:effectLst/>
        </p:spPr>
      </p:pic>
      <p:sp>
        <p:nvSpPr>
          <p:cNvPr id="9" name="Text Box 5"/>
          <p:cNvSpPr txBox="1">
            <a:spLocks noChangeArrowheads="1"/>
          </p:cNvSpPr>
          <p:nvPr/>
        </p:nvSpPr>
        <p:spPr bwMode="auto">
          <a:xfrm>
            <a:off x="996945" y="5549490"/>
            <a:ext cx="7447176" cy="323165"/>
          </a:xfrm>
          <a:prstGeom prst="rect">
            <a:avLst/>
          </a:prstGeom>
          <a:noFill/>
          <a:ln w="9525">
            <a:noFill/>
            <a:miter lim="800000"/>
            <a:headEnd/>
            <a:tailEnd/>
          </a:ln>
          <a:effectLst/>
        </p:spPr>
        <p:txBody>
          <a:bodyPr wrap="square">
            <a:spAutoFit/>
          </a:bodyPr>
          <a:lstStyle/>
          <a:p>
            <a:pPr algn="l">
              <a:spcBef>
                <a:spcPct val="50000"/>
              </a:spcBef>
            </a:pPr>
            <a:r>
              <a:rPr lang="en-GB" sz="1500" dirty="0">
                <a:latin typeface="Calibri" pitchFamily="34" charset="0"/>
              </a:rPr>
              <a:t>Source: </a:t>
            </a:r>
            <a:r>
              <a:rPr lang="en-GB" sz="1500" dirty="0" err="1">
                <a:latin typeface="Calibri" pitchFamily="34" charset="0"/>
              </a:rPr>
              <a:t>Tiempo</a:t>
            </a:r>
            <a:r>
              <a:rPr lang="en-GB" sz="1500" dirty="0">
                <a:latin typeface="Calibri" pitchFamily="34" charset="0"/>
              </a:rPr>
              <a:t> 77, adapted from CARE Climate Vulnerability and Capacity Handbook, 2009</a:t>
            </a:r>
          </a:p>
        </p:txBody>
      </p:sp>
      <p:sp>
        <p:nvSpPr>
          <p:cNvPr id="3" name="Rectangle 2"/>
          <p:cNvSpPr/>
          <p:nvPr/>
        </p:nvSpPr>
        <p:spPr>
          <a:xfrm>
            <a:off x="509046" y="1447800"/>
            <a:ext cx="8333295" cy="1785104"/>
          </a:xfrm>
          <a:prstGeom prst="rect">
            <a:avLst/>
          </a:prstGeom>
        </p:spPr>
        <p:txBody>
          <a:bodyPr wrap="square">
            <a:spAutoFit/>
          </a:bodyPr>
          <a:lstStyle/>
          <a:p>
            <a:pPr algn="l"/>
            <a:r>
              <a:rPr lang="en-US" sz="2000" b="1" dirty="0">
                <a:latin typeface="Calibri" pitchFamily="34" charset="0"/>
              </a:rPr>
              <a:t>Autonomous </a:t>
            </a:r>
            <a:r>
              <a:rPr lang="en-US" sz="2000" b="1" dirty="0" smtClean="0">
                <a:latin typeface="Calibri" pitchFamily="34" charset="0"/>
              </a:rPr>
              <a:t>adaptation (coping)</a:t>
            </a:r>
            <a:r>
              <a:rPr lang="en-US" sz="2000" dirty="0" smtClean="0">
                <a:latin typeface="Calibri" pitchFamily="34" charset="0"/>
              </a:rPr>
              <a:t> </a:t>
            </a:r>
          </a:p>
          <a:p>
            <a:pPr algn="l"/>
            <a:endParaRPr lang="en-US" sz="1000" dirty="0" smtClean="0">
              <a:latin typeface="Calibri" pitchFamily="34" charset="0"/>
            </a:endParaRPr>
          </a:p>
          <a:p>
            <a:pPr algn="l"/>
            <a:r>
              <a:rPr lang="en-US" sz="2000" dirty="0" smtClean="0">
                <a:latin typeface="Calibri" pitchFamily="34" charset="0"/>
              </a:rPr>
              <a:t>“Adaptation </a:t>
            </a:r>
            <a:r>
              <a:rPr lang="en-US" sz="2000" dirty="0">
                <a:latin typeface="Calibri" pitchFamily="34" charset="0"/>
              </a:rPr>
              <a:t>that does not constitute a conscious response </a:t>
            </a:r>
            <a:r>
              <a:rPr lang="en-US" sz="2000" dirty="0" smtClean="0">
                <a:latin typeface="Calibri" pitchFamily="34" charset="0"/>
              </a:rPr>
              <a:t>to climatic </a:t>
            </a:r>
            <a:r>
              <a:rPr lang="en-US" sz="2000" dirty="0">
                <a:latin typeface="Calibri" pitchFamily="34" charset="0"/>
              </a:rPr>
              <a:t>stimuli, but is triggered by ecological changes in natural systems and </a:t>
            </a:r>
            <a:r>
              <a:rPr lang="en-US" sz="2000" dirty="0" smtClean="0">
                <a:latin typeface="Calibri" pitchFamily="34" charset="0"/>
              </a:rPr>
              <a:t>by market </a:t>
            </a:r>
            <a:r>
              <a:rPr lang="en-US" sz="2000" dirty="0">
                <a:latin typeface="Calibri" pitchFamily="34" charset="0"/>
              </a:rPr>
              <a:t>or welfare changes in human systems. It is also referred to as </a:t>
            </a:r>
            <a:r>
              <a:rPr lang="en-US" sz="2000" dirty="0" smtClean="0">
                <a:latin typeface="Calibri" pitchFamily="34" charset="0"/>
              </a:rPr>
              <a:t>spontaneous adaptation.” (</a:t>
            </a:r>
            <a:r>
              <a:rPr lang="en-US" sz="2000" dirty="0">
                <a:latin typeface="Calibri" pitchFamily="34" charset="0"/>
              </a:rPr>
              <a:t>IPCC, 2001)</a:t>
            </a:r>
            <a:endParaRPr lang="en-ZA" sz="2000" dirty="0">
              <a:latin typeface="Calibri" pitchFamily="34" charset="0"/>
            </a:endParaRPr>
          </a:p>
        </p:txBody>
      </p:sp>
    </p:spTree>
    <p:extLst>
      <p:ext uri="{BB962C8B-B14F-4D97-AF65-F5344CB8AC3E}">
        <p14:creationId xmlns:p14="http://schemas.microsoft.com/office/powerpoint/2010/main" val="1907734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479585" y="170513"/>
            <a:ext cx="7772400" cy="1143000"/>
          </a:xfrm>
        </p:spPr>
        <p:txBody>
          <a:bodyPr/>
          <a:lstStyle/>
          <a:p>
            <a:pPr algn="l"/>
            <a:r>
              <a:rPr lang="en-GB" sz="3500" b="1" dirty="0" smtClean="0">
                <a:latin typeface="Calibri" pitchFamily="34" charset="0"/>
              </a:rPr>
              <a:t>Planned adaptation</a:t>
            </a:r>
            <a:endParaRPr lang="en-GB" sz="3500" b="1" dirty="0">
              <a:latin typeface="Calibri" pitchFamily="34" charset="0"/>
            </a:endParaRPr>
          </a:p>
        </p:txBody>
      </p:sp>
      <p:sp>
        <p:nvSpPr>
          <p:cNvPr id="9" name="Text Box 5"/>
          <p:cNvSpPr txBox="1">
            <a:spLocks noChangeArrowheads="1"/>
          </p:cNvSpPr>
          <p:nvPr/>
        </p:nvSpPr>
        <p:spPr bwMode="auto">
          <a:xfrm>
            <a:off x="533399" y="1103963"/>
            <a:ext cx="8271235" cy="5333768"/>
          </a:xfrm>
          <a:prstGeom prst="rect">
            <a:avLst/>
          </a:prstGeom>
          <a:noFill/>
          <a:ln w="9525">
            <a:noFill/>
            <a:miter lim="800000"/>
            <a:headEnd/>
            <a:tailEnd/>
          </a:ln>
          <a:effectLst/>
        </p:spPr>
        <p:txBody>
          <a:bodyPr wrap="square">
            <a:spAutoFit/>
          </a:bodyPr>
          <a:lstStyle/>
          <a:p>
            <a:pPr algn="l">
              <a:lnSpc>
                <a:spcPct val="110000"/>
              </a:lnSpc>
              <a:buFontTx/>
              <a:buNone/>
            </a:pPr>
            <a:r>
              <a:rPr lang="en-US" sz="2000" dirty="0">
                <a:latin typeface="Calibri" pitchFamily="34" charset="0"/>
              </a:rPr>
              <a:t>To </a:t>
            </a:r>
            <a:r>
              <a:rPr lang="en-US" sz="2000" dirty="0" smtClean="0">
                <a:latin typeface="Calibri" pitchFamily="34" charset="0"/>
              </a:rPr>
              <a:t>make </a:t>
            </a:r>
            <a:r>
              <a:rPr lang="en-US" sz="2000" dirty="0">
                <a:latin typeface="Calibri" pitchFamily="34" charset="0"/>
              </a:rPr>
              <a:t>an adaptation strategy you need to know</a:t>
            </a:r>
            <a:r>
              <a:rPr lang="en-US" sz="2000" dirty="0" smtClean="0">
                <a:latin typeface="Calibri" pitchFamily="34" charset="0"/>
              </a:rPr>
              <a:t>:</a:t>
            </a:r>
          </a:p>
          <a:p>
            <a:pPr algn="l">
              <a:lnSpc>
                <a:spcPct val="110000"/>
              </a:lnSpc>
              <a:buFontTx/>
              <a:buNone/>
            </a:pPr>
            <a:endParaRPr lang="en-US" sz="1000" dirty="0" smtClean="0">
              <a:latin typeface="Calibri" pitchFamily="34" charset="0"/>
            </a:endParaRPr>
          </a:p>
          <a:p>
            <a:pPr algn="l">
              <a:lnSpc>
                <a:spcPct val="110000"/>
              </a:lnSpc>
              <a:buFontTx/>
              <a:buNone/>
            </a:pPr>
            <a:r>
              <a:rPr lang="en-US" sz="1800" b="1" dirty="0" smtClean="0">
                <a:latin typeface="Calibri" pitchFamily="34" charset="0"/>
              </a:rPr>
              <a:t>Exposure to risk</a:t>
            </a:r>
            <a:endParaRPr lang="en-US" sz="1800" b="1" dirty="0">
              <a:latin typeface="Calibri" pitchFamily="34" charset="0"/>
            </a:endParaRPr>
          </a:p>
          <a:p>
            <a:pPr marL="457200" indent="-457200" algn="l">
              <a:lnSpc>
                <a:spcPct val="150000"/>
              </a:lnSpc>
              <a:buFont typeface="+mj-lt"/>
              <a:buAutoNum type="arabicPeriod"/>
            </a:pPr>
            <a:r>
              <a:rPr lang="en-GB" sz="1800" dirty="0">
                <a:latin typeface="Calibri" pitchFamily="34" charset="0"/>
              </a:rPr>
              <a:t>What are your </a:t>
            </a:r>
            <a:r>
              <a:rPr lang="en-GB" sz="1800" dirty="0" smtClean="0">
                <a:latin typeface="Calibri" pitchFamily="34" charset="0"/>
              </a:rPr>
              <a:t>vulnerabilities?</a:t>
            </a:r>
          </a:p>
          <a:p>
            <a:pPr marL="457200" indent="-457200" algn="l">
              <a:lnSpc>
                <a:spcPct val="150000"/>
              </a:lnSpc>
              <a:buFont typeface="+mj-lt"/>
              <a:buAutoNum type="arabicPeriod"/>
            </a:pPr>
            <a:r>
              <a:rPr lang="en-US" sz="1800" dirty="0" smtClean="0">
                <a:latin typeface="Calibri" pitchFamily="34" charset="0"/>
              </a:rPr>
              <a:t>What </a:t>
            </a:r>
            <a:r>
              <a:rPr lang="en-US" sz="1800" dirty="0">
                <a:latin typeface="Calibri" pitchFamily="34" charset="0"/>
              </a:rPr>
              <a:t>are the threats and opportunities?</a:t>
            </a:r>
          </a:p>
          <a:p>
            <a:pPr marL="457200" indent="-457200" algn="l">
              <a:lnSpc>
                <a:spcPct val="150000"/>
              </a:lnSpc>
              <a:buFont typeface="+mj-lt"/>
              <a:buAutoNum type="arabicPeriod"/>
            </a:pPr>
            <a:r>
              <a:rPr lang="en-US" sz="1800" dirty="0">
                <a:latin typeface="Calibri" pitchFamily="34" charset="0"/>
              </a:rPr>
              <a:t>When are they likely to occur?</a:t>
            </a:r>
          </a:p>
          <a:p>
            <a:pPr marL="457200" indent="-457200" algn="l">
              <a:lnSpc>
                <a:spcPct val="150000"/>
              </a:lnSpc>
              <a:buFont typeface="+mj-lt"/>
              <a:buAutoNum type="arabicPeriod"/>
            </a:pPr>
            <a:r>
              <a:rPr lang="en-US" sz="1800" dirty="0">
                <a:latin typeface="Calibri" pitchFamily="34" charset="0"/>
              </a:rPr>
              <a:t>How serious will they be?</a:t>
            </a:r>
          </a:p>
          <a:p>
            <a:pPr algn="l"/>
            <a:endParaRPr lang="en-US" sz="1800" dirty="0" smtClean="0">
              <a:latin typeface="Calibri" pitchFamily="34" charset="0"/>
            </a:endParaRPr>
          </a:p>
          <a:p>
            <a:pPr algn="l"/>
            <a:r>
              <a:rPr lang="en-US" sz="1800" b="1" dirty="0" smtClean="0">
                <a:latin typeface="Calibri" pitchFamily="34" charset="0"/>
              </a:rPr>
              <a:t>Adaptation Opportunities</a:t>
            </a:r>
            <a:endParaRPr lang="en-ZA" sz="1800" b="1" dirty="0">
              <a:latin typeface="Calibri" pitchFamily="34" charset="0"/>
            </a:endParaRPr>
          </a:p>
          <a:p>
            <a:pPr marL="342900" indent="-342900" algn="l">
              <a:spcBef>
                <a:spcPct val="50000"/>
              </a:spcBef>
              <a:buFont typeface="+mj-lt"/>
              <a:buAutoNum type="arabicPeriod"/>
            </a:pPr>
            <a:r>
              <a:rPr lang="en-US" sz="1800" dirty="0" smtClean="0">
                <a:latin typeface="Calibri" pitchFamily="34" charset="0"/>
              </a:rPr>
              <a:t>What adaptation options are available?</a:t>
            </a:r>
          </a:p>
          <a:p>
            <a:pPr marL="342900" indent="-342900" algn="l">
              <a:spcBef>
                <a:spcPct val="50000"/>
              </a:spcBef>
              <a:buFont typeface="+mj-lt"/>
              <a:buAutoNum type="arabicPeriod"/>
            </a:pPr>
            <a:r>
              <a:rPr lang="en-US" sz="1800" dirty="0" smtClean="0">
                <a:latin typeface="Calibri" pitchFamily="34" charset="0"/>
              </a:rPr>
              <a:t>How robust are the options to uncertainty?</a:t>
            </a:r>
          </a:p>
          <a:p>
            <a:pPr marL="342900" indent="-342900" algn="l">
              <a:spcBef>
                <a:spcPct val="50000"/>
              </a:spcBef>
              <a:buFont typeface="+mj-lt"/>
              <a:buAutoNum type="arabicPeriod"/>
            </a:pPr>
            <a:r>
              <a:rPr lang="en-US" sz="1800" dirty="0" smtClean="0">
                <a:latin typeface="Calibri" pitchFamily="34" charset="0"/>
              </a:rPr>
              <a:t>How costly is the installation/maintenance?</a:t>
            </a:r>
          </a:p>
          <a:p>
            <a:pPr marL="342900" indent="-342900" algn="l">
              <a:spcBef>
                <a:spcPct val="50000"/>
              </a:spcBef>
              <a:buFont typeface="+mj-lt"/>
              <a:buAutoNum type="arabicPeriod"/>
            </a:pPr>
            <a:r>
              <a:rPr lang="en-US" sz="1800" dirty="0" smtClean="0">
                <a:latin typeface="Calibri" pitchFamily="34" charset="0"/>
              </a:rPr>
              <a:t>How socially and politically acceptable are the interventions?</a:t>
            </a:r>
          </a:p>
          <a:p>
            <a:pPr algn="l">
              <a:spcBef>
                <a:spcPct val="50000"/>
              </a:spcBef>
            </a:pPr>
            <a:endParaRPr lang="en-US" sz="1800" dirty="0" smtClean="0">
              <a:latin typeface="Calibri" pitchFamily="34" charset="0"/>
            </a:endParaRPr>
          </a:p>
        </p:txBody>
      </p:sp>
      <p:pic>
        <p:nvPicPr>
          <p:cNvPr id="5" name="Picture 7" descr="Televisual Get Library"/>
          <p:cNvPicPr>
            <a:picLocks noChangeAspect="1" noChangeArrowheads="1"/>
          </p:cNvPicPr>
          <p:nvPr/>
        </p:nvPicPr>
        <p:blipFill>
          <a:blip r:embed="rId2" cstate="print"/>
          <a:srcRect/>
          <a:stretch>
            <a:fillRect/>
          </a:stretch>
        </p:blipFill>
        <p:spPr bwMode="auto">
          <a:xfrm>
            <a:off x="5702423" y="2057400"/>
            <a:ext cx="3213714" cy="1868217"/>
          </a:xfrm>
          <a:prstGeom prst="rect">
            <a:avLst/>
          </a:prstGeom>
          <a:noFill/>
        </p:spPr>
      </p:pic>
    </p:spTree>
    <p:extLst>
      <p:ext uri="{BB962C8B-B14F-4D97-AF65-F5344CB8AC3E}">
        <p14:creationId xmlns:p14="http://schemas.microsoft.com/office/powerpoint/2010/main" val="3363508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animEffect transition="in" filter="fade">
                                      <p:cBhvr>
                                        <p:cTn id="7" dur="500"/>
                                        <p:tgtEl>
                                          <p:spTgt spid="9">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3" end="3"/>
                                            </p:txEl>
                                          </p:spTgt>
                                        </p:tgtEl>
                                        <p:attrNameLst>
                                          <p:attrName>style.visibility</p:attrName>
                                        </p:attrNameLst>
                                      </p:cBhvr>
                                      <p:to>
                                        <p:strVal val="visible"/>
                                      </p:to>
                                    </p:set>
                                    <p:animEffect transition="in" filter="fade">
                                      <p:cBhvr>
                                        <p:cTn id="10" dur="500"/>
                                        <p:tgtEl>
                                          <p:spTgt spid="9">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
                                            <p:txEl>
                                              <p:pRg st="4" end="4"/>
                                            </p:txEl>
                                          </p:spTgt>
                                        </p:tgtEl>
                                        <p:attrNameLst>
                                          <p:attrName>style.visibility</p:attrName>
                                        </p:attrNameLst>
                                      </p:cBhvr>
                                      <p:to>
                                        <p:strVal val="visible"/>
                                      </p:to>
                                    </p:set>
                                    <p:animEffect transition="in" filter="fade">
                                      <p:cBhvr>
                                        <p:cTn id="13" dur="500"/>
                                        <p:tgtEl>
                                          <p:spTgt spid="9">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9">
                                            <p:txEl>
                                              <p:pRg st="5" end="5"/>
                                            </p:txEl>
                                          </p:spTgt>
                                        </p:tgtEl>
                                        <p:attrNameLst>
                                          <p:attrName>style.visibility</p:attrName>
                                        </p:attrNameLst>
                                      </p:cBhvr>
                                      <p:to>
                                        <p:strVal val="visible"/>
                                      </p:to>
                                    </p:set>
                                    <p:animEffect transition="in" filter="fade">
                                      <p:cBhvr>
                                        <p:cTn id="16" dur="500"/>
                                        <p:tgtEl>
                                          <p:spTgt spid="9">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animEffect transition="in" filter="fade">
                                      <p:cBhvr>
                                        <p:cTn id="19" dur="500"/>
                                        <p:tgtEl>
                                          <p:spTgt spid="9">
                                            <p:txEl>
                                              <p:pRg st="6" end="6"/>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9">
                                            <p:txEl>
                                              <p:pRg st="8" end="8"/>
                                            </p:txEl>
                                          </p:spTgt>
                                        </p:tgtEl>
                                        <p:attrNameLst>
                                          <p:attrName>style.visibility</p:attrName>
                                        </p:attrNameLst>
                                      </p:cBhvr>
                                      <p:to>
                                        <p:strVal val="visible"/>
                                      </p:to>
                                    </p:set>
                                    <p:animEffect transition="in" filter="fade">
                                      <p:cBhvr>
                                        <p:cTn id="24" dur="500"/>
                                        <p:tgtEl>
                                          <p:spTgt spid="9">
                                            <p:txEl>
                                              <p:pRg st="8" end="8"/>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9">
                                            <p:txEl>
                                              <p:pRg st="9" end="9"/>
                                            </p:txEl>
                                          </p:spTgt>
                                        </p:tgtEl>
                                        <p:attrNameLst>
                                          <p:attrName>style.visibility</p:attrName>
                                        </p:attrNameLst>
                                      </p:cBhvr>
                                      <p:to>
                                        <p:strVal val="visible"/>
                                      </p:to>
                                    </p:set>
                                    <p:animEffect transition="in" filter="fade">
                                      <p:cBhvr>
                                        <p:cTn id="27" dur="500"/>
                                        <p:tgtEl>
                                          <p:spTgt spid="9">
                                            <p:txEl>
                                              <p:pRg st="9" end="9"/>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9">
                                            <p:txEl>
                                              <p:pRg st="10" end="10"/>
                                            </p:txEl>
                                          </p:spTgt>
                                        </p:tgtEl>
                                        <p:attrNameLst>
                                          <p:attrName>style.visibility</p:attrName>
                                        </p:attrNameLst>
                                      </p:cBhvr>
                                      <p:to>
                                        <p:strVal val="visible"/>
                                      </p:to>
                                    </p:set>
                                    <p:animEffect transition="in" filter="fade">
                                      <p:cBhvr>
                                        <p:cTn id="30" dur="500"/>
                                        <p:tgtEl>
                                          <p:spTgt spid="9">
                                            <p:txEl>
                                              <p:pRg st="10" end="10"/>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9">
                                            <p:txEl>
                                              <p:pRg st="11" end="11"/>
                                            </p:txEl>
                                          </p:spTgt>
                                        </p:tgtEl>
                                        <p:attrNameLst>
                                          <p:attrName>style.visibility</p:attrName>
                                        </p:attrNameLst>
                                      </p:cBhvr>
                                      <p:to>
                                        <p:strVal val="visible"/>
                                      </p:to>
                                    </p:set>
                                    <p:animEffect transition="in" filter="fade">
                                      <p:cBhvr>
                                        <p:cTn id="33" dur="500"/>
                                        <p:tgtEl>
                                          <p:spTgt spid="9">
                                            <p:txEl>
                                              <p:pRg st="11" end="11"/>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9">
                                            <p:txEl>
                                              <p:pRg st="12" end="12"/>
                                            </p:txEl>
                                          </p:spTgt>
                                        </p:tgtEl>
                                        <p:attrNameLst>
                                          <p:attrName>style.visibility</p:attrName>
                                        </p:attrNameLst>
                                      </p:cBhvr>
                                      <p:to>
                                        <p:strVal val="visible"/>
                                      </p:to>
                                    </p:set>
                                    <p:animEffect transition="in" filter="fade">
                                      <p:cBhvr>
                                        <p:cTn id="36" dur="500"/>
                                        <p:tgtEl>
                                          <p:spTgt spid="9">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p:cNvPicPr>
            <a:picLocks noChangeAspect="1" noChangeArrowheads="1"/>
          </p:cNvPicPr>
          <p:nvPr/>
        </p:nvPicPr>
        <p:blipFill>
          <a:blip r:embed="rId2" cstate="print"/>
          <a:srcRect/>
          <a:stretch>
            <a:fillRect/>
          </a:stretch>
        </p:blipFill>
        <p:spPr bwMode="auto">
          <a:xfrm>
            <a:off x="1752600" y="1533525"/>
            <a:ext cx="6003060" cy="3741738"/>
          </a:xfrm>
          <a:prstGeom prst="rect">
            <a:avLst/>
          </a:prstGeom>
          <a:noFill/>
          <a:ln w="9525">
            <a:noFill/>
            <a:miter lim="800000"/>
            <a:headEnd/>
            <a:tailEnd/>
          </a:ln>
        </p:spPr>
      </p:pic>
      <p:sp>
        <p:nvSpPr>
          <p:cNvPr id="82947" name="Text Box 3"/>
          <p:cNvSpPr txBox="1">
            <a:spLocks noChangeArrowheads="1"/>
          </p:cNvSpPr>
          <p:nvPr/>
        </p:nvSpPr>
        <p:spPr bwMode="auto">
          <a:xfrm>
            <a:off x="578212" y="5513388"/>
            <a:ext cx="8351837" cy="369332"/>
          </a:xfrm>
          <a:prstGeom prst="rect">
            <a:avLst/>
          </a:prstGeom>
          <a:noFill/>
          <a:ln w="9525">
            <a:noFill/>
            <a:miter lim="800000"/>
            <a:headEnd/>
            <a:tailEnd/>
          </a:ln>
          <a:effectLst/>
        </p:spPr>
        <p:txBody>
          <a:bodyPr>
            <a:spAutoFit/>
          </a:bodyPr>
          <a:lstStyle/>
          <a:p>
            <a:pPr algn="r" eaLnBrk="1" hangingPunct="1">
              <a:spcBef>
                <a:spcPct val="50000"/>
              </a:spcBef>
            </a:pPr>
            <a:r>
              <a:rPr lang="en-GB" b="1" dirty="0">
                <a:latin typeface="Calibri" pitchFamily="34" charset="0"/>
              </a:rPr>
              <a:t>Example </a:t>
            </a:r>
            <a:r>
              <a:rPr lang="en-GB" b="1" dirty="0" smtClean="0">
                <a:latin typeface="Calibri" pitchFamily="34" charset="0"/>
              </a:rPr>
              <a:t>from </a:t>
            </a:r>
            <a:r>
              <a:rPr lang="en-GB" b="1" dirty="0">
                <a:latin typeface="Calibri" pitchFamily="34" charset="0"/>
              </a:rPr>
              <a:t>UKCIP’s: Adaptation Wizard (http://www.ukcip.org.uk/wizard</a:t>
            </a:r>
            <a:r>
              <a:rPr lang="en-GB" b="1" dirty="0" smtClean="0">
                <a:latin typeface="Calibri" pitchFamily="34" charset="0"/>
              </a:rPr>
              <a:t>/)</a:t>
            </a:r>
            <a:endParaRPr lang="en-GB" b="1" dirty="0">
              <a:latin typeface="Calibri" pitchFamily="34" charset="0"/>
            </a:endParaRPr>
          </a:p>
        </p:txBody>
      </p:sp>
      <p:sp>
        <p:nvSpPr>
          <p:cNvPr id="2" name="Rectangle 1"/>
          <p:cNvSpPr/>
          <p:nvPr/>
        </p:nvSpPr>
        <p:spPr>
          <a:xfrm>
            <a:off x="457200" y="457200"/>
            <a:ext cx="5112362" cy="630942"/>
          </a:xfrm>
          <a:prstGeom prst="rect">
            <a:avLst/>
          </a:prstGeom>
        </p:spPr>
        <p:txBody>
          <a:bodyPr wrap="none">
            <a:spAutoFit/>
          </a:bodyPr>
          <a:lstStyle/>
          <a:p>
            <a:r>
              <a:rPr lang="en-GB" sz="3500" b="1" dirty="0" smtClean="0">
                <a:latin typeface="Calibri" pitchFamily="34" charset="0"/>
              </a:rPr>
              <a:t>Adaptation Planning Cycle </a:t>
            </a:r>
            <a:endParaRPr lang="en-ZA" sz="3500" dirty="0"/>
          </a:p>
        </p:txBody>
      </p:sp>
    </p:spTree>
    <p:extLst>
      <p:ext uri="{BB962C8B-B14F-4D97-AF65-F5344CB8AC3E}">
        <p14:creationId xmlns:p14="http://schemas.microsoft.com/office/powerpoint/2010/main" val="3014624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p:cNvSpPr>
            <a:spLocks noGrp="1"/>
          </p:cNvSpPr>
          <p:nvPr>
            <p:ph sz="quarter" idx="1"/>
          </p:nvPr>
        </p:nvSpPr>
        <p:spPr>
          <a:xfrm>
            <a:off x="254547" y="4193800"/>
            <a:ext cx="8634902" cy="1978400"/>
          </a:xfrm>
        </p:spPr>
        <p:txBody>
          <a:bodyPr>
            <a:normAutofit fontScale="70000" lnSpcReduction="20000"/>
          </a:bodyPr>
          <a:lstStyle/>
          <a:p>
            <a:pPr>
              <a:buNone/>
            </a:pPr>
            <a:r>
              <a:rPr lang="en-GB" sz="2000" b="1" dirty="0" smtClean="0">
                <a:latin typeface="Calibri" pitchFamily="34" charset="0"/>
                <a:cs typeface="Arial" pitchFamily="34" charset="0"/>
              </a:rPr>
              <a:t>	</a:t>
            </a:r>
          </a:p>
          <a:p>
            <a:pPr>
              <a:buNone/>
            </a:pPr>
            <a:endParaRPr lang="en-GB" sz="2000" b="1" dirty="0">
              <a:latin typeface="Calibri" pitchFamily="34" charset="0"/>
              <a:cs typeface="Arial" pitchFamily="34" charset="0"/>
            </a:endParaRPr>
          </a:p>
          <a:p>
            <a:pPr>
              <a:buNone/>
            </a:pPr>
            <a:endParaRPr lang="en-GB" sz="2000" b="1" dirty="0" smtClean="0">
              <a:latin typeface="Calibri" pitchFamily="34" charset="0"/>
              <a:cs typeface="Arial" pitchFamily="34" charset="0"/>
            </a:endParaRPr>
          </a:p>
          <a:p>
            <a:pPr>
              <a:buNone/>
            </a:pPr>
            <a:endParaRPr lang="en-GB" sz="2000" b="1" dirty="0">
              <a:latin typeface="Calibri" pitchFamily="34" charset="0"/>
              <a:cs typeface="Arial" pitchFamily="34" charset="0"/>
            </a:endParaRPr>
          </a:p>
          <a:p>
            <a:pPr>
              <a:buNone/>
            </a:pPr>
            <a:endParaRPr lang="en-GB" sz="2000" b="1" dirty="0" smtClean="0">
              <a:latin typeface="Calibri" pitchFamily="34" charset="0"/>
              <a:cs typeface="Arial" pitchFamily="34" charset="0"/>
            </a:endParaRPr>
          </a:p>
          <a:p>
            <a:pPr>
              <a:buNone/>
            </a:pPr>
            <a:endParaRPr lang="en-GB" sz="1900" b="1" dirty="0">
              <a:latin typeface="Calibri" pitchFamily="34" charset="0"/>
              <a:cs typeface="Arial" pitchFamily="34" charset="0"/>
            </a:endParaRPr>
          </a:p>
          <a:p>
            <a:pPr algn="ctr">
              <a:buNone/>
            </a:pPr>
            <a:r>
              <a:rPr lang="en-US" sz="1900" b="1" dirty="0" smtClean="0">
                <a:latin typeface="Calibri" pitchFamily="34" charset="0"/>
                <a:cs typeface="Arial" pitchFamily="34" charset="0"/>
              </a:rPr>
              <a:t>Fig</a:t>
            </a:r>
            <a:r>
              <a:rPr lang="en-US" sz="1900" b="1" dirty="0">
                <a:latin typeface="Calibri" pitchFamily="34" charset="0"/>
                <a:cs typeface="Arial" pitchFamily="34" charset="0"/>
              </a:rPr>
              <a:t>. 1</a:t>
            </a:r>
            <a:r>
              <a:rPr lang="en-US" sz="1900" dirty="0">
                <a:latin typeface="Calibri" pitchFamily="34" charset="0"/>
                <a:cs typeface="Arial" pitchFamily="34" charset="0"/>
              </a:rPr>
              <a:t> Iterative steps in Robust Decision Making (RDM) analysis.</a:t>
            </a:r>
            <a:r>
              <a:rPr lang="en-GB" sz="1900" dirty="0" smtClean="0">
                <a:latin typeface="Calibri" pitchFamily="34" charset="0"/>
                <a:cs typeface="Arial" pitchFamily="34" charset="0"/>
              </a:rPr>
              <a:t> </a:t>
            </a:r>
          </a:p>
          <a:p>
            <a:pPr algn="ctr">
              <a:buNone/>
            </a:pPr>
            <a:r>
              <a:rPr lang="en-GB" sz="1900" dirty="0" err="1" smtClean="0">
                <a:latin typeface="Calibri" pitchFamily="34" charset="0"/>
                <a:cs typeface="Arial" pitchFamily="34" charset="0"/>
              </a:rPr>
              <a:t>Lempert</a:t>
            </a:r>
            <a:r>
              <a:rPr lang="en-GB" sz="1900" dirty="0" smtClean="0">
                <a:latin typeface="Calibri" pitchFamily="34" charset="0"/>
                <a:cs typeface="Arial" pitchFamily="34" charset="0"/>
              </a:rPr>
              <a:t> R. 2013 </a:t>
            </a:r>
            <a:r>
              <a:rPr lang="en-US" sz="1900" dirty="0">
                <a:latin typeface="Calibri" pitchFamily="34" charset="0"/>
                <a:cs typeface="Arial" pitchFamily="34" charset="0"/>
              </a:rPr>
              <a:t>Scenarios that illuminate vulnerabilities and robust responses, </a:t>
            </a:r>
            <a:r>
              <a:rPr lang="en-US" sz="1900" i="1" dirty="0">
                <a:latin typeface="Calibri" pitchFamily="34" charset="0"/>
                <a:cs typeface="Arial" pitchFamily="34" charset="0"/>
              </a:rPr>
              <a:t>Climatic </a:t>
            </a:r>
            <a:r>
              <a:rPr lang="en-US" sz="1900" i="1" dirty="0" smtClean="0">
                <a:latin typeface="Calibri" pitchFamily="34" charset="0"/>
                <a:cs typeface="Arial" pitchFamily="34" charset="0"/>
              </a:rPr>
              <a:t>Change</a:t>
            </a:r>
            <a:r>
              <a:rPr lang="en-US" sz="1900" dirty="0" smtClean="0">
                <a:latin typeface="Calibri" pitchFamily="34" charset="0"/>
                <a:cs typeface="Arial" pitchFamily="34" charset="0"/>
              </a:rPr>
              <a:t>, </a:t>
            </a:r>
            <a:r>
              <a:rPr lang="en-US" sz="1900" b="1" dirty="0" smtClean="0">
                <a:latin typeface="Calibri" pitchFamily="34" charset="0"/>
                <a:cs typeface="Arial" pitchFamily="34" charset="0"/>
              </a:rPr>
              <a:t>117</a:t>
            </a:r>
            <a:r>
              <a:rPr lang="en-US" sz="1900" dirty="0" smtClean="0">
                <a:latin typeface="Calibri" pitchFamily="34" charset="0"/>
                <a:cs typeface="Arial" pitchFamily="34" charset="0"/>
              </a:rPr>
              <a:t>, 627–646</a:t>
            </a:r>
            <a:endParaRPr lang="en-US" sz="1900" dirty="0">
              <a:latin typeface="Calibri" pitchFamily="34" charset="0"/>
              <a:cs typeface="Arial" pitchFamily="34" charset="0"/>
            </a:endParaRPr>
          </a:p>
          <a:p>
            <a:pPr>
              <a:buNone/>
            </a:pPr>
            <a:endParaRPr lang="en-US" sz="1900" dirty="0">
              <a:latin typeface="Calibri" pitchFamily="34" charset="0"/>
              <a:cs typeface="Arial" pitchFamily="34" charset="0"/>
            </a:endParaRPr>
          </a:p>
          <a:p>
            <a:pPr>
              <a:buNone/>
            </a:pPr>
            <a:endParaRPr lang="en-GB" sz="2200" i="1" dirty="0">
              <a:latin typeface="Calibri" pitchFamily="34" charset="0"/>
              <a:cs typeface="Arial" pitchFamily="34" charset="0"/>
            </a:endParaRPr>
          </a:p>
          <a:p>
            <a:pPr>
              <a:buNone/>
            </a:pPr>
            <a:endParaRPr lang="en-GB" sz="2200" i="1" dirty="0" smtClean="0">
              <a:latin typeface="Calibri" pitchFamily="34" charset="0"/>
              <a:cs typeface="Arial" pitchFamily="34" charset="0"/>
            </a:endParaRPr>
          </a:p>
          <a:p>
            <a:pPr>
              <a:buNone/>
            </a:pPr>
            <a:endParaRPr lang="en-GB" sz="2200" i="1" dirty="0">
              <a:latin typeface="Calibri" pitchFamily="34" charset="0"/>
              <a:cs typeface="Arial" pitchFamily="34" charset="0"/>
            </a:endParaRPr>
          </a:p>
          <a:p>
            <a:pPr>
              <a:buNone/>
            </a:pPr>
            <a:endParaRPr lang="en-GB" sz="2200" i="1" dirty="0" smtClean="0">
              <a:latin typeface="Calibri" pitchFamily="34" charset="0"/>
              <a:cs typeface="Arial" pitchFamily="34" charset="0"/>
            </a:endParaRPr>
          </a:p>
          <a:p>
            <a:pPr>
              <a:buNone/>
            </a:pPr>
            <a:endParaRPr lang="en-GB" sz="2200" i="1" dirty="0">
              <a:latin typeface="Calibri" pitchFamily="34" charset="0"/>
              <a:cs typeface="Arial" pitchFamily="34" charset="0"/>
            </a:endParaRPr>
          </a:p>
          <a:p>
            <a:pPr>
              <a:buNone/>
            </a:pPr>
            <a:endParaRPr lang="en-GB" sz="2200" i="1" dirty="0" smtClean="0">
              <a:latin typeface="Calibri" pitchFamily="34" charset="0"/>
              <a:cs typeface="Arial" pitchFamily="34" charset="0"/>
            </a:endParaRPr>
          </a:p>
          <a:p>
            <a:pPr>
              <a:buNone/>
            </a:pPr>
            <a:endParaRPr lang="en-GB" sz="6400" dirty="0" smtClean="0">
              <a:latin typeface="Calibri" pitchFamily="34" charset="0"/>
              <a:cs typeface="Arial" pitchFamily="34" charset="0"/>
            </a:endParaRPr>
          </a:p>
          <a:p>
            <a:pPr>
              <a:buNone/>
            </a:pPr>
            <a:endParaRPr lang="en-GB" sz="7200" dirty="0" smtClean="0">
              <a:cs typeface="Arial" pitchFamily="34" charset="0"/>
            </a:endParaRPr>
          </a:p>
          <a:p>
            <a:pPr>
              <a:buNone/>
            </a:pPr>
            <a:endParaRPr lang="en-GB" sz="7200" dirty="0" smtClean="0">
              <a:cs typeface="Arial" pitchFamily="34" charset="0"/>
            </a:endParaRPr>
          </a:p>
          <a:p>
            <a:pPr>
              <a:buNone/>
            </a:pPr>
            <a:endParaRPr lang="en-GB" sz="6800" dirty="0" smtClean="0">
              <a:latin typeface="Arial" pitchFamily="34" charset="0"/>
              <a:cs typeface="Arial" pitchFamily="34" charset="0"/>
            </a:endParaRPr>
          </a:p>
          <a:p>
            <a:pPr>
              <a:buNone/>
            </a:pPr>
            <a:endParaRPr lang="en-GB" dirty="0" smtClean="0"/>
          </a:p>
          <a:p>
            <a:pPr>
              <a:buNone/>
            </a:pPr>
            <a:endParaRPr lang="en-GB" dirty="0" smtClean="0"/>
          </a:p>
          <a:p>
            <a:pPr>
              <a:buNone/>
            </a:pPr>
            <a:endParaRPr lang="en-GB" dirty="0" smtClean="0"/>
          </a:p>
          <a:p>
            <a:pPr>
              <a:buNone/>
            </a:pPr>
            <a:endParaRPr lang="en-GB" dirty="0"/>
          </a:p>
        </p:txBody>
      </p:sp>
      <p:sp>
        <p:nvSpPr>
          <p:cNvPr id="9" name="Rectangle 8"/>
          <p:cNvSpPr/>
          <p:nvPr/>
        </p:nvSpPr>
        <p:spPr>
          <a:xfrm>
            <a:off x="320510" y="1140453"/>
            <a:ext cx="8455845" cy="1631216"/>
          </a:xfrm>
          <a:prstGeom prst="rect">
            <a:avLst/>
          </a:prstGeom>
        </p:spPr>
        <p:txBody>
          <a:bodyPr wrap="square">
            <a:spAutoFit/>
          </a:bodyPr>
          <a:lstStyle/>
          <a:p>
            <a:pPr algn="l"/>
            <a:r>
              <a:rPr lang="en-GB" sz="2000" dirty="0" smtClean="0">
                <a:latin typeface="Calibri" pitchFamily="34" charset="0"/>
                <a:cs typeface="Arial" pitchFamily="34" charset="0"/>
              </a:rPr>
              <a:t>Moving away from a science-prescriptive approach:</a:t>
            </a:r>
          </a:p>
          <a:p>
            <a:pPr algn="ctr"/>
            <a:endParaRPr lang="en-GB" sz="2000" dirty="0" smtClean="0">
              <a:latin typeface="Calibri" pitchFamily="34" charset="0"/>
              <a:cs typeface="Arial" pitchFamily="34" charset="0"/>
            </a:endParaRPr>
          </a:p>
          <a:p>
            <a:pPr algn="ctr"/>
            <a:r>
              <a:rPr lang="en-GB" sz="2000" dirty="0" smtClean="0">
                <a:latin typeface="Calibri" pitchFamily="34" charset="0"/>
                <a:cs typeface="Arial" pitchFamily="34" charset="0"/>
              </a:rPr>
              <a:t>Projections             Impacts            Policy Responses </a:t>
            </a:r>
          </a:p>
          <a:p>
            <a:pPr algn="ctr"/>
            <a:endParaRPr lang="en-GB" sz="2000" dirty="0" smtClean="0">
              <a:latin typeface="Calibri" pitchFamily="34" charset="0"/>
              <a:cs typeface="Arial" pitchFamily="34" charset="0"/>
            </a:endParaRPr>
          </a:p>
          <a:p>
            <a:pPr algn="ctr"/>
            <a:r>
              <a:rPr lang="en-GB" sz="2000" dirty="0" smtClean="0">
                <a:latin typeface="Calibri" pitchFamily="34" charset="0"/>
                <a:cs typeface="Arial" pitchFamily="34" charset="0"/>
              </a:rPr>
              <a:t>Policy Responses             Sensitivities/vulnerabilities             Uncertainties</a:t>
            </a:r>
          </a:p>
        </p:txBody>
      </p:sp>
      <p:sp>
        <p:nvSpPr>
          <p:cNvPr id="4" name="Right Arrow 3"/>
          <p:cNvSpPr/>
          <p:nvPr/>
        </p:nvSpPr>
        <p:spPr>
          <a:xfrm>
            <a:off x="2760563" y="2511380"/>
            <a:ext cx="516037" cy="147439"/>
          </a:xfrm>
          <a:prstGeom prst="rightArrow">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defRPr/>
            </a:pPr>
            <a:endParaRPr lang="en-GB">
              <a:solidFill>
                <a:schemeClr val="tx1"/>
              </a:solidFill>
            </a:endParaRPr>
          </a:p>
        </p:txBody>
      </p:sp>
      <p:sp>
        <p:nvSpPr>
          <p:cNvPr id="5" name="Right Arrow 4"/>
          <p:cNvSpPr/>
          <p:nvPr/>
        </p:nvSpPr>
        <p:spPr>
          <a:xfrm>
            <a:off x="4800600" y="1901780"/>
            <a:ext cx="516037" cy="147439"/>
          </a:xfrm>
          <a:prstGeom prst="rightArrow">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defRPr/>
            </a:pPr>
            <a:r>
              <a:rPr lang="en-GB" dirty="0" smtClean="0">
                <a:solidFill>
                  <a:schemeClr val="tx1"/>
                </a:solidFill>
              </a:rPr>
              <a:t> </a:t>
            </a:r>
            <a:endParaRPr lang="en-GB" dirty="0">
              <a:solidFill>
                <a:schemeClr val="tx1"/>
              </a:solidFill>
            </a:endParaRPr>
          </a:p>
        </p:txBody>
      </p:sp>
      <p:sp>
        <p:nvSpPr>
          <p:cNvPr id="6" name="Right Arrow 5"/>
          <p:cNvSpPr/>
          <p:nvPr/>
        </p:nvSpPr>
        <p:spPr>
          <a:xfrm>
            <a:off x="6172200" y="2511380"/>
            <a:ext cx="516037" cy="147439"/>
          </a:xfrm>
          <a:prstGeom prst="rightArrow">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defRPr/>
            </a:pPr>
            <a:r>
              <a:rPr lang="en-GB" dirty="0" smtClean="0">
                <a:solidFill>
                  <a:schemeClr val="tx1"/>
                </a:solidFill>
              </a:rPr>
              <a:t> </a:t>
            </a:r>
            <a:endParaRPr lang="en-GB" dirty="0">
              <a:solidFill>
                <a:schemeClr val="tx1"/>
              </a:solidFill>
            </a:endParaRPr>
          </a:p>
        </p:txBody>
      </p:sp>
      <p:sp>
        <p:nvSpPr>
          <p:cNvPr id="8" name="Right Arrow 7"/>
          <p:cNvSpPr/>
          <p:nvPr/>
        </p:nvSpPr>
        <p:spPr>
          <a:xfrm>
            <a:off x="3276600" y="1901780"/>
            <a:ext cx="516037" cy="147439"/>
          </a:xfrm>
          <a:prstGeom prst="rightArrow">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85000"/>
              </a:lnSpc>
              <a:defRPr/>
            </a:pPr>
            <a:r>
              <a:rPr lang="en-GB" dirty="0" smtClean="0">
                <a:solidFill>
                  <a:schemeClr val="tx1"/>
                </a:solidFill>
              </a:rPr>
              <a:t> </a:t>
            </a:r>
            <a:endParaRPr lang="en-GB" dirty="0">
              <a:solidFill>
                <a:schemeClr val="tx1"/>
              </a:solidFill>
            </a:endParaRPr>
          </a:p>
        </p:txBody>
      </p:sp>
      <p:sp>
        <p:nvSpPr>
          <p:cNvPr id="14" name="Rectangle 13"/>
          <p:cNvSpPr/>
          <p:nvPr/>
        </p:nvSpPr>
        <p:spPr>
          <a:xfrm>
            <a:off x="320510" y="457200"/>
            <a:ext cx="8113691" cy="630942"/>
          </a:xfrm>
          <a:prstGeom prst="rect">
            <a:avLst/>
          </a:prstGeom>
        </p:spPr>
        <p:txBody>
          <a:bodyPr wrap="square">
            <a:spAutoFit/>
          </a:bodyPr>
          <a:lstStyle/>
          <a:p>
            <a:pPr algn="l"/>
            <a:r>
              <a:rPr lang="en-GB" sz="3500" b="1" dirty="0">
                <a:latin typeface="Calibri" pitchFamily="34" charset="0"/>
              </a:rPr>
              <a:t>Robust Decision </a:t>
            </a:r>
            <a:r>
              <a:rPr lang="en-GB" sz="3500" b="1" dirty="0" smtClean="0">
                <a:latin typeface="Calibri" pitchFamily="34" charset="0"/>
              </a:rPr>
              <a:t>Making (RDM) 	</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33038" y="2922498"/>
            <a:ext cx="2580953" cy="24138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7476630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49" presetClass="entr" presetSubtype="0" decel="100000" fill="hold" nodeType="withEffect">
                                  <p:stCondLst>
                                    <p:cond delay="0"/>
                                  </p:stCondLst>
                                  <p:childTnLst>
                                    <p:set>
                                      <p:cBhvr>
                                        <p:cTn id="12" dur="1" fill="hold">
                                          <p:stCondLst>
                                            <p:cond delay="0"/>
                                          </p:stCondLst>
                                        </p:cTn>
                                        <p:tgtEl>
                                          <p:spTgt spid="9">
                                            <p:txEl>
                                              <p:pRg st="4" end="4"/>
                                            </p:txEl>
                                          </p:spTgt>
                                        </p:tgtEl>
                                        <p:attrNameLst>
                                          <p:attrName>style.visibility</p:attrName>
                                        </p:attrNameLst>
                                      </p:cBhvr>
                                      <p:to>
                                        <p:strVal val="visible"/>
                                      </p:to>
                                    </p:set>
                                    <p:anim calcmode="lin" valueType="num">
                                      <p:cBhvr>
                                        <p:cTn id="13" dur="500" fill="hold"/>
                                        <p:tgtEl>
                                          <p:spTgt spid="9">
                                            <p:txEl>
                                              <p:pRg st="4" end="4"/>
                                            </p:txEl>
                                          </p:spTgt>
                                        </p:tgtEl>
                                        <p:attrNameLst>
                                          <p:attrName>ppt_w</p:attrName>
                                        </p:attrNameLst>
                                      </p:cBhvr>
                                      <p:tavLst>
                                        <p:tav tm="0">
                                          <p:val>
                                            <p:fltVal val="0"/>
                                          </p:val>
                                        </p:tav>
                                        <p:tav tm="100000">
                                          <p:val>
                                            <p:strVal val="#ppt_w"/>
                                          </p:val>
                                        </p:tav>
                                      </p:tavLst>
                                    </p:anim>
                                    <p:anim calcmode="lin" valueType="num">
                                      <p:cBhvr>
                                        <p:cTn id="14" dur="500" fill="hold"/>
                                        <p:tgtEl>
                                          <p:spTgt spid="9">
                                            <p:txEl>
                                              <p:pRg st="4" end="4"/>
                                            </p:txEl>
                                          </p:spTgt>
                                        </p:tgtEl>
                                        <p:attrNameLst>
                                          <p:attrName>ppt_h</p:attrName>
                                        </p:attrNameLst>
                                      </p:cBhvr>
                                      <p:tavLst>
                                        <p:tav tm="0">
                                          <p:val>
                                            <p:fltVal val="0"/>
                                          </p:val>
                                        </p:tav>
                                        <p:tav tm="100000">
                                          <p:val>
                                            <p:strVal val="#ppt_h"/>
                                          </p:val>
                                        </p:tav>
                                      </p:tavLst>
                                    </p:anim>
                                    <p:anim calcmode="lin" valueType="num">
                                      <p:cBhvr>
                                        <p:cTn id="15" dur="500" fill="hold"/>
                                        <p:tgtEl>
                                          <p:spTgt spid="9">
                                            <p:txEl>
                                              <p:pRg st="4" end="4"/>
                                            </p:txEl>
                                          </p:spTgt>
                                        </p:tgtEl>
                                        <p:attrNameLst>
                                          <p:attrName>style.rotation</p:attrName>
                                        </p:attrNameLst>
                                      </p:cBhvr>
                                      <p:tavLst>
                                        <p:tav tm="0">
                                          <p:val>
                                            <p:fltVal val="360"/>
                                          </p:val>
                                        </p:tav>
                                        <p:tav tm="100000">
                                          <p:val>
                                            <p:fltVal val="0"/>
                                          </p:val>
                                        </p:tav>
                                      </p:tavLst>
                                    </p:anim>
                                    <p:animEffect transition="in" filter="fade">
                                      <p:cBhvr>
                                        <p:cTn id="16" dur="500"/>
                                        <p:tgtEl>
                                          <p:spTgt spid="9">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fade">
                                      <p:cBhvr>
                                        <p:cTn id="21" dur="500"/>
                                        <p:tgtEl>
                                          <p:spTgt spid="1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0">
                                            <p:txEl>
                                              <p:pRg st="6" end="6"/>
                                            </p:txEl>
                                          </p:spTgt>
                                        </p:tgtEl>
                                        <p:attrNameLst>
                                          <p:attrName>style.visibility</p:attrName>
                                        </p:attrNameLst>
                                      </p:cBhvr>
                                      <p:to>
                                        <p:strVal val="visible"/>
                                      </p:to>
                                    </p:set>
                                    <p:animEffect transition="in" filter="fade">
                                      <p:cBhvr>
                                        <p:cTn id="24" dur="500"/>
                                        <p:tgtEl>
                                          <p:spTgt spid="10">
                                            <p:txEl>
                                              <p:pRg st="6" end="6"/>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0">
                                            <p:txEl>
                                              <p:pRg st="7" end="7"/>
                                            </p:txEl>
                                          </p:spTgt>
                                        </p:tgtEl>
                                        <p:attrNameLst>
                                          <p:attrName>style.visibility</p:attrName>
                                        </p:attrNameLst>
                                      </p:cBhvr>
                                      <p:to>
                                        <p:strVal val="visible"/>
                                      </p:to>
                                    </p:set>
                                    <p:animEffect transition="in" filter="fade">
                                      <p:cBhvr>
                                        <p:cTn id="27" dur="500"/>
                                        <p:tgtEl>
                                          <p:spTgt spid="10">
                                            <p:txEl>
                                              <p:pRg st="7" end="7"/>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074"/>
                                        </p:tgtEl>
                                        <p:attrNameLst>
                                          <p:attrName>style.visibility</p:attrName>
                                        </p:attrNameLst>
                                      </p:cBhvr>
                                      <p:to>
                                        <p:strVal val="visible"/>
                                      </p:to>
                                    </p:set>
                                    <p:animEffect transition="in" filter="fade">
                                      <p:cBhvr>
                                        <p:cTn id="30"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4"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394643" y="332656"/>
            <a:ext cx="6841182" cy="1143000"/>
          </a:xfrm>
        </p:spPr>
        <p:txBody>
          <a:bodyPr/>
          <a:lstStyle/>
          <a:p>
            <a:pPr algn="l" eaLnBrk="1" hangingPunct="1"/>
            <a:r>
              <a:rPr lang="en-GB" b="1" dirty="0" smtClean="0"/>
              <a:t>Aims of </a:t>
            </a:r>
            <a:r>
              <a:rPr lang="en-GB" b="1" dirty="0"/>
              <a:t>T</a:t>
            </a:r>
            <a:r>
              <a:rPr lang="en-GB" b="1" dirty="0" smtClean="0"/>
              <a:t>oday’s Lecture</a:t>
            </a:r>
          </a:p>
        </p:txBody>
      </p:sp>
      <p:sp>
        <p:nvSpPr>
          <p:cNvPr id="32771" name="Rectangle 4"/>
          <p:cNvSpPr>
            <a:spLocks noChangeArrowheads="1"/>
          </p:cNvSpPr>
          <p:nvPr/>
        </p:nvSpPr>
        <p:spPr bwMode="auto">
          <a:xfrm>
            <a:off x="457200" y="1828800"/>
            <a:ext cx="7896225" cy="2159000"/>
          </a:xfrm>
          <a:prstGeom prst="rect">
            <a:avLst/>
          </a:prstGeom>
          <a:noFill/>
          <a:ln w="19050">
            <a:noFill/>
            <a:miter lim="800000"/>
            <a:headEnd/>
            <a:tailEnd/>
          </a:ln>
        </p:spPr>
        <p:txBody>
          <a:bodyPr/>
          <a:lstStyle/>
          <a:p>
            <a:pPr marL="457200" indent="-457200">
              <a:buClrTx/>
              <a:buSzPct val="100000"/>
              <a:buFont typeface="Arial" panose="020B0604020202020204" pitchFamily="34" charset="0"/>
              <a:buChar char="•"/>
            </a:pPr>
            <a:r>
              <a:rPr lang="en-GB" sz="2200" b="1" dirty="0" smtClean="0">
                <a:solidFill>
                  <a:srgbClr val="000000"/>
                </a:solidFill>
                <a:latin typeface="Calibri" panose="020F0502020204030204" pitchFamily="34" charset="0"/>
              </a:rPr>
              <a:t>Understand what we mean by climate risk management and climate change adaptation</a:t>
            </a:r>
          </a:p>
          <a:p>
            <a:pPr marL="457200" indent="-457200">
              <a:buClrTx/>
              <a:buSzPct val="100000"/>
              <a:buFont typeface="Arial" panose="020B0604020202020204" pitchFamily="34" charset="0"/>
              <a:buChar char="•"/>
            </a:pPr>
            <a:endParaRPr lang="en-GB" sz="2200" b="1" dirty="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r>
              <a:rPr lang="en-GB" sz="2200" b="1" dirty="0" smtClean="0">
                <a:solidFill>
                  <a:srgbClr val="000000"/>
                </a:solidFill>
                <a:latin typeface="Calibri" panose="020F0502020204030204" pitchFamily="34" charset="0"/>
              </a:rPr>
              <a:t>Discuss different approaches to adaptation</a:t>
            </a:r>
          </a:p>
          <a:p>
            <a:pPr marL="457200" indent="-457200">
              <a:buClrTx/>
              <a:buSzPct val="100000"/>
              <a:buFont typeface="Arial" panose="020B0604020202020204" pitchFamily="34" charset="0"/>
              <a:buChar char="•"/>
            </a:pPr>
            <a:endParaRPr lang="en-GB" sz="2200" b="1" dirty="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r>
              <a:rPr lang="en-GB" sz="2200" b="1" dirty="0" smtClean="0">
                <a:solidFill>
                  <a:srgbClr val="000000"/>
                </a:solidFill>
                <a:latin typeface="Calibri" panose="020F0502020204030204" pitchFamily="34" charset="0"/>
              </a:rPr>
              <a:t>Consider a hypothetical adaptation example and explore the complexities of making decisions under uncertainty</a:t>
            </a:r>
          </a:p>
          <a:p>
            <a:pPr marL="457200" indent="-457200">
              <a:buClrTx/>
              <a:buSzPct val="100000"/>
              <a:buFont typeface="Arial" panose="020B0604020202020204" pitchFamily="34" charset="0"/>
              <a:buChar char="•"/>
            </a:pPr>
            <a:endParaRPr lang="en-GB" sz="2200" b="1" dirty="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r>
              <a:rPr lang="en-GB" sz="2200" b="1" dirty="0" smtClean="0">
                <a:solidFill>
                  <a:srgbClr val="000000"/>
                </a:solidFill>
                <a:latin typeface="Calibri" panose="020F0502020204030204" pitchFamily="34" charset="0"/>
              </a:rPr>
              <a:t>Cover some remaining topics: geoengineering, classifying climate</a:t>
            </a:r>
          </a:p>
          <a:p>
            <a:pPr marL="457200" indent="-457200">
              <a:buClrTx/>
              <a:buSzPct val="100000"/>
              <a:buFont typeface="Arial" panose="020B0604020202020204" pitchFamily="34" charset="0"/>
              <a:buChar char="•"/>
            </a:pPr>
            <a:endParaRPr lang="en-GB" sz="2200" b="1" dirty="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endParaRPr lang="en-GB" sz="2200" b="1" dirty="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endParaRPr lang="en-GB" sz="2500" i="0" dirty="0" smtClean="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endParaRPr lang="en-GB" sz="2500" dirty="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endParaRPr lang="en-GB" sz="2500" i="0" dirty="0">
              <a:solidFill>
                <a:srgbClr val="000000"/>
              </a:solidFill>
              <a:latin typeface="Calibri" panose="020F0502020204030204" pitchFamily="34" charset="0"/>
            </a:endParaRPr>
          </a:p>
          <a:p>
            <a:pPr marL="342900" indent="-342900">
              <a:spcBef>
                <a:spcPct val="20000"/>
              </a:spcBef>
              <a:buFontTx/>
              <a:buChar char="•"/>
            </a:pPr>
            <a:endParaRPr lang="en-GB" sz="2500" i="0" dirty="0" smtClean="0">
              <a:solidFill>
                <a:srgbClr val="000000"/>
              </a:solidFill>
              <a:latin typeface="Calibri" panose="020F0502020204030204" pitchFamily="34" charset="0"/>
            </a:endParaRPr>
          </a:p>
          <a:p>
            <a:pPr marL="342900" indent="-342900">
              <a:spcBef>
                <a:spcPct val="20000"/>
              </a:spcBef>
              <a:buFontTx/>
              <a:buChar char="•"/>
            </a:pPr>
            <a:endParaRPr lang="en-GB" sz="2500" i="0" dirty="0">
              <a:solidFill>
                <a:srgbClr val="000000"/>
              </a:solidFill>
              <a:latin typeface="Calibri" panose="020F0502020204030204" pitchFamily="34" charset="0"/>
            </a:endParaRPr>
          </a:p>
          <a:p>
            <a:pPr marL="342900" indent="-342900">
              <a:spcBef>
                <a:spcPct val="20000"/>
              </a:spcBef>
              <a:buFontTx/>
              <a:buChar char="•"/>
            </a:pPr>
            <a:endParaRPr lang="en-GB" sz="2500" i="0" dirty="0">
              <a:solidFill>
                <a:srgbClr val="000000"/>
              </a:solidFill>
              <a:latin typeface="Calibri" panose="020F0502020204030204" pitchFamily="34" charset="0"/>
            </a:endParaRPr>
          </a:p>
          <a:p>
            <a:pPr marL="342900" indent="-342900">
              <a:spcBef>
                <a:spcPct val="20000"/>
              </a:spcBef>
            </a:pPr>
            <a:endParaRPr lang="en-GB" sz="2500" i="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026978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445020" y="121767"/>
            <a:ext cx="7772400" cy="1143000"/>
          </a:xfrm>
        </p:spPr>
        <p:txBody>
          <a:bodyPr/>
          <a:lstStyle/>
          <a:p>
            <a:pPr algn="l"/>
            <a:r>
              <a:rPr lang="en-GB" sz="3500" b="1" dirty="0" smtClean="0">
                <a:latin typeface="Calibri" pitchFamily="34" charset="0"/>
              </a:rPr>
              <a:t>Community based adaptation </a:t>
            </a:r>
            <a:endParaRPr lang="en-GB" sz="3500" b="1" dirty="0">
              <a:latin typeface="Calibri" pitchFamily="34" charset="0"/>
            </a:endParaRPr>
          </a:p>
        </p:txBody>
      </p:sp>
      <p:sp>
        <p:nvSpPr>
          <p:cNvPr id="9" name="Text Box 5"/>
          <p:cNvSpPr txBox="1">
            <a:spLocks noChangeArrowheads="1"/>
          </p:cNvSpPr>
          <p:nvPr/>
        </p:nvSpPr>
        <p:spPr bwMode="auto">
          <a:xfrm>
            <a:off x="304800" y="1066800"/>
            <a:ext cx="8465270" cy="2471446"/>
          </a:xfrm>
          <a:prstGeom prst="rect">
            <a:avLst/>
          </a:prstGeom>
          <a:noFill/>
          <a:ln w="9525">
            <a:noFill/>
            <a:miter lim="800000"/>
            <a:headEnd/>
            <a:tailEnd/>
          </a:ln>
          <a:effectLst/>
        </p:spPr>
        <p:txBody>
          <a:bodyPr wrap="square">
            <a:spAutoFit/>
          </a:bodyPr>
          <a:lstStyle/>
          <a:p>
            <a:pPr marL="342900" indent="-342900" algn="l">
              <a:buFont typeface="Arial" pitchFamily="34" charset="0"/>
              <a:buChar char="•"/>
            </a:pPr>
            <a:r>
              <a:rPr lang="en-GB" b="1" dirty="0" smtClean="0">
                <a:latin typeface="Calibri" pitchFamily="34" charset="0"/>
              </a:rPr>
              <a:t>Local</a:t>
            </a:r>
            <a:r>
              <a:rPr lang="en-GB" dirty="0" smtClean="0">
                <a:latin typeface="Calibri" pitchFamily="34" charset="0"/>
              </a:rPr>
              <a:t> community-led </a:t>
            </a:r>
            <a:r>
              <a:rPr lang="en-GB" dirty="0">
                <a:latin typeface="Calibri" pitchFamily="34" charset="0"/>
              </a:rPr>
              <a:t>process, emphasis on </a:t>
            </a:r>
            <a:r>
              <a:rPr lang="en-GB" dirty="0" smtClean="0">
                <a:latin typeface="Calibri" pitchFamily="34" charset="0"/>
              </a:rPr>
              <a:t>participation</a:t>
            </a:r>
          </a:p>
          <a:p>
            <a:pPr marL="342900" indent="-342900" algn="l">
              <a:buFont typeface="Arial" pitchFamily="34" charset="0"/>
              <a:buChar char="•"/>
            </a:pPr>
            <a:r>
              <a:rPr lang="en-GB" dirty="0" smtClean="0">
                <a:latin typeface="Calibri" pitchFamily="34" charset="0"/>
              </a:rPr>
              <a:t>Factors </a:t>
            </a:r>
            <a:r>
              <a:rPr lang="en-GB" dirty="0">
                <a:latin typeface="Calibri" pitchFamily="34" charset="0"/>
              </a:rPr>
              <a:t>climate risk into current activities: considers climate change </a:t>
            </a:r>
            <a:r>
              <a:rPr lang="en-GB" dirty="0" smtClean="0">
                <a:latin typeface="Calibri" pitchFamily="34" charset="0"/>
              </a:rPr>
              <a:t>amongst a </a:t>
            </a:r>
            <a:r>
              <a:rPr lang="en-GB" dirty="0">
                <a:latin typeface="Calibri" pitchFamily="34" charset="0"/>
              </a:rPr>
              <a:t>range of natural, social and economic problems experienced </a:t>
            </a:r>
            <a:r>
              <a:rPr lang="en-GB" dirty="0" smtClean="0">
                <a:latin typeface="Calibri" pitchFamily="34" charset="0"/>
              </a:rPr>
              <a:t>locally</a:t>
            </a:r>
            <a:endParaRPr lang="en-GB" dirty="0">
              <a:latin typeface="Calibri" pitchFamily="34" charset="0"/>
            </a:endParaRPr>
          </a:p>
          <a:p>
            <a:pPr marL="342900" indent="-342900" algn="l">
              <a:buFont typeface="Arial" pitchFamily="34" charset="0"/>
              <a:buChar char="•"/>
            </a:pPr>
            <a:r>
              <a:rPr lang="en-GB" dirty="0">
                <a:latin typeface="Calibri" pitchFamily="34" charset="0"/>
              </a:rPr>
              <a:t>Based on communities’ priorities, needs, knowledge and </a:t>
            </a:r>
            <a:r>
              <a:rPr lang="en-GB" dirty="0" smtClean="0">
                <a:latin typeface="Calibri" pitchFamily="34" charset="0"/>
              </a:rPr>
              <a:t>capacities</a:t>
            </a:r>
            <a:endParaRPr lang="en-GB" dirty="0">
              <a:latin typeface="Calibri" pitchFamily="34" charset="0"/>
            </a:endParaRPr>
          </a:p>
          <a:p>
            <a:pPr marL="342900" indent="-342900" algn="l">
              <a:buFont typeface="Arial" pitchFamily="34" charset="0"/>
              <a:buChar char="•"/>
            </a:pPr>
            <a:r>
              <a:rPr lang="en-GB" dirty="0">
                <a:latin typeface="Calibri" pitchFamily="34" charset="0"/>
              </a:rPr>
              <a:t>Strong empowerment and social justice focus, linked to poverty </a:t>
            </a:r>
            <a:r>
              <a:rPr lang="en-GB" dirty="0" smtClean="0">
                <a:latin typeface="Calibri" pitchFamily="34" charset="0"/>
              </a:rPr>
              <a:t>reduction</a:t>
            </a:r>
            <a:endParaRPr lang="en-GB" dirty="0">
              <a:latin typeface="Calibri" pitchFamily="34" charset="0"/>
            </a:endParaRPr>
          </a:p>
          <a:p>
            <a:pPr marL="342900" indent="-342900" algn="l">
              <a:buFont typeface="Arial" pitchFamily="34" charset="0"/>
              <a:buChar char="•"/>
            </a:pPr>
            <a:r>
              <a:rPr lang="en-GB" dirty="0">
                <a:latin typeface="Calibri" pitchFamily="34" charset="0"/>
              </a:rPr>
              <a:t>Attempts to link between scientific and indigenous knowledge</a:t>
            </a:r>
          </a:p>
          <a:p>
            <a:pPr algn="r">
              <a:lnSpc>
                <a:spcPct val="80000"/>
              </a:lnSpc>
            </a:pPr>
            <a:r>
              <a:rPr lang="en-GB" dirty="0" smtClean="0">
                <a:latin typeface="Calibri" pitchFamily="34" charset="0"/>
              </a:rPr>
              <a:t>	</a:t>
            </a:r>
            <a:endParaRPr lang="en-GB" sz="1400" b="1" dirty="0" smtClean="0">
              <a:latin typeface="Calibri" pitchFamily="34" charset="0"/>
            </a:endParaRPr>
          </a:p>
          <a:p>
            <a:pPr algn="r">
              <a:lnSpc>
                <a:spcPct val="80000"/>
              </a:lnSpc>
            </a:pPr>
            <a:r>
              <a:rPr lang="en-GB" sz="1400" b="1" dirty="0" smtClean="0">
                <a:latin typeface="Calibri" pitchFamily="34" charset="0"/>
              </a:rPr>
              <a:t>						(</a:t>
            </a:r>
            <a:r>
              <a:rPr lang="en-GB" sz="1400" b="1" dirty="0">
                <a:latin typeface="Calibri" pitchFamily="34" charset="0"/>
              </a:rPr>
              <a:t>Reid et al, PLA 60, 2009)</a:t>
            </a:r>
          </a:p>
          <a:p>
            <a:pPr algn="r">
              <a:spcBef>
                <a:spcPct val="50000"/>
              </a:spcBef>
            </a:pPr>
            <a:r>
              <a:rPr lang="en-US" sz="1400" b="1" dirty="0" smtClean="0">
                <a:latin typeface="Calibri" pitchFamily="34" charset="0"/>
              </a:rPr>
              <a:t> </a:t>
            </a:r>
          </a:p>
        </p:txBody>
      </p:sp>
      <p:sp>
        <p:nvSpPr>
          <p:cNvPr id="5" name="Rectangle 2"/>
          <p:cNvSpPr txBox="1">
            <a:spLocks noChangeArrowheads="1"/>
          </p:cNvSpPr>
          <p:nvPr/>
        </p:nvSpPr>
        <p:spPr bwMode="auto">
          <a:xfrm>
            <a:off x="479585" y="3003504"/>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4000">
                <a:solidFill>
                  <a:srgbClr val="4D4D4D"/>
                </a:solidFill>
                <a:latin typeface="+mj-lt"/>
                <a:ea typeface="+mj-ea"/>
                <a:cs typeface="+mj-cs"/>
              </a:defRPr>
            </a:lvl1pPr>
            <a:lvl2pPr algn="l" rtl="0" eaLnBrk="1" fontAlgn="base" hangingPunct="1">
              <a:spcBef>
                <a:spcPct val="0"/>
              </a:spcBef>
              <a:spcAft>
                <a:spcPct val="0"/>
              </a:spcAft>
              <a:defRPr sz="4000">
                <a:solidFill>
                  <a:srgbClr val="4D4D4D"/>
                </a:solidFill>
                <a:latin typeface="Arial" charset="0"/>
                <a:ea typeface="ＭＳ Ｐゴシック" charset="-128"/>
                <a:cs typeface="ＭＳ Ｐゴシック" charset="-128"/>
              </a:defRPr>
            </a:lvl2pPr>
            <a:lvl3pPr algn="l" rtl="0" eaLnBrk="1" fontAlgn="base" hangingPunct="1">
              <a:spcBef>
                <a:spcPct val="0"/>
              </a:spcBef>
              <a:spcAft>
                <a:spcPct val="0"/>
              </a:spcAft>
              <a:defRPr sz="4000">
                <a:solidFill>
                  <a:srgbClr val="4D4D4D"/>
                </a:solidFill>
                <a:latin typeface="Arial" charset="0"/>
                <a:ea typeface="ＭＳ Ｐゴシック" charset="-128"/>
                <a:cs typeface="ＭＳ Ｐゴシック" charset="-128"/>
              </a:defRPr>
            </a:lvl3pPr>
            <a:lvl4pPr algn="l" rtl="0" eaLnBrk="1" fontAlgn="base" hangingPunct="1">
              <a:spcBef>
                <a:spcPct val="0"/>
              </a:spcBef>
              <a:spcAft>
                <a:spcPct val="0"/>
              </a:spcAft>
              <a:defRPr sz="4000">
                <a:solidFill>
                  <a:srgbClr val="4D4D4D"/>
                </a:solidFill>
                <a:latin typeface="Arial" charset="0"/>
                <a:ea typeface="ＭＳ Ｐゴシック" charset="-128"/>
                <a:cs typeface="ＭＳ Ｐゴシック" charset="-128"/>
              </a:defRPr>
            </a:lvl4pPr>
            <a:lvl5pPr algn="l" rtl="0" eaLnBrk="1" fontAlgn="base" hangingPunct="1">
              <a:spcBef>
                <a:spcPct val="0"/>
              </a:spcBef>
              <a:spcAft>
                <a:spcPct val="0"/>
              </a:spcAft>
              <a:defRPr sz="4000">
                <a:solidFill>
                  <a:srgbClr val="4D4D4D"/>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000">
                <a:solidFill>
                  <a:schemeClr val="tx2"/>
                </a:solidFill>
                <a:latin typeface="Times New Roman" pitchFamily="18" charset="0"/>
              </a:defRPr>
            </a:lvl6pPr>
            <a:lvl7pPr marL="914400" algn="ctr" rtl="0" eaLnBrk="1" fontAlgn="base" hangingPunct="1">
              <a:spcBef>
                <a:spcPct val="0"/>
              </a:spcBef>
              <a:spcAft>
                <a:spcPct val="0"/>
              </a:spcAft>
              <a:defRPr sz="4000">
                <a:solidFill>
                  <a:schemeClr val="tx2"/>
                </a:solidFill>
                <a:latin typeface="Times New Roman" pitchFamily="18" charset="0"/>
              </a:defRPr>
            </a:lvl7pPr>
            <a:lvl8pPr marL="1371600" algn="ctr" rtl="0" eaLnBrk="1" fontAlgn="base" hangingPunct="1">
              <a:spcBef>
                <a:spcPct val="0"/>
              </a:spcBef>
              <a:spcAft>
                <a:spcPct val="0"/>
              </a:spcAft>
              <a:defRPr sz="4000">
                <a:solidFill>
                  <a:schemeClr val="tx2"/>
                </a:solidFill>
                <a:latin typeface="Times New Roman" pitchFamily="18" charset="0"/>
              </a:defRPr>
            </a:lvl8pPr>
            <a:lvl9pPr marL="1828800" algn="ctr" rtl="0" eaLnBrk="1" fontAlgn="base" hangingPunct="1">
              <a:spcBef>
                <a:spcPct val="0"/>
              </a:spcBef>
              <a:spcAft>
                <a:spcPct val="0"/>
              </a:spcAft>
              <a:defRPr sz="4000">
                <a:solidFill>
                  <a:schemeClr val="tx2"/>
                </a:solidFill>
                <a:latin typeface="Times New Roman" pitchFamily="18" charset="0"/>
              </a:defRPr>
            </a:lvl9pPr>
          </a:lstStyle>
          <a:p>
            <a:r>
              <a:rPr lang="en-GB" sz="3500" b="1" kern="0" dirty="0" smtClean="0">
                <a:solidFill>
                  <a:schemeClr val="tx1"/>
                </a:solidFill>
                <a:latin typeface="Calibri" pitchFamily="34" charset="0"/>
              </a:rPr>
              <a:t>Ecosystem based adaptation </a:t>
            </a:r>
            <a:endParaRPr lang="en-GB" sz="3500" b="1" kern="0" dirty="0">
              <a:solidFill>
                <a:schemeClr val="tx1"/>
              </a:solidFill>
              <a:latin typeface="Calibri" pitchFamily="34" charset="0"/>
            </a:endParaRPr>
          </a:p>
        </p:txBody>
      </p:sp>
      <p:sp>
        <p:nvSpPr>
          <p:cNvPr id="6" name="Text Box 5"/>
          <p:cNvSpPr txBox="1">
            <a:spLocks noChangeArrowheads="1"/>
          </p:cNvSpPr>
          <p:nvPr/>
        </p:nvSpPr>
        <p:spPr bwMode="auto">
          <a:xfrm>
            <a:off x="479585" y="4005099"/>
            <a:ext cx="8325050" cy="2834622"/>
          </a:xfrm>
          <a:prstGeom prst="rect">
            <a:avLst/>
          </a:prstGeom>
          <a:noFill/>
          <a:ln w="9525">
            <a:noFill/>
            <a:miter lim="800000"/>
            <a:headEnd/>
            <a:tailEnd/>
          </a:ln>
          <a:effectLst/>
        </p:spPr>
        <p:txBody>
          <a:bodyPr wrap="square">
            <a:spAutoFit/>
          </a:bodyPr>
          <a:lstStyle/>
          <a:p>
            <a:pPr algn="l">
              <a:lnSpc>
                <a:spcPct val="90000"/>
              </a:lnSpc>
              <a:buNone/>
            </a:pPr>
            <a:r>
              <a:rPr lang="en-GB" dirty="0" smtClean="0">
                <a:latin typeface="Calibri" pitchFamily="34" charset="0"/>
              </a:rPr>
              <a:t>“</a:t>
            </a:r>
            <a:r>
              <a:rPr lang="en-GB" dirty="0">
                <a:latin typeface="Calibri" pitchFamily="34" charset="0"/>
              </a:rPr>
              <a:t>Ecosystem-based adaptation is the use of biodiversity and ecosystem services as part of an overall adaptation strategy to help people to adapt to the adverse effects of climate change.” </a:t>
            </a:r>
          </a:p>
          <a:p>
            <a:pPr algn="r">
              <a:lnSpc>
                <a:spcPct val="90000"/>
              </a:lnSpc>
              <a:buFontTx/>
              <a:buNone/>
            </a:pPr>
            <a:endParaRPr lang="en-GB" dirty="0" smtClean="0">
              <a:latin typeface="Calibri" pitchFamily="34" charset="0"/>
            </a:endParaRPr>
          </a:p>
          <a:p>
            <a:pPr algn="l">
              <a:lnSpc>
                <a:spcPct val="90000"/>
              </a:lnSpc>
              <a:buFontTx/>
              <a:buNone/>
            </a:pPr>
            <a:r>
              <a:rPr lang="en-GB" dirty="0" smtClean="0">
                <a:latin typeface="Calibri" pitchFamily="34" charset="0"/>
              </a:rPr>
              <a:t>e.g. </a:t>
            </a:r>
            <a:r>
              <a:rPr lang="en-GB" dirty="0">
                <a:latin typeface="Calibri" pitchFamily="34" charset="0"/>
              </a:rPr>
              <a:t>restoration of coastal mangroves to prevent storm surges, intrusion of salt water and coastal </a:t>
            </a:r>
            <a:r>
              <a:rPr lang="en-GB" dirty="0" smtClean="0">
                <a:latin typeface="Calibri" pitchFamily="34" charset="0"/>
              </a:rPr>
              <a:t>erosion</a:t>
            </a:r>
          </a:p>
          <a:p>
            <a:pPr algn="r">
              <a:lnSpc>
                <a:spcPct val="90000"/>
              </a:lnSpc>
              <a:buFontTx/>
              <a:buNone/>
            </a:pPr>
            <a:endParaRPr lang="en-GB" sz="1400" b="1" dirty="0">
              <a:latin typeface="Calibri" pitchFamily="34" charset="0"/>
            </a:endParaRPr>
          </a:p>
          <a:p>
            <a:pPr algn="r">
              <a:lnSpc>
                <a:spcPct val="90000"/>
              </a:lnSpc>
            </a:pPr>
            <a:r>
              <a:rPr lang="en-GB" sz="1400" b="1" dirty="0">
                <a:latin typeface="Calibri" pitchFamily="34" charset="0"/>
              </a:rPr>
              <a:t>(Source: Convention on Biological Diversity’s Second Ad-hoc Technical Expert Group on Biodiversity and Climate Change)</a:t>
            </a:r>
          </a:p>
          <a:p>
            <a:pPr algn="l">
              <a:lnSpc>
                <a:spcPct val="90000"/>
              </a:lnSpc>
              <a:buFontTx/>
              <a:buNone/>
            </a:pPr>
            <a:endParaRPr lang="en-GB" dirty="0">
              <a:latin typeface="Calibri" pitchFamily="34" charset="0"/>
            </a:endParaRPr>
          </a:p>
          <a:p>
            <a:pPr algn="l">
              <a:spcBef>
                <a:spcPct val="50000"/>
              </a:spcBef>
            </a:pPr>
            <a:r>
              <a:rPr lang="en-US" dirty="0" smtClean="0">
                <a:latin typeface="Calibri" pitchFamily="34" charset="0"/>
              </a:rPr>
              <a:t> </a:t>
            </a:r>
          </a:p>
        </p:txBody>
      </p:sp>
    </p:spTree>
    <p:extLst>
      <p:ext uri="{BB962C8B-B14F-4D97-AF65-F5344CB8AC3E}">
        <p14:creationId xmlns:p14="http://schemas.microsoft.com/office/powerpoint/2010/main" val="2369683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850313" y="1214190"/>
            <a:ext cx="5743625" cy="2308324"/>
          </a:xfrm>
          <a:prstGeom prst="rect">
            <a:avLst/>
          </a:prstGeom>
          <a:noFill/>
        </p:spPr>
        <p:txBody>
          <a:bodyPr wrap="square" rtlCol="0">
            <a:spAutoFit/>
          </a:bodyPr>
          <a:lstStyle/>
          <a:p>
            <a:r>
              <a:rPr lang="en-GB" dirty="0" smtClean="0">
                <a:cs typeface="Arial" pitchFamily="34" charset="0"/>
              </a:rPr>
              <a:t>You have the option of playing one of three games. You must play one so which game do you play?</a:t>
            </a:r>
          </a:p>
          <a:p>
            <a:endParaRPr lang="en-GB" dirty="0" smtClean="0">
              <a:cs typeface="Arial" pitchFamily="34" charset="0"/>
            </a:endParaRPr>
          </a:p>
          <a:p>
            <a:r>
              <a:rPr lang="en-GB" dirty="0" smtClean="0">
                <a:cs typeface="Arial" pitchFamily="34" charset="0"/>
              </a:rPr>
              <a:t>Each game is free and involves rolling a die. Depending on which side it lands, you </a:t>
            </a:r>
            <a:r>
              <a:rPr lang="en-GB" b="1" dirty="0" smtClean="0">
                <a:cs typeface="Arial" pitchFamily="34" charset="0"/>
              </a:rPr>
              <a:t>win</a:t>
            </a:r>
            <a:r>
              <a:rPr lang="en-GB" dirty="0" smtClean="0">
                <a:cs typeface="Arial" pitchFamily="34" charset="0"/>
              </a:rPr>
              <a:t> the given sum of money.</a:t>
            </a:r>
          </a:p>
          <a:p>
            <a:endParaRPr lang="en-GB" dirty="0" smtClean="0"/>
          </a:p>
          <a:p>
            <a:endParaRPr lang="en-GB" dirty="0" smtClean="0"/>
          </a:p>
          <a:p>
            <a:endParaRPr lang="en-GB" dirty="0"/>
          </a:p>
        </p:txBody>
      </p:sp>
      <p:sp>
        <p:nvSpPr>
          <p:cNvPr id="13" name="TextBox 12"/>
          <p:cNvSpPr txBox="1"/>
          <p:nvPr/>
        </p:nvSpPr>
        <p:spPr>
          <a:xfrm>
            <a:off x="2886949" y="3480048"/>
            <a:ext cx="1001212" cy="1754326"/>
          </a:xfrm>
          <a:prstGeom prst="rect">
            <a:avLst/>
          </a:prstGeom>
          <a:noFill/>
          <a:ln>
            <a:solidFill>
              <a:schemeClr val="accent1"/>
            </a:solidFill>
          </a:ln>
        </p:spPr>
        <p:txBody>
          <a:bodyPr wrap="square" rtlCol="0">
            <a:spAutoFit/>
          </a:bodyPr>
          <a:lstStyle/>
          <a:p>
            <a:r>
              <a:rPr lang="en-GB" dirty="0" smtClean="0">
                <a:cs typeface="Arial" pitchFamily="34" charset="0"/>
              </a:rPr>
              <a:t>1 = £0</a:t>
            </a:r>
          </a:p>
          <a:p>
            <a:r>
              <a:rPr lang="en-GB" dirty="0" smtClean="0">
                <a:cs typeface="Arial" pitchFamily="34" charset="0"/>
              </a:rPr>
              <a:t>2 = £0</a:t>
            </a:r>
          </a:p>
          <a:p>
            <a:r>
              <a:rPr lang="en-GB" dirty="0" smtClean="0">
                <a:cs typeface="Arial" pitchFamily="34" charset="0"/>
              </a:rPr>
              <a:t>3 = £0</a:t>
            </a:r>
          </a:p>
          <a:p>
            <a:r>
              <a:rPr lang="en-GB" dirty="0" smtClean="0">
                <a:cs typeface="Arial" pitchFamily="34" charset="0"/>
              </a:rPr>
              <a:t>4 = £0</a:t>
            </a:r>
          </a:p>
          <a:p>
            <a:r>
              <a:rPr lang="en-GB" dirty="0" smtClean="0">
                <a:cs typeface="Arial" pitchFamily="34" charset="0"/>
              </a:rPr>
              <a:t>5 = £0</a:t>
            </a:r>
          </a:p>
          <a:p>
            <a:r>
              <a:rPr lang="en-GB" dirty="0" smtClean="0">
                <a:cs typeface="Arial" pitchFamily="34" charset="0"/>
              </a:rPr>
              <a:t>6 = £60</a:t>
            </a:r>
          </a:p>
        </p:txBody>
      </p:sp>
      <p:sp>
        <p:nvSpPr>
          <p:cNvPr id="14" name="TextBox 13"/>
          <p:cNvSpPr txBox="1"/>
          <p:nvPr/>
        </p:nvSpPr>
        <p:spPr>
          <a:xfrm>
            <a:off x="4975181" y="3480048"/>
            <a:ext cx="963722" cy="1754326"/>
          </a:xfrm>
          <a:prstGeom prst="rect">
            <a:avLst/>
          </a:prstGeom>
          <a:noFill/>
          <a:ln>
            <a:solidFill>
              <a:schemeClr val="accent1"/>
            </a:solidFill>
          </a:ln>
        </p:spPr>
        <p:txBody>
          <a:bodyPr wrap="square" rtlCol="0">
            <a:spAutoFit/>
          </a:bodyPr>
          <a:lstStyle/>
          <a:p>
            <a:r>
              <a:rPr lang="en-GB" dirty="0" smtClean="0">
                <a:cs typeface="Arial" pitchFamily="34" charset="0"/>
              </a:rPr>
              <a:t>1 = £0</a:t>
            </a:r>
          </a:p>
          <a:p>
            <a:r>
              <a:rPr lang="en-GB" dirty="0" smtClean="0">
                <a:cs typeface="Arial" pitchFamily="34" charset="0"/>
              </a:rPr>
              <a:t>2 = £0</a:t>
            </a:r>
          </a:p>
          <a:p>
            <a:r>
              <a:rPr lang="en-GB" dirty="0" smtClean="0">
                <a:cs typeface="Arial" pitchFamily="34" charset="0"/>
              </a:rPr>
              <a:t>3 = £0</a:t>
            </a:r>
          </a:p>
          <a:p>
            <a:r>
              <a:rPr lang="en-GB" dirty="0" smtClean="0">
                <a:cs typeface="Arial" pitchFamily="34" charset="0"/>
              </a:rPr>
              <a:t>4 = £0</a:t>
            </a:r>
          </a:p>
          <a:p>
            <a:r>
              <a:rPr lang="en-GB" dirty="0" smtClean="0">
                <a:cs typeface="Arial" pitchFamily="34" charset="0"/>
              </a:rPr>
              <a:t>5 = £30</a:t>
            </a:r>
          </a:p>
          <a:p>
            <a:r>
              <a:rPr lang="en-GB" dirty="0" smtClean="0">
                <a:cs typeface="Arial" pitchFamily="34" charset="0"/>
              </a:rPr>
              <a:t>6 = £30</a:t>
            </a:r>
          </a:p>
        </p:txBody>
      </p:sp>
      <p:sp>
        <p:nvSpPr>
          <p:cNvPr id="15" name="TextBox 14"/>
          <p:cNvSpPr txBox="1"/>
          <p:nvPr/>
        </p:nvSpPr>
        <p:spPr>
          <a:xfrm>
            <a:off x="6919396" y="3480048"/>
            <a:ext cx="963715" cy="1754326"/>
          </a:xfrm>
          <a:prstGeom prst="rect">
            <a:avLst/>
          </a:prstGeom>
          <a:noFill/>
          <a:ln>
            <a:solidFill>
              <a:schemeClr val="accent1"/>
            </a:solidFill>
          </a:ln>
        </p:spPr>
        <p:txBody>
          <a:bodyPr wrap="square" rtlCol="0">
            <a:spAutoFit/>
          </a:bodyPr>
          <a:lstStyle/>
          <a:p>
            <a:r>
              <a:rPr lang="en-GB" dirty="0" smtClean="0">
                <a:cs typeface="Arial" pitchFamily="34" charset="0"/>
              </a:rPr>
              <a:t>1 = £0</a:t>
            </a:r>
          </a:p>
          <a:p>
            <a:r>
              <a:rPr lang="en-GB" dirty="0" smtClean="0">
                <a:cs typeface="Arial" pitchFamily="34" charset="0"/>
              </a:rPr>
              <a:t>2 = £0</a:t>
            </a:r>
          </a:p>
          <a:p>
            <a:r>
              <a:rPr lang="en-GB" dirty="0" smtClean="0">
                <a:cs typeface="Arial" pitchFamily="34" charset="0"/>
              </a:rPr>
              <a:t>3 = £0</a:t>
            </a:r>
          </a:p>
          <a:p>
            <a:r>
              <a:rPr lang="en-GB" dirty="0" smtClean="0">
                <a:cs typeface="Arial" pitchFamily="34" charset="0"/>
              </a:rPr>
              <a:t>4 = £20</a:t>
            </a:r>
          </a:p>
          <a:p>
            <a:r>
              <a:rPr lang="en-GB" dirty="0" smtClean="0">
                <a:cs typeface="Arial" pitchFamily="34" charset="0"/>
              </a:rPr>
              <a:t>5 </a:t>
            </a:r>
            <a:r>
              <a:rPr lang="en-GB" dirty="0">
                <a:cs typeface="Arial" pitchFamily="34" charset="0"/>
              </a:rPr>
              <a:t>= </a:t>
            </a:r>
            <a:r>
              <a:rPr lang="en-GB" dirty="0" smtClean="0">
                <a:cs typeface="Arial" pitchFamily="34" charset="0"/>
              </a:rPr>
              <a:t>£20</a:t>
            </a:r>
          </a:p>
          <a:p>
            <a:r>
              <a:rPr lang="en-GB" dirty="0" smtClean="0">
                <a:cs typeface="Arial" pitchFamily="34" charset="0"/>
              </a:rPr>
              <a:t>6 = £20</a:t>
            </a:r>
          </a:p>
        </p:txBody>
      </p:sp>
      <p:sp>
        <p:nvSpPr>
          <p:cNvPr id="16" name="TextBox 15"/>
          <p:cNvSpPr txBox="1"/>
          <p:nvPr/>
        </p:nvSpPr>
        <p:spPr>
          <a:xfrm>
            <a:off x="2886949" y="3048000"/>
            <a:ext cx="910827" cy="369332"/>
          </a:xfrm>
          <a:prstGeom prst="rect">
            <a:avLst/>
          </a:prstGeom>
          <a:noFill/>
        </p:spPr>
        <p:txBody>
          <a:bodyPr wrap="none" rtlCol="0">
            <a:spAutoFit/>
          </a:bodyPr>
          <a:lstStyle/>
          <a:p>
            <a:r>
              <a:rPr lang="en-GB" b="1" dirty="0" smtClean="0">
                <a:cs typeface="Arial" pitchFamily="34" charset="0"/>
              </a:rPr>
              <a:t>Game 1</a:t>
            </a:r>
            <a:endParaRPr lang="en-GB" b="1" dirty="0">
              <a:cs typeface="Arial" pitchFamily="34" charset="0"/>
            </a:endParaRPr>
          </a:p>
        </p:txBody>
      </p:sp>
      <p:sp>
        <p:nvSpPr>
          <p:cNvPr id="17" name="TextBox 16"/>
          <p:cNvSpPr txBox="1"/>
          <p:nvPr/>
        </p:nvSpPr>
        <p:spPr>
          <a:xfrm>
            <a:off x="4975181" y="3048000"/>
            <a:ext cx="910827" cy="369332"/>
          </a:xfrm>
          <a:prstGeom prst="rect">
            <a:avLst/>
          </a:prstGeom>
          <a:noFill/>
        </p:spPr>
        <p:txBody>
          <a:bodyPr wrap="none" rtlCol="0">
            <a:spAutoFit/>
          </a:bodyPr>
          <a:lstStyle/>
          <a:p>
            <a:r>
              <a:rPr lang="en-GB" b="1" dirty="0" smtClean="0">
                <a:cs typeface="Arial" pitchFamily="34" charset="0"/>
              </a:rPr>
              <a:t>Game 2</a:t>
            </a:r>
            <a:endParaRPr lang="en-GB" b="1" dirty="0">
              <a:cs typeface="Arial" pitchFamily="34" charset="0"/>
            </a:endParaRPr>
          </a:p>
        </p:txBody>
      </p:sp>
      <p:sp>
        <p:nvSpPr>
          <p:cNvPr id="18" name="TextBox 17"/>
          <p:cNvSpPr txBox="1"/>
          <p:nvPr/>
        </p:nvSpPr>
        <p:spPr>
          <a:xfrm>
            <a:off x="6919397" y="3048000"/>
            <a:ext cx="910827" cy="369332"/>
          </a:xfrm>
          <a:prstGeom prst="rect">
            <a:avLst/>
          </a:prstGeom>
          <a:noFill/>
        </p:spPr>
        <p:txBody>
          <a:bodyPr wrap="none" rtlCol="0">
            <a:spAutoFit/>
          </a:bodyPr>
          <a:lstStyle/>
          <a:p>
            <a:r>
              <a:rPr lang="en-GB" b="1" dirty="0" smtClean="0">
                <a:cs typeface="Arial" pitchFamily="34" charset="0"/>
              </a:rPr>
              <a:t>Game 3</a:t>
            </a:r>
            <a:endParaRPr lang="en-GB" b="1" dirty="0">
              <a:cs typeface="Arial" pitchFamily="34" charset="0"/>
            </a:endParaRPr>
          </a:p>
        </p:txBody>
      </p:sp>
      <p:pic>
        <p:nvPicPr>
          <p:cNvPr id="9" name="Picture 2"/>
          <p:cNvPicPr>
            <a:picLocks noChangeAspect="1" noChangeArrowheads="1"/>
          </p:cNvPicPr>
          <p:nvPr/>
        </p:nvPicPr>
        <p:blipFill>
          <a:blip r:embed="rId3" cstate="print"/>
          <a:srcRect/>
          <a:stretch>
            <a:fillRect/>
          </a:stretch>
        </p:blipFill>
        <p:spPr bwMode="auto">
          <a:xfrm>
            <a:off x="533399" y="1538382"/>
            <a:ext cx="1724091" cy="1656184"/>
          </a:xfrm>
          <a:prstGeom prst="rect">
            <a:avLst/>
          </a:prstGeom>
          <a:noFill/>
          <a:ln w="9525">
            <a:noFill/>
            <a:miter lim="800000"/>
            <a:headEnd/>
            <a:tailEnd/>
          </a:ln>
        </p:spPr>
      </p:pic>
      <p:sp>
        <p:nvSpPr>
          <p:cNvPr id="10" name="TextBox 9"/>
          <p:cNvSpPr txBox="1"/>
          <p:nvPr/>
        </p:nvSpPr>
        <p:spPr>
          <a:xfrm>
            <a:off x="891441" y="5496272"/>
            <a:ext cx="1981761" cy="369332"/>
          </a:xfrm>
          <a:prstGeom prst="rect">
            <a:avLst/>
          </a:prstGeom>
          <a:noFill/>
        </p:spPr>
        <p:txBody>
          <a:bodyPr wrap="none" rtlCol="0">
            <a:spAutoFit/>
          </a:bodyPr>
          <a:lstStyle/>
          <a:p>
            <a:r>
              <a:rPr lang="en-GB" dirty="0" smtClean="0">
                <a:cs typeface="Arial" pitchFamily="34" charset="0"/>
              </a:rPr>
              <a:t>Number of players:</a:t>
            </a:r>
            <a:endParaRPr lang="en-GB" dirty="0">
              <a:cs typeface="Arial" pitchFamily="34" charset="0"/>
            </a:endParaRPr>
          </a:p>
        </p:txBody>
      </p:sp>
      <p:sp>
        <p:nvSpPr>
          <p:cNvPr id="12" name="TextBox 11"/>
          <p:cNvSpPr txBox="1"/>
          <p:nvPr/>
        </p:nvSpPr>
        <p:spPr>
          <a:xfrm>
            <a:off x="3084231" y="5496272"/>
            <a:ext cx="576064" cy="369332"/>
          </a:xfrm>
          <a:prstGeom prst="rect">
            <a:avLst/>
          </a:prstGeom>
          <a:noFill/>
          <a:ln>
            <a:solidFill>
              <a:schemeClr val="accent1"/>
            </a:solidFill>
          </a:ln>
        </p:spPr>
        <p:txBody>
          <a:bodyPr wrap="square" rtlCol="0">
            <a:spAutoFit/>
          </a:bodyPr>
          <a:lstStyle/>
          <a:p>
            <a:endParaRPr lang="en-GB" dirty="0"/>
          </a:p>
        </p:txBody>
      </p:sp>
      <p:sp>
        <p:nvSpPr>
          <p:cNvPr id="19" name="TextBox 18"/>
          <p:cNvSpPr txBox="1"/>
          <p:nvPr/>
        </p:nvSpPr>
        <p:spPr>
          <a:xfrm>
            <a:off x="5181341" y="5514027"/>
            <a:ext cx="576064" cy="369332"/>
          </a:xfrm>
          <a:prstGeom prst="rect">
            <a:avLst/>
          </a:prstGeom>
          <a:noFill/>
          <a:ln>
            <a:solidFill>
              <a:schemeClr val="accent1"/>
            </a:solidFill>
          </a:ln>
        </p:spPr>
        <p:txBody>
          <a:bodyPr wrap="square" rtlCol="0">
            <a:spAutoFit/>
          </a:bodyPr>
          <a:lstStyle/>
          <a:p>
            <a:endParaRPr lang="en-GB" dirty="0"/>
          </a:p>
        </p:txBody>
      </p:sp>
      <p:sp>
        <p:nvSpPr>
          <p:cNvPr id="20" name="TextBox 19"/>
          <p:cNvSpPr txBox="1"/>
          <p:nvPr/>
        </p:nvSpPr>
        <p:spPr>
          <a:xfrm>
            <a:off x="7116679" y="5496272"/>
            <a:ext cx="576064" cy="369332"/>
          </a:xfrm>
          <a:prstGeom prst="rect">
            <a:avLst/>
          </a:prstGeom>
          <a:noFill/>
          <a:ln>
            <a:solidFill>
              <a:schemeClr val="accent1"/>
            </a:solidFill>
          </a:ln>
        </p:spPr>
        <p:txBody>
          <a:bodyPr wrap="square" rtlCol="0">
            <a:spAutoFit/>
          </a:bodyPr>
          <a:lstStyle/>
          <a:p>
            <a:endParaRPr lang="en-GB" dirty="0"/>
          </a:p>
        </p:txBody>
      </p:sp>
      <p:sp>
        <p:nvSpPr>
          <p:cNvPr id="21" name="Title 1"/>
          <p:cNvSpPr>
            <a:spLocks noGrp="1"/>
          </p:cNvSpPr>
          <p:nvPr>
            <p:ph type="title"/>
          </p:nvPr>
        </p:nvSpPr>
        <p:spPr>
          <a:xfrm>
            <a:off x="404414" y="267552"/>
            <a:ext cx="8229600" cy="611337"/>
          </a:xfrm>
        </p:spPr>
        <p:txBody>
          <a:bodyPr>
            <a:noAutofit/>
          </a:bodyPr>
          <a:lstStyle/>
          <a:p>
            <a:pPr algn="l"/>
            <a:r>
              <a:rPr lang="en-GB" sz="3500" b="1" dirty="0" smtClean="0">
                <a:latin typeface="+mn-lt"/>
              </a:rPr>
              <a:t>What’s your risk appetite?</a:t>
            </a:r>
            <a:endParaRPr lang="en-GB" sz="3500" b="1" dirty="0">
              <a:latin typeface="+mn-lt"/>
            </a:endParaRPr>
          </a:p>
        </p:txBody>
      </p:sp>
    </p:spTree>
    <p:extLst>
      <p:ext uri="{BB962C8B-B14F-4D97-AF65-F5344CB8AC3E}">
        <p14:creationId xmlns:p14="http://schemas.microsoft.com/office/powerpoint/2010/main" val="3699941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childTnLst>
                          </p:cTn>
                        </p:par>
                        <p:par>
                          <p:cTn id="35" fill="hold">
                            <p:stCondLst>
                              <p:cond delay="500"/>
                            </p:stCondLst>
                            <p:childTnLst>
                              <p:par>
                                <p:cTn id="36" presetID="10" presetClass="entr" presetSubtype="0" fill="hold" grpId="0" nodeType="afterEffect">
                                  <p:stCondLst>
                                    <p:cond delay="1000"/>
                                  </p:stCondLst>
                                  <p:childTnLst>
                                    <p:set>
                                      <p:cBhvr>
                                        <p:cTn id="37" dur="1" fill="hold">
                                          <p:stCondLst>
                                            <p:cond delay="0"/>
                                          </p:stCondLst>
                                        </p:cTn>
                                        <p:tgtEl>
                                          <p:spTgt spid="20"/>
                                        </p:tgtEl>
                                        <p:attrNameLst>
                                          <p:attrName>style.visibility</p:attrName>
                                        </p:attrNameLst>
                                      </p:cBhvr>
                                      <p:to>
                                        <p:strVal val="visible"/>
                                      </p:to>
                                    </p:set>
                                    <p:animEffect transition="in" filter="fade">
                                      <p:cBhvr>
                                        <p:cTn id="38" dur="500"/>
                                        <p:tgtEl>
                                          <p:spTgt spid="20"/>
                                        </p:tgtEl>
                                      </p:cBhvr>
                                    </p:animEffect>
                                  </p:childTnLst>
                                </p:cTn>
                              </p:par>
                              <p:par>
                                <p:cTn id="39" presetID="10" presetClass="entr" presetSubtype="0" fill="hold" grpId="0" nodeType="withEffect">
                                  <p:stCondLst>
                                    <p:cond delay="100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par>
                                <p:cTn id="42" presetID="10" presetClass="entr" presetSubtype="0" fill="hold" grpId="0" nodeType="withEffect">
                                  <p:stCondLst>
                                    <p:cond delay="100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par>
                                <p:cTn id="45" presetID="10" presetClass="entr" presetSubtype="0" fill="hold" grpId="0" nodeType="withEffect">
                                  <p:stCondLst>
                                    <p:cond delay="100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animBg="1"/>
      <p:bldP spid="14" grpId="0" animBg="1"/>
      <p:bldP spid="15" grpId="0" animBg="1"/>
      <p:bldP spid="16" grpId="0"/>
      <p:bldP spid="17" grpId="0"/>
      <p:bldP spid="18" grpId="0"/>
      <p:bldP spid="10" grpId="0"/>
      <p:bldP spid="12" grpId="0" animBg="1"/>
      <p:bldP spid="19" grpId="0" animBg="1"/>
      <p:bldP spid="2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850313" y="1214190"/>
            <a:ext cx="5743625" cy="2308324"/>
          </a:xfrm>
          <a:prstGeom prst="rect">
            <a:avLst/>
          </a:prstGeom>
          <a:noFill/>
        </p:spPr>
        <p:txBody>
          <a:bodyPr wrap="square" rtlCol="0">
            <a:spAutoFit/>
          </a:bodyPr>
          <a:lstStyle/>
          <a:p>
            <a:r>
              <a:rPr lang="en-GB" dirty="0" smtClean="0">
                <a:cs typeface="Arial" pitchFamily="34" charset="0"/>
              </a:rPr>
              <a:t>You have the option of playing one of three games. You must play one so which game do you play?</a:t>
            </a:r>
          </a:p>
          <a:p>
            <a:endParaRPr lang="en-GB" dirty="0" smtClean="0">
              <a:cs typeface="Arial" pitchFamily="34" charset="0"/>
            </a:endParaRPr>
          </a:p>
          <a:p>
            <a:r>
              <a:rPr lang="en-GB" dirty="0" smtClean="0">
                <a:cs typeface="Arial" pitchFamily="34" charset="0"/>
              </a:rPr>
              <a:t>You </a:t>
            </a:r>
            <a:r>
              <a:rPr lang="en-GB" dirty="0">
                <a:cs typeface="Arial" pitchFamily="34" charset="0"/>
              </a:rPr>
              <a:t>now </a:t>
            </a:r>
            <a:r>
              <a:rPr lang="en-GB" dirty="0" smtClean="0">
                <a:cs typeface="Arial" pitchFamily="34" charset="0"/>
              </a:rPr>
              <a:t>have £60</a:t>
            </a:r>
            <a:r>
              <a:rPr lang="en-GB" dirty="0">
                <a:cs typeface="Arial" pitchFamily="34" charset="0"/>
              </a:rPr>
              <a:t>. Depending on which side it lands, you </a:t>
            </a:r>
            <a:r>
              <a:rPr lang="en-GB" b="1" dirty="0">
                <a:cs typeface="Arial" pitchFamily="34" charset="0"/>
              </a:rPr>
              <a:t>lose</a:t>
            </a:r>
            <a:r>
              <a:rPr lang="en-GB" dirty="0">
                <a:cs typeface="Arial" pitchFamily="34" charset="0"/>
              </a:rPr>
              <a:t> </a:t>
            </a:r>
            <a:r>
              <a:rPr lang="en-GB" dirty="0" smtClean="0">
                <a:cs typeface="Arial" pitchFamily="34" charset="0"/>
              </a:rPr>
              <a:t>the given sum of money.</a:t>
            </a:r>
          </a:p>
          <a:p>
            <a:endParaRPr lang="en-GB" dirty="0" smtClean="0"/>
          </a:p>
          <a:p>
            <a:endParaRPr lang="en-GB" dirty="0" smtClean="0"/>
          </a:p>
          <a:p>
            <a:endParaRPr lang="en-GB" dirty="0"/>
          </a:p>
        </p:txBody>
      </p:sp>
      <p:sp>
        <p:nvSpPr>
          <p:cNvPr id="13" name="TextBox 12"/>
          <p:cNvSpPr txBox="1"/>
          <p:nvPr/>
        </p:nvSpPr>
        <p:spPr>
          <a:xfrm>
            <a:off x="2886949" y="3480048"/>
            <a:ext cx="1001212" cy="1754326"/>
          </a:xfrm>
          <a:prstGeom prst="rect">
            <a:avLst/>
          </a:prstGeom>
          <a:noFill/>
          <a:ln>
            <a:solidFill>
              <a:schemeClr val="accent1"/>
            </a:solidFill>
          </a:ln>
        </p:spPr>
        <p:txBody>
          <a:bodyPr wrap="square" rtlCol="0">
            <a:spAutoFit/>
          </a:bodyPr>
          <a:lstStyle/>
          <a:p>
            <a:r>
              <a:rPr lang="en-GB" dirty="0" smtClean="0">
                <a:cs typeface="Arial" pitchFamily="34" charset="0"/>
              </a:rPr>
              <a:t>1 = £0</a:t>
            </a:r>
          </a:p>
          <a:p>
            <a:r>
              <a:rPr lang="en-GB" dirty="0" smtClean="0">
                <a:cs typeface="Arial" pitchFamily="34" charset="0"/>
              </a:rPr>
              <a:t>2 = £0</a:t>
            </a:r>
          </a:p>
          <a:p>
            <a:r>
              <a:rPr lang="en-GB" dirty="0" smtClean="0">
                <a:cs typeface="Arial" pitchFamily="34" charset="0"/>
              </a:rPr>
              <a:t>3 = £0</a:t>
            </a:r>
          </a:p>
          <a:p>
            <a:r>
              <a:rPr lang="en-GB" dirty="0" smtClean="0">
                <a:cs typeface="Arial" pitchFamily="34" charset="0"/>
              </a:rPr>
              <a:t>4 = £0</a:t>
            </a:r>
          </a:p>
          <a:p>
            <a:r>
              <a:rPr lang="en-GB" dirty="0" smtClean="0">
                <a:cs typeface="Arial" pitchFamily="34" charset="0"/>
              </a:rPr>
              <a:t>5 = £0</a:t>
            </a:r>
          </a:p>
          <a:p>
            <a:r>
              <a:rPr lang="en-GB" dirty="0" smtClean="0">
                <a:cs typeface="Arial" pitchFamily="34" charset="0"/>
              </a:rPr>
              <a:t>6 = £60</a:t>
            </a:r>
          </a:p>
        </p:txBody>
      </p:sp>
      <p:sp>
        <p:nvSpPr>
          <p:cNvPr id="14" name="TextBox 13"/>
          <p:cNvSpPr txBox="1"/>
          <p:nvPr/>
        </p:nvSpPr>
        <p:spPr>
          <a:xfrm>
            <a:off x="4975181" y="3480048"/>
            <a:ext cx="963722" cy="1754326"/>
          </a:xfrm>
          <a:prstGeom prst="rect">
            <a:avLst/>
          </a:prstGeom>
          <a:noFill/>
          <a:ln>
            <a:solidFill>
              <a:schemeClr val="accent1"/>
            </a:solidFill>
          </a:ln>
        </p:spPr>
        <p:txBody>
          <a:bodyPr wrap="square" rtlCol="0">
            <a:spAutoFit/>
          </a:bodyPr>
          <a:lstStyle/>
          <a:p>
            <a:r>
              <a:rPr lang="en-GB" dirty="0" smtClean="0">
                <a:cs typeface="Arial" pitchFamily="34" charset="0"/>
              </a:rPr>
              <a:t>1 = £0</a:t>
            </a:r>
          </a:p>
          <a:p>
            <a:r>
              <a:rPr lang="en-GB" dirty="0" smtClean="0">
                <a:cs typeface="Arial" pitchFamily="34" charset="0"/>
              </a:rPr>
              <a:t>2 = £0</a:t>
            </a:r>
          </a:p>
          <a:p>
            <a:r>
              <a:rPr lang="en-GB" dirty="0" smtClean="0">
                <a:cs typeface="Arial" pitchFamily="34" charset="0"/>
              </a:rPr>
              <a:t>3 = £0</a:t>
            </a:r>
          </a:p>
          <a:p>
            <a:r>
              <a:rPr lang="en-GB" dirty="0" smtClean="0">
                <a:cs typeface="Arial" pitchFamily="34" charset="0"/>
              </a:rPr>
              <a:t>4 = £0</a:t>
            </a:r>
          </a:p>
          <a:p>
            <a:r>
              <a:rPr lang="en-GB" dirty="0" smtClean="0">
                <a:cs typeface="Arial" pitchFamily="34" charset="0"/>
              </a:rPr>
              <a:t>5 = £30</a:t>
            </a:r>
          </a:p>
          <a:p>
            <a:r>
              <a:rPr lang="en-GB" dirty="0" smtClean="0">
                <a:cs typeface="Arial" pitchFamily="34" charset="0"/>
              </a:rPr>
              <a:t>6 = £30</a:t>
            </a:r>
          </a:p>
        </p:txBody>
      </p:sp>
      <p:sp>
        <p:nvSpPr>
          <p:cNvPr id="15" name="TextBox 14"/>
          <p:cNvSpPr txBox="1"/>
          <p:nvPr/>
        </p:nvSpPr>
        <p:spPr>
          <a:xfrm>
            <a:off x="6919396" y="3480048"/>
            <a:ext cx="963715" cy="1754326"/>
          </a:xfrm>
          <a:prstGeom prst="rect">
            <a:avLst/>
          </a:prstGeom>
          <a:noFill/>
          <a:ln>
            <a:solidFill>
              <a:schemeClr val="accent1"/>
            </a:solidFill>
          </a:ln>
        </p:spPr>
        <p:txBody>
          <a:bodyPr wrap="square" rtlCol="0">
            <a:spAutoFit/>
          </a:bodyPr>
          <a:lstStyle/>
          <a:p>
            <a:r>
              <a:rPr lang="en-GB" dirty="0" smtClean="0">
                <a:cs typeface="Arial" pitchFamily="34" charset="0"/>
              </a:rPr>
              <a:t>1 = £0</a:t>
            </a:r>
          </a:p>
          <a:p>
            <a:r>
              <a:rPr lang="en-GB" dirty="0" smtClean="0">
                <a:cs typeface="Arial" pitchFamily="34" charset="0"/>
              </a:rPr>
              <a:t>2 = £0</a:t>
            </a:r>
          </a:p>
          <a:p>
            <a:r>
              <a:rPr lang="en-GB" dirty="0" smtClean="0">
                <a:cs typeface="Arial" pitchFamily="34" charset="0"/>
              </a:rPr>
              <a:t>3 = £0</a:t>
            </a:r>
          </a:p>
          <a:p>
            <a:r>
              <a:rPr lang="en-GB" dirty="0" smtClean="0">
                <a:cs typeface="Arial" pitchFamily="34" charset="0"/>
              </a:rPr>
              <a:t>4 = £20</a:t>
            </a:r>
          </a:p>
          <a:p>
            <a:r>
              <a:rPr lang="en-GB" dirty="0" smtClean="0">
                <a:cs typeface="Arial" pitchFamily="34" charset="0"/>
              </a:rPr>
              <a:t>5 </a:t>
            </a:r>
            <a:r>
              <a:rPr lang="en-GB" dirty="0">
                <a:cs typeface="Arial" pitchFamily="34" charset="0"/>
              </a:rPr>
              <a:t>= </a:t>
            </a:r>
            <a:r>
              <a:rPr lang="en-GB" dirty="0" smtClean="0">
                <a:cs typeface="Arial" pitchFamily="34" charset="0"/>
              </a:rPr>
              <a:t>£20</a:t>
            </a:r>
          </a:p>
          <a:p>
            <a:r>
              <a:rPr lang="en-GB" dirty="0" smtClean="0">
                <a:cs typeface="Arial" pitchFamily="34" charset="0"/>
              </a:rPr>
              <a:t>6 = £20</a:t>
            </a:r>
          </a:p>
        </p:txBody>
      </p:sp>
      <p:sp>
        <p:nvSpPr>
          <p:cNvPr id="16" name="TextBox 15"/>
          <p:cNvSpPr txBox="1"/>
          <p:nvPr/>
        </p:nvSpPr>
        <p:spPr>
          <a:xfrm>
            <a:off x="2886949" y="3048000"/>
            <a:ext cx="910827" cy="369332"/>
          </a:xfrm>
          <a:prstGeom prst="rect">
            <a:avLst/>
          </a:prstGeom>
          <a:noFill/>
        </p:spPr>
        <p:txBody>
          <a:bodyPr wrap="none" rtlCol="0">
            <a:spAutoFit/>
          </a:bodyPr>
          <a:lstStyle/>
          <a:p>
            <a:r>
              <a:rPr lang="en-GB" b="1" dirty="0" smtClean="0">
                <a:cs typeface="Arial" pitchFamily="34" charset="0"/>
              </a:rPr>
              <a:t>Game 1</a:t>
            </a:r>
            <a:endParaRPr lang="en-GB" b="1" dirty="0">
              <a:cs typeface="Arial" pitchFamily="34" charset="0"/>
            </a:endParaRPr>
          </a:p>
        </p:txBody>
      </p:sp>
      <p:sp>
        <p:nvSpPr>
          <p:cNvPr id="17" name="TextBox 16"/>
          <p:cNvSpPr txBox="1"/>
          <p:nvPr/>
        </p:nvSpPr>
        <p:spPr>
          <a:xfrm>
            <a:off x="4975181" y="3048000"/>
            <a:ext cx="910827" cy="369332"/>
          </a:xfrm>
          <a:prstGeom prst="rect">
            <a:avLst/>
          </a:prstGeom>
          <a:noFill/>
        </p:spPr>
        <p:txBody>
          <a:bodyPr wrap="none" rtlCol="0">
            <a:spAutoFit/>
          </a:bodyPr>
          <a:lstStyle/>
          <a:p>
            <a:r>
              <a:rPr lang="en-GB" b="1" dirty="0" smtClean="0">
                <a:cs typeface="Arial" pitchFamily="34" charset="0"/>
              </a:rPr>
              <a:t>Game 2</a:t>
            </a:r>
            <a:endParaRPr lang="en-GB" b="1" dirty="0">
              <a:cs typeface="Arial" pitchFamily="34" charset="0"/>
            </a:endParaRPr>
          </a:p>
        </p:txBody>
      </p:sp>
      <p:sp>
        <p:nvSpPr>
          <p:cNvPr id="18" name="TextBox 17"/>
          <p:cNvSpPr txBox="1"/>
          <p:nvPr/>
        </p:nvSpPr>
        <p:spPr>
          <a:xfrm>
            <a:off x="6919397" y="3048000"/>
            <a:ext cx="910827" cy="369332"/>
          </a:xfrm>
          <a:prstGeom prst="rect">
            <a:avLst/>
          </a:prstGeom>
          <a:noFill/>
        </p:spPr>
        <p:txBody>
          <a:bodyPr wrap="none" rtlCol="0">
            <a:spAutoFit/>
          </a:bodyPr>
          <a:lstStyle/>
          <a:p>
            <a:r>
              <a:rPr lang="en-GB" b="1" dirty="0" smtClean="0">
                <a:cs typeface="Arial" pitchFamily="34" charset="0"/>
              </a:rPr>
              <a:t>Game 3</a:t>
            </a:r>
            <a:endParaRPr lang="en-GB" b="1" dirty="0">
              <a:cs typeface="Arial" pitchFamily="34" charset="0"/>
            </a:endParaRPr>
          </a:p>
        </p:txBody>
      </p:sp>
      <p:pic>
        <p:nvPicPr>
          <p:cNvPr id="9" name="Picture 2"/>
          <p:cNvPicPr>
            <a:picLocks noChangeAspect="1" noChangeArrowheads="1"/>
          </p:cNvPicPr>
          <p:nvPr/>
        </p:nvPicPr>
        <p:blipFill>
          <a:blip r:embed="rId3" cstate="print"/>
          <a:srcRect/>
          <a:stretch>
            <a:fillRect/>
          </a:stretch>
        </p:blipFill>
        <p:spPr bwMode="auto">
          <a:xfrm>
            <a:off x="533399" y="1538382"/>
            <a:ext cx="1724091" cy="1656184"/>
          </a:xfrm>
          <a:prstGeom prst="rect">
            <a:avLst/>
          </a:prstGeom>
          <a:noFill/>
          <a:ln w="9525">
            <a:noFill/>
            <a:miter lim="800000"/>
            <a:headEnd/>
            <a:tailEnd/>
          </a:ln>
        </p:spPr>
      </p:pic>
      <p:sp>
        <p:nvSpPr>
          <p:cNvPr id="10" name="TextBox 9"/>
          <p:cNvSpPr txBox="1"/>
          <p:nvPr/>
        </p:nvSpPr>
        <p:spPr>
          <a:xfrm>
            <a:off x="891441" y="5496272"/>
            <a:ext cx="1981761" cy="369332"/>
          </a:xfrm>
          <a:prstGeom prst="rect">
            <a:avLst/>
          </a:prstGeom>
          <a:noFill/>
        </p:spPr>
        <p:txBody>
          <a:bodyPr wrap="none" rtlCol="0">
            <a:spAutoFit/>
          </a:bodyPr>
          <a:lstStyle/>
          <a:p>
            <a:r>
              <a:rPr lang="en-GB" dirty="0" smtClean="0">
                <a:cs typeface="Arial" pitchFamily="34" charset="0"/>
              </a:rPr>
              <a:t>Number of players:</a:t>
            </a:r>
            <a:endParaRPr lang="en-GB" dirty="0">
              <a:cs typeface="Arial" pitchFamily="34" charset="0"/>
            </a:endParaRPr>
          </a:p>
        </p:txBody>
      </p:sp>
      <p:sp>
        <p:nvSpPr>
          <p:cNvPr id="12" name="TextBox 11"/>
          <p:cNvSpPr txBox="1"/>
          <p:nvPr/>
        </p:nvSpPr>
        <p:spPr>
          <a:xfrm>
            <a:off x="3084231" y="5496272"/>
            <a:ext cx="576064" cy="369332"/>
          </a:xfrm>
          <a:prstGeom prst="rect">
            <a:avLst/>
          </a:prstGeom>
          <a:noFill/>
          <a:ln>
            <a:solidFill>
              <a:schemeClr val="accent1"/>
            </a:solidFill>
          </a:ln>
        </p:spPr>
        <p:txBody>
          <a:bodyPr wrap="square" rtlCol="0">
            <a:spAutoFit/>
          </a:bodyPr>
          <a:lstStyle/>
          <a:p>
            <a:endParaRPr lang="en-GB" dirty="0"/>
          </a:p>
        </p:txBody>
      </p:sp>
      <p:sp>
        <p:nvSpPr>
          <p:cNvPr id="19" name="TextBox 18"/>
          <p:cNvSpPr txBox="1"/>
          <p:nvPr/>
        </p:nvSpPr>
        <p:spPr>
          <a:xfrm>
            <a:off x="5181341" y="5514027"/>
            <a:ext cx="576064" cy="369332"/>
          </a:xfrm>
          <a:prstGeom prst="rect">
            <a:avLst/>
          </a:prstGeom>
          <a:noFill/>
          <a:ln>
            <a:solidFill>
              <a:schemeClr val="accent1"/>
            </a:solidFill>
          </a:ln>
        </p:spPr>
        <p:txBody>
          <a:bodyPr wrap="square" rtlCol="0">
            <a:spAutoFit/>
          </a:bodyPr>
          <a:lstStyle/>
          <a:p>
            <a:endParaRPr lang="en-GB" dirty="0"/>
          </a:p>
        </p:txBody>
      </p:sp>
      <p:sp>
        <p:nvSpPr>
          <p:cNvPr id="20" name="TextBox 19"/>
          <p:cNvSpPr txBox="1"/>
          <p:nvPr/>
        </p:nvSpPr>
        <p:spPr>
          <a:xfrm>
            <a:off x="7116679" y="5496272"/>
            <a:ext cx="576064" cy="369332"/>
          </a:xfrm>
          <a:prstGeom prst="rect">
            <a:avLst/>
          </a:prstGeom>
          <a:noFill/>
          <a:ln>
            <a:solidFill>
              <a:schemeClr val="accent1"/>
            </a:solidFill>
          </a:ln>
        </p:spPr>
        <p:txBody>
          <a:bodyPr wrap="square" rtlCol="0">
            <a:spAutoFit/>
          </a:bodyPr>
          <a:lstStyle/>
          <a:p>
            <a:endParaRPr lang="en-GB" dirty="0"/>
          </a:p>
        </p:txBody>
      </p:sp>
      <p:sp>
        <p:nvSpPr>
          <p:cNvPr id="21" name="Title 1"/>
          <p:cNvSpPr>
            <a:spLocks noGrp="1"/>
          </p:cNvSpPr>
          <p:nvPr>
            <p:ph type="title"/>
          </p:nvPr>
        </p:nvSpPr>
        <p:spPr>
          <a:xfrm>
            <a:off x="404414" y="267552"/>
            <a:ext cx="8229600" cy="611337"/>
          </a:xfrm>
        </p:spPr>
        <p:txBody>
          <a:bodyPr>
            <a:noAutofit/>
          </a:bodyPr>
          <a:lstStyle/>
          <a:p>
            <a:pPr algn="l"/>
            <a:r>
              <a:rPr lang="en-GB" sz="3500" b="1" dirty="0" smtClean="0">
                <a:latin typeface="+mn-lt"/>
              </a:rPr>
              <a:t>What’s your risk appetite?</a:t>
            </a:r>
            <a:endParaRPr lang="en-GB" sz="3500" b="1" dirty="0">
              <a:latin typeface="+mn-lt"/>
            </a:endParaRPr>
          </a:p>
        </p:txBody>
      </p:sp>
    </p:spTree>
    <p:extLst>
      <p:ext uri="{BB962C8B-B14F-4D97-AF65-F5344CB8AC3E}">
        <p14:creationId xmlns:p14="http://schemas.microsoft.com/office/powerpoint/2010/main" val="4072062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childTnLst>
                          </p:cTn>
                        </p:par>
                        <p:par>
                          <p:cTn id="27" fill="hold">
                            <p:stCondLst>
                              <p:cond delay="500"/>
                            </p:stCondLst>
                            <p:childTnLst>
                              <p:par>
                                <p:cTn id="28" presetID="10" presetClass="entr" presetSubtype="0" fill="hold" grpId="0" nodeType="afterEffect">
                                  <p:stCondLst>
                                    <p:cond delay="100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500"/>
                                        <p:tgtEl>
                                          <p:spTgt spid="20"/>
                                        </p:tgtEl>
                                      </p:cBhvr>
                                    </p:animEffect>
                                  </p:childTnLst>
                                </p:cTn>
                              </p:par>
                              <p:par>
                                <p:cTn id="31" presetID="10" presetClass="entr" presetSubtype="0" fill="hold" grpId="0" nodeType="withEffect">
                                  <p:stCondLst>
                                    <p:cond delay="100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par>
                                <p:cTn id="34" presetID="10" presetClass="entr" presetSubtype="0" fill="hold" grpId="0" nodeType="withEffect">
                                  <p:stCondLst>
                                    <p:cond delay="100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par>
                                <p:cTn id="37" presetID="10" presetClass="entr" presetSubtype="0" fill="hold" grpId="0" nodeType="withEffect">
                                  <p:stCondLst>
                                    <p:cond delay="100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p:bldP spid="17" grpId="0"/>
      <p:bldP spid="18" grpId="0"/>
      <p:bldP spid="10" grpId="0"/>
      <p:bldP spid="12" grpId="0" animBg="1"/>
      <p:bldP spid="19" grpId="0" animBg="1"/>
      <p:bldP spid="2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850313" y="1214190"/>
            <a:ext cx="5743625" cy="2308324"/>
          </a:xfrm>
          <a:prstGeom prst="rect">
            <a:avLst/>
          </a:prstGeom>
          <a:noFill/>
        </p:spPr>
        <p:txBody>
          <a:bodyPr wrap="square" rtlCol="0">
            <a:spAutoFit/>
          </a:bodyPr>
          <a:lstStyle/>
          <a:p>
            <a:r>
              <a:rPr lang="en-GB" dirty="0" smtClean="0">
                <a:cs typeface="Arial" pitchFamily="34" charset="0"/>
              </a:rPr>
              <a:t>You have the option of playing one of three games. You must play one so which game do you play?</a:t>
            </a:r>
          </a:p>
          <a:p>
            <a:endParaRPr lang="en-GB" dirty="0" smtClean="0">
              <a:cs typeface="Arial" pitchFamily="34" charset="0"/>
            </a:endParaRPr>
          </a:p>
          <a:p>
            <a:r>
              <a:rPr lang="en-GB" dirty="0" smtClean="0">
                <a:cs typeface="Arial" pitchFamily="34" charset="0"/>
              </a:rPr>
              <a:t>You </a:t>
            </a:r>
            <a:r>
              <a:rPr lang="en-GB" dirty="0">
                <a:cs typeface="Arial" pitchFamily="34" charset="0"/>
              </a:rPr>
              <a:t>now </a:t>
            </a:r>
            <a:r>
              <a:rPr lang="en-GB" dirty="0" smtClean="0">
                <a:cs typeface="Arial" pitchFamily="34" charset="0"/>
              </a:rPr>
              <a:t>have £60</a:t>
            </a:r>
            <a:r>
              <a:rPr lang="en-GB" dirty="0">
                <a:cs typeface="Arial" pitchFamily="34" charset="0"/>
              </a:rPr>
              <a:t>. Depending on which side it lands, you </a:t>
            </a:r>
            <a:r>
              <a:rPr lang="en-GB" b="1" dirty="0">
                <a:cs typeface="Arial" pitchFamily="34" charset="0"/>
              </a:rPr>
              <a:t>lose</a:t>
            </a:r>
            <a:r>
              <a:rPr lang="en-GB" dirty="0">
                <a:cs typeface="Arial" pitchFamily="34" charset="0"/>
              </a:rPr>
              <a:t> </a:t>
            </a:r>
            <a:r>
              <a:rPr lang="en-GB" dirty="0" smtClean="0">
                <a:cs typeface="Arial" pitchFamily="34" charset="0"/>
              </a:rPr>
              <a:t>the given sum of money </a:t>
            </a:r>
            <a:r>
              <a:rPr lang="en-GB" b="1" dirty="0" smtClean="0">
                <a:cs typeface="Arial" pitchFamily="34" charset="0"/>
              </a:rPr>
              <a:t>…but the die is not fair</a:t>
            </a:r>
            <a:r>
              <a:rPr lang="en-GB" dirty="0" smtClean="0">
                <a:cs typeface="Arial" pitchFamily="34" charset="0"/>
              </a:rPr>
              <a:t>.</a:t>
            </a:r>
          </a:p>
          <a:p>
            <a:endParaRPr lang="en-GB" dirty="0" smtClean="0"/>
          </a:p>
          <a:p>
            <a:endParaRPr lang="en-GB" dirty="0" smtClean="0"/>
          </a:p>
          <a:p>
            <a:endParaRPr lang="en-GB" dirty="0"/>
          </a:p>
        </p:txBody>
      </p:sp>
      <p:sp>
        <p:nvSpPr>
          <p:cNvPr id="13" name="TextBox 12"/>
          <p:cNvSpPr txBox="1"/>
          <p:nvPr/>
        </p:nvSpPr>
        <p:spPr>
          <a:xfrm>
            <a:off x="2886949" y="3480048"/>
            <a:ext cx="1001212" cy="1754326"/>
          </a:xfrm>
          <a:prstGeom prst="rect">
            <a:avLst/>
          </a:prstGeom>
          <a:noFill/>
          <a:ln>
            <a:solidFill>
              <a:schemeClr val="accent1"/>
            </a:solidFill>
          </a:ln>
        </p:spPr>
        <p:txBody>
          <a:bodyPr wrap="square" rtlCol="0">
            <a:spAutoFit/>
          </a:bodyPr>
          <a:lstStyle/>
          <a:p>
            <a:r>
              <a:rPr lang="en-GB" dirty="0" smtClean="0">
                <a:cs typeface="Arial" pitchFamily="34" charset="0"/>
              </a:rPr>
              <a:t>1 = £0</a:t>
            </a:r>
          </a:p>
          <a:p>
            <a:r>
              <a:rPr lang="en-GB" dirty="0" smtClean="0">
                <a:cs typeface="Arial" pitchFamily="34" charset="0"/>
              </a:rPr>
              <a:t>2 = £0</a:t>
            </a:r>
          </a:p>
          <a:p>
            <a:r>
              <a:rPr lang="en-GB" dirty="0" smtClean="0">
                <a:cs typeface="Arial" pitchFamily="34" charset="0"/>
              </a:rPr>
              <a:t>3 = £0</a:t>
            </a:r>
          </a:p>
          <a:p>
            <a:r>
              <a:rPr lang="en-GB" dirty="0" smtClean="0">
                <a:cs typeface="Arial" pitchFamily="34" charset="0"/>
              </a:rPr>
              <a:t>4 = £0</a:t>
            </a:r>
          </a:p>
          <a:p>
            <a:r>
              <a:rPr lang="en-GB" dirty="0" smtClean="0">
                <a:cs typeface="Arial" pitchFamily="34" charset="0"/>
              </a:rPr>
              <a:t>5 = £0</a:t>
            </a:r>
          </a:p>
          <a:p>
            <a:r>
              <a:rPr lang="en-GB" dirty="0" smtClean="0">
                <a:cs typeface="Arial" pitchFamily="34" charset="0"/>
              </a:rPr>
              <a:t>6 = £60</a:t>
            </a:r>
          </a:p>
        </p:txBody>
      </p:sp>
      <p:sp>
        <p:nvSpPr>
          <p:cNvPr id="14" name="TextBox 13"/>
          <p:cNvSpPr txBox="1"/>
          <p:nvPr/>
        </p:nvSpPr>
        <p:spPr>
          <a:xfrm>
            <a:off x="4975181" y="3480048"/>
            <a:ext cx="963722" cy="1754326"/>
          </a:xfrm>
          <a:prstGeom prst="rect">
            <a:avLst/>
          </a:prstGeom>
          <a:noFill/>
          <a:ln>
            <a:solidFill>
              <a:schemeClr val="accent1"/>
            </a:solidFill>
          </a:ln>
        </p:spPr>
        <p:txBody>
          <a:bodyPr wrap="square" rtlCol="0">
            <a:spAutoFit/>
          </a:bodyPr>
          <a:lstStyle/>
          <a:p>
            <a:r>
              <a:rPr lang="en-GB" dirty="0" smtClean="0">
                <a:cs typeface="Arial" pitchFamily="34" charset="0"/>
              </a:rPr>
              <a:t>1 = £0</a:t>
            </a:r>
          </a:p>
          <a:p>
            <a:r>
              <a:rPr lang="en-GB" dirty="0" smtClean="0">
                <a:cs typeface="Arial" pitchFamily="34" charset="0"/>
              </a:rPr>
              <a:t>2 = £0</a:t>
            </a:r>
          </a:p>
          <a:p>
            <a:r>
              <a:rPr lang="en-GB" dirty="0" smtClean="0">
                <a:cs typeface="Arial" pitchFamily="34" charset="0"/>
              </a:rPr>
              <a:t>3 = £0</a:t>
            </a:r>
          </a:p>
          <a:p>
            <a:r>
              <a:rPr lang="en-GB" dirty="0" smtClean="0">
                <a:cs typeface="Arial" pitchFamily="34" charset="0"/>
              </a:rPr>
              <a:t>4 = £0</a:t>
            </a:r>
          </a:p>
          <a:p>
            <a:r>
              <a:rPr lang="en-GB" dirty="0" smtClean="0">
                <a:cs typeface="Arial" pitchFamily="34" charset="0"/>
              </a:rPr>
              <a:t>5 = £30</a:t>
            </a:r>
          </a:p>
          <a:p>
            <a:r>
              <a:rPr lang="en-GB" dirty="0" smtClean="0">
                <a:cs typeface="Arial" pitchFamily="34" charset="0"/>
              </a:rPr>
              <a:t>6 = £30</a:t>
            </a:r>
          </a:p>
        </p:txBody>
      </p:sp>
      <p:sp>
        <p:nvSpPr>
          <p:cNvPr id="15" name="TextBox 14"/>
          <p:cNvSpPr txBox="1"/>
          <p:nvPr/>
        </p:nvSpPr>
        <p:spPr>
          <a:xfrm>
            <a:off x="6919396" y="3480048"/>
            <a:ext cx="963715" cy="1754326"/>
          </a:xfrm>
          <a:prstGeom prst="rect">
            <a:avLst/>
          </a:prstGeom>
          <a:noFill/>
          <a:ln>
            <a:solidFill>
              <a:schemeClr val="accent1"/>
            </a:solidFill>
          </a:ln>
        </p:spPr>
        <p:txBody>
          <a:bodyPr wrap="square" rtlCol="0">
            <a:spAutoFit/>
          </a:bodyPr>
          <a:lstStyle/>
          <a:p>
            <a:r>
              <a:rPr lang="en-GB" dirty="0" smtClean="0">
                <a:cs typeface="Arial" pitchFamily="34" charset="0"/>
              </a:rPr>
              <a:t>1 = £0</a:t>
            </a:r>
          </a:p>
          <a:p>
            <a:r>
              <a:rPr lang="en-GB" dirty="0" smtClean="0">
                <a:cs typeface="Arial" pitchFamily="34" charset="0"/>
              </a:rPr>
              <a:t>2 = £0</a:t>
            </a:r>
          </a:p>
          <a:p>
            <a:r>
              <a:rPr lang="en-GB" dirty="0" smtClean="0">
                <a:cs typeface="Arial" pitchFamily="34" charset="0"/>
              </a:rPr>
              <a:t>3 = £0</a:t>
            </a:r>
          </a:p>
          <a:p>
            <a:r>
              <a:rPr lang="en-GB" dirty="0" smtClean="0">
                <a:cs typeface="Arial" pitchFamily="34" charset="0"/>
              </a:rPr>
              <a:t>4 = £20</a:t>
            </a:r>
          </a:p>
          <a:p>
            <a:r>
              <a:rPr lang="en-GB" dirty="0" smtClean="0">
                <a:cs typeface="Arial" pitchFamily="34" charset="0"/>
              </a:rPr>
              <a:t>5 </a:t>
            </a:r>
            <a:r>
              <a:rPr lang="en-GB" dirty="0">
                <a:cs typeface="Arial" pitchFamily="34" charset="0"/>
              </a:rPr>
              <a:t>= </a:t>
            </a:r>
            <a:r>
              <a:rPr lang="en-GB" dirty="0" smtClean="0">
                <a:cs typeface="Arial" pitchFamily="34" charset="0"/>
              </a:rPr>
              <a:t>£20</a:t>
            </a:r>
          </a:p>
          <a:p>
            <a:r>
              <a:rPr lang="en-GB" dirty="0" smtClean="0">
                <a:cs typeface="Arial" pitchFamily="34" charset="0"/>
              </a:rPr>
              <a:t>6 = £20</a:t>
            </a:r>
          </a:p>
        </p:txBody>
      </p:sp>
      <p:sp>
        <p:nvSpPr>
          <p:cNvPr id="16" name="TextBox 15"/>
          <p:cNvSpPr txBox="1"/>
          <p:nvPr/>
        </p:nvSpPr>
        <p:spPr>
          <a:xfrm>
            <a:off x="2886949" y="3048000"/>
            <a:ext cx="910827" cy="369332"/>
          </a:xfrm>
          <a:prstGeom prst="rect">
            <a:avLst/>
          </a:prstGeom>
          <a:noFill/>
        </p:spPr>
        <p:txBody>
          <a:bodyPr wrap="none" rtlCol="0">
            <a:spAutoFit/>
          </a:bodyPr>
          <a:lstStyle/>
          <a:p>
            <a:r>
              <a:rPr lang="en-GB" b="1" dirty="0" smtClean="0">
                <a:cs typeface="Arial" pitchFamily="34" charset="0"/>
              </a:rPr>
              <a:t>Game 1</a:t>
            </a:r>
            <a:endParaRPr lang="en-GB" b="1" dirty="0">
              <a:cs typeface="Arial" pitchFamily="34" charset="0"/>
            </a:endParaRPr>
          </a:p>
        </p:txBody>
      </p:sp>
      <p:sp>
        <p:nvSpPr>
          <p:cNvPr id="17" name="TextBox 16"/>
          <p:cNvSpPr txBox="1"/>
          <p:nvPr/>
        </p:nvSpPr>
        <p:spPr>
          <a:xfrm>
            <a:off x="4975181" y="3048000"/>
            <a:ext cx="910827" cy="369332"/>
          </a:xfrm>
          <a:prstGeom prst="rect">
            <a:avLst/>
          </a:prstGeom>
          <a:noFill/>
        </p:spPr>
        <p:txBody>
          <a:bodyPr wrap="none" rtlCol="0">
            <a:spAutoFit/>
          </a:bodyPr>
          <a:lstStyle/>
          <a:p>
            <a:r>
              <a:rPr lang="en-GB" b="1" dirty="0" smtClean="0">
                <a:cs typeface="Arial" pitchFamily="34" charset="0"/>
              </a:rPr>
              <a:t>Game 2</a:t>
            </a:r>
            <a:endParaRPr lang="en-GB" b="1" dirty="0">
              <a:cs typeface="Arial" pitchFamily="34" charset="0"/>
            </a:endParaRPr>
          </a:p>
        </p:txBody>
      </p:sp>
      <p:sp>
        <p:nvSpPr>
          <p:cNvPr id="18" name="TextBox 17"/>
          <p:cNvSpPr txBox="1"/>
          <p:nvPr/>
        </p:nvSpPr>
        <p:spPr>
          <a:xfrm>
            <a:off x="6919397" y="3048000"/>
            <a:ext cx="910827" cy="369332"/>
          </a:xfrm>
          <a:prstGeom prst="rect">
            <a:avLst/>
          </a:prstGeom>
          <a:noFill/>
        </p:spPr>
        <p:txBody>
          <a:bodyPr wrap="none" rtlCol="0">
            <a:spAutoFit/>
          </a:bodyPr>
          <a:lstStyle/>
          <a:p>
            <a:r>
              <a:rPr lang="en-GB" b="1" dirty="0" smtClean="0">
                <a:cs typeface="Arial" pitchFamily="34" charset="0"/>
              </a:rPr>
              <a:t>Game 3</a:t>
            </a:r>
            <a:endParaRPr lang="en-GB" b="1" dirty="0">
              <a:cs typeface="Arial" pitchFamily="34" charset="0"/>
            </a:endParaRPr>
          </a:p>
        </p:txBody>
      </p:sp>
      <p:pic>
        <p:nvPicPr>
          <p:cNvPr id="9" name="Picture 2"/>
          <p:cNvPicPr>
            <a:picLocks noChangeAspect="1" noChangeArrowheads="1"/>
          </p:cNvPicPr>
          <p:nvPr/>
        </p:nvPicPr>
        <p:blipFill>
          <a:blip r:embed="rId3" cstate="print"/>
          <a:srcRect/>
          <a:stretch>
            <a:fillRect/>
          </a:stretch>
        </p:blipFill>
        <p:spPr bwMode="auto">
          <a:xfrm>
            <a:off x="533399" y="1538382"/>
            <a:ext cx="1724091" cy="1656184"/>
          </a:xfrm>
          <a:prstGeom prst="rect">
            <a:avLst/>
          </a:prstGeom>
          <a:noFill/>
          <a:ln w="9525">
            <a:noFill/>
            <a:miter lim="800000"/>
            <a:headEnd/>
            <a:tailEnd/>
          </a:ln>
        </p:spPr>
      </p:pic>
      <p:sp>
        <p:nvSpPr>
          <p:cNvPr id="10" name="TextBox 9"/>
          <p:cNvSpPr txBox="1"/>
          <p:nvPr/>
        </p:nvSpPr>
        <p:spPr>
          <a:xfrm>
            <a:off x="891441" y="5496272"/>
            <a:ext cx="1981761" cy="369332"/>
          </a:xfrm>
          <a:prstGeom prst="rect">
            <a:avLst/>
          </a:prstGeom>
          <a:noFill/>
        </p:spPr>
        <p:txBody>
          <a:bodyPr wrap="none" rtlCol="0">
            <a:spAutoFit/>
          </a:bodyPr>
          <a:lstStyle/>
          <a:p>
            <a:r>
              <a:rPr lang="en-GB" dirty="0" smtClean="0">
                <a:cs typeface="Arial" pitchFamily="34" charset="0"/>
              </a:rPr>
              <a:t>Number of players:</a:t>
            </a:r>
            <a:endParaRPr lang="en-GB" dirty="0">
              <a:cs typeface="Arial" pitchFamily="34" charset="0"/>
            </a:endParaRPr>
          </a:p>
        </p:txBody>
      </p:sp>
      <p:sp>
        <p:nvSpPr>
          <p:cNvPr id="12" name="TextBox 11"/>
          <p:cNvSpPr txBox="1"/>
          <p:nvPr/>
        </p:nvSpPr>
        <p:spPr>
          <a:xfrm>
            <a:off x="3084231" y="5496272"/>
            <a:ext cx="576064" cy="369332"/>
          </a:xfrm>
          <a:prstGeom prst="rect">
            <a:avLst/>
          </a:prstGeom>
          <a:noFill/>
          <a:ln>
            <a:solidFill>
              <a:schemeClr val="accent1"/>
            </a:solidFill>
          </a:ln>
        </p:spPr>
        <p:txBody>
          <a:bodyPr wrap="square" rtlCol="0">
            <a:spAutoFit/>
          </a:bodyPr>
          <a:lstStyle/>
          <a:p>
            <a:endParaRPr lang="en-GB" dirty="0"/>
          </a:p>
        </p:txBody>
      </p:sp>
      <p:sp>
        <p:nvSpPr>
          <p:cNvPr id="19" name="TextBox 18"/>
          <p:cNvSpPr txBox="1"/>
          <p:nvPr/>
        </p:nvSpPr>
        <p:spPr>
          <a:xfrm>
            <a:off x="5181341" y="5514027"/>
            <a:ext cx="576064" cy="369332"/>
          </a:xfrm>
          <a:prstGeom prst="rect">
            <a:avLst/>
          </a:prstGeom>
          <a:noFill/>
          <a:ln>
            <a:solidFill>
              <a:schemeClr val="accent1"/>
            </a:solidFill>
          </a:ln>
        </p:spPr>
        <p:txBody>
          <a:bodyPr wrap="square" rtlCol="0">
            <a:spAutoFit/>
          </a:bodyPr>
          <a:lstStyle/>
          <a:p>
            <a:endParaRPr lang="en-GB" dirty="0"/>
          </a:p>
        </p:txBody>
      </p:sp>
      <p:sp>
        <p:nvSpPr>
          <p:cNvPr id="20" name="TextBox 19"/>
          <p:cNvSpPr txBox="1"/>
          <p:nvPr/>
        </p:nvSpPr>
        <p:spPr>
          <a:xfrm>
            <a:off x="7116679" y="5496272"/>
            <a:ext cx="576064" cy="369332"/>
          </a:xfrm>
          <a:prstGeom prst="rect">
            <a:avLst/>
          </a:prstGeom>
          <a:noFill/>
          <a:ln>
            <a:solidFill>
              <a:schemeClr val="accent1"/>
            </a:solidFill>
          </a:ln>
        </p:spPr>
        <p:txBody>
          <a:bodyPr wrap="square" rtlCol="0">
            <a:spAutoFit/>
          </a:bodyPr>
          <a:lstStyle/>
          <a:p>
            <a:endParaRPr lang="en-GB" dirty="0"/>
          </a:p>
        </p:txBody>
      </p:sp>
      <p:sp>
        <p:nvSpPr>
          <p:cNvPr id="21" name="Title 1"/>
          <p:cNvSpPr>
            <a:spLocks noGrp="1"/>
          </p:cNvSpPr>
          <p:nvPr>
            <p:ph type="title"/>
          </p:nvPr>
        </p:nvSpPr>
        <p:spPr>
          <a:xfrm>
            <a:off x="404414" y="267552"/>
            <a:ext cx="8229600" cy="611337"/>
          </a:xfrm>
        </p:spPr>
        <p:txBody>
          <a:bodyPr>
            <a:noAutofit/>
          </a:bodyPr>
          <a:lstStyle/>
          <a:p>
            <a:pPr algn="l"/>
            <a:r>
              <a:rPr lang="en-GB" sz="3500" b="1" dirty="0" smtClean="0">
                <a:latin typeface="+mn-lt"/>
              </a:rPr>
              <a:t>What’s your risk appetite?</a:t>
            </a:r>
            <a:endParaRPr lang="en-GB" sz="3500" b="1" dirty="0">
              <a:latin typeface="+mn-lt"/>
            </a:endParaRPr>
          </a:p>
        </p:txBody>
      </p:sp>
    </p:spTree>
    <p:extLst>
      <p:ext uri="{BB962C8B-B14F-4D97-AF65-F5344CB8AC3E}">
        <p14:creationId xmlns:p14="http://schemas.microsoft.com/office/powerpoint/2010/main" val="3728349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childTnLst>
                          </p:cTn>
                        </p:par>
                        <p:par>
                          <p:cTn id="27" fill="hold">
                            <p:stCondLst>
                              <p:cond delay="500"/>
                            </p:stCondLst>
                            <p:childTnLst>
                              <p:par>
                                <p:cTn id="28" presetID="10" presetClass="entr" presetSubtype="0" fill="hold" grpId="0" nodeType="afterEffect">
                                  <p:stCondLst>
                                    <p:cond delay="100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500"/>
                                        <p:tgtEl>
                                          <p:spTgt spid="20"/>
                                        </p:tgtEl>
                                      </p:cBhvr>
                                    </p:animEffect>
                                  </p:childTnLst>
                                </p:cTn>
                              </p:par>
                              <p:par>
                                <p:cTn id="31" presetID="10" presetClass="entr" presetSubtype="0" fill="hold" grpId="0" nodeType="withEffect">
                                  <p:stCondLst>
                                    <p:cond delay="100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par>
                                <p:cTn id="34" presetID="10" presetClass="entr" presetSubtype="0" fill="hold" grpId="0" nodeType="withEffect">
                                  <p:stCondLst>
                                    <p:cond delay="100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par>
                                <p:cTn id="37" presetID="10" presetClass="entr" presetSubtype="0" fill="hold" grpId="0" nodeType="withEffect">
                                  <p:stCondLst>
                                    <p:cond delay="100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p:bldP spid="17" grpId="0"/>
      <p:bldP spid="18" grpId="0"/>
      <p:bldP spid="10" grpId="0"/>
      <p:bldP spid="12" grpId="0" animBg="1"/>
      <p:bldP spid="19" grpId="0" animBg="1"/>
      <p:bldP spid="2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p:cNvPicPr>
            <a:picLocks noChangeAspect="1" noChangeArrowheads="1"/>
          </p:cNvPicPr>
          <p:nvPr/>
        </p:nvPicPr>
        <p:blipFill>
          <a:blip r:embed="rId3" cstate="print"/>
          <a:srcRect/>
          <a:stretch>
            <a:fillRect/>
          </a:stretch>
        </p:blipFill>
        <p:spPr bwMode="auto">
          <a:xfrm>
            <a:off x="4344047" y="3346882"/>
            <a:ext cx="4242139" cy="3303973"/>
          </a:xfrm>
          <a:prstGeom prst="rect">
            <a:avLst/>
          </a:prstGeom>
          <a:noFill/>
          <a:ln w="9525">
            <a:noFill/>
            <a:miter lim="800000"/>
            <a:headEnd/>
            <a:tailEnd/>
          </a:ln>
        </p:spPr>
      </p:pic>
      <p:sp>
        <p:nvSpPr>
          <p:cNvPr id="3" name="Content Placeholder 2"/>
          <p:cNvSpPr>
            <a:spLocks noGrp="1"/>
          </p:cNvSpPr>
          <p:nvPr>
            <p:ph sz="quarter" idx="1"/>
          </p:nvPr>
        </p:nvSpPr>
        <p:spPr>
          <a:xfrm>
            <a:off x="457200" y="1219200"/>
            <a:ext cx="8083118" cy="5086165"/>
          </a:xfrm>
        </p:spPr>
        <p:txBody>
          <a:bodyPr>
            <a:normAutofit fontScale="47500" lnSpcReduction="20000"/>
          </a:bodyPr>
          <a:lstStyle/>
          <a:p>
            <a:pPr>
              <a:buNone/>
            </a:pPr>
            <a:r>
              <a:rPr lang="en-GB" b="1" dirty="0" smtClean="0">
                <a:cs typeface="Arial" pitchFamily="34" charset="0"/>
              </a:rPr>
              <a:t>How can we make decisions when faced with uncertainty?</a:t>
            </a:r>
          </a:p>
          <a:p>
            <a:pPr>
              <a:buNone/>
            </a:pPr>
            <a:endParaRPr lang="en-GB" dirty="0" smtClean="0">
              <a:cs typeface="Arial" pitchFamily="34" charset="0"/>
            </a:endParaRPr>
          </a:p>
          <a:p>
            <a:pPr>
              <a:buNone/>
            </a:pPr>
            <a:r>
              <a:rPr lang="en-GB" dirty="0" smtClean="0">
                <a:cs typeface="Arial" pitchFamily="34" charset="0"/>
              </a:rPr>
              <a:t>When we </a:t>
            </a:r>
            <a:r>
              <a:rPr lang="en-GB" b="1" dirty="0" smtClean="0">
                <a:cs typeface="Arial" pitchFamily="34" charset="0"/>
              </a:rPr>
              <a:t>know</a:t>
            </a:r>
            <a:r>
              <a:rPr lang="en-GB" dirty="0" smtClean="0">
                <a:cs typeface="Arial" pitchFamily="34" charset="0"/>
              </a:rPr>
              <a:t> the probabilities:</a:t>
            </a:r>
          </a:p>
          <a:p>
            <a:pPr>
              <a:buNone/>
            </a:pPr>
            <a:endParaRPr lang="en-GB" dirty="0" smtClean="0">
              <a:cs typeface="Arial" pitchFamily="34" charset="0"/>
            </a:endParaRPr>
          </a:p>
          <a:p>
            <a:pPr>
              <a:buNone/>
            </a:pPr>
            <a:r>
              <a:rPr lang="en-GB" dirty="0" smtClean="0">
                <a:cs typeface="Arial" pitchFamily="34" charset="0"/>
              </a:rPr>
              <a:t>	Risk is often considered as the consequences of a hazard multiplied by the probability of the hazard’s occurrence. This can be formalised using the </a:t>
            </a:r>
            <a:r>
              <a:rPr lang="en-GB" b="1" i="1" dirty="0" smtClean="0">
                <a:cs typeface="Arial" pitchFamily="34" charset="0"/>
              </a:rPr>
              <a:t>expected value</a:t>
            </a:r>
            <a:r>
              <a:rPr lang="en-GB" dirty="0" smtClean="0">
                <a:cs typeface="Arial" pitchFamily="34" charset="0"/>
              </a:rPr>
              <a:t>. </a:t>
            </a:r>
          </a:p>
          <a:p>
            <a:pPr>
              <a:buNone/>
            </a:pPr>
            <a:endParaRPr lang="en-GB" dirty="0" smtClean="0"/>
          </a:p>
          <a:p>
            <a:pPr>
              <a:buNone/>
            </a:pPr>
            <a:endParaRPr lang="en-GB" b="1" dirty="0" smtClean="0">
              <a:cs typeface="Arial" pitchFamily="34" charset="0"/>
            </a:endParaRPr>
          </a:p>
          <a:p>
            <a:pPr>
              <a:buNone/>
            </a:pPr>
            <a:r>
              <a:rPr lang="en-GB" b="1" dirty="0" smtClean="0">
                <a:cs typeface="Arial" pitchFamily="34" charset="0"/>
              </a:rPr>
              <a:t>In the dice game:</a:t>
            </a:r>
          </a:p>
          <a:p>
            <a:pPr>
              <a:buNone/>
            </a:pPr>
            <a:endParaRPr lang="en-GB" dirty="0" smtClean="0">
              <a:cs typeface="Arial" pitchFamily="34" charset="0"/>
            </a:endParaRPr>
          </a:p>
          <a:p>
            <a:pPr>
              <a:buNone/>
            </a:pPr>
            <a:r>
              <a:rPr lang="en-GB" b="1" i="1" dirty="0" smtClean="0">
                <a:cs typeface="Arial" pitchFamily="34" charset="0"/>
              </a:rPr>
              <a:t>Game 1 </a:t>
            </a:r>
          </a:p>
          <a:p>
            <a:pPr>
              <a:buNone/>
            </a:pPr>
            <a:r>
              <a:rPr lang="en-GB" dirty="0" smtClean="0">
                <a:cs typeface="Arial" pitchFamily="34" charset="0"/>
              </a:rPr>
              <a:t>E = (5/6 * 0) + (1/6 * 60) = £10</a:t>
            </a:r>
          </a:p>
          <a:p>
            <a:pPr>
              <a:buNone/>
            </a:pPr>
            <a:r>
              <a:rPr lang="en-GB" sz="400" dirty="0" smtClean="0">
                <a:cs typeface="Arial" pitchFamily="34" charset="0"/>
              </a:rPr>
              <a:t>		</a:t>
            </a:r>
          </a:p>
          <a:p>
            <a:pPr>
              <a:buNone/>
            </a:pPr>
            <a:r>
              <a:rPr lang="en-GB" b="1" i="1" dirty="0" smtClean="0">
                <a:cs typeface="Arial" pitchFamily="34" charset="0"/>
              </a:rPr>
              <a:t>Game 2 </a:t>
            </a:r>
            <a:r>
              <a:rPr lang="en-GB" i="1" dirty="0" smtClean="0">
                <a:cs typeface="Arial" pitchFamily="34" charset="0"/>
              </a:rPr>
              <a:t>	</a:t>
            </a:r>
          </a:p>
          <a:p>
            <a:pPr>
              <a:buNone/>
            </a:pPr>
            <a:r>
              <a:rPr lang="en-GB" dirty="0" smtClean="0">
                <a:cs typeface="Arial" pitchFamily="34" charset="0"/>
              </a:rPr>
              <a:t>E = (4/6 * 0) + (2/6 * 30) = £10 </a:t>
            </a:r>
          </a:p>
          <a:p>
            <a:pPr>
              <a:buNone/>
            </a:pPr>
            <a:endParaRPr lang="en-GB" sz="400" dirty="0" smtClean="0">
              <a:cs typeface="Arial" pitchFamily="34" charset="0"/>
            </a:endParaRPr>
          </a:p>
          <a:p>
            <a:pPr>
              <a:buNone/>
            </a:pPr>
            <a:r>
              <a:rPr lang="en-GB" b="1" i="1" dirty="0" smtClean="0">
                <a:cs typeface="Arial" pitchFamily="34" charset="0"/>
              </a:rPr>
              <a:t>Game 3</a:t>
            </a:r>
          </a:p>
          <a:p>
            <a:pPr>
              <a:buNone/>
            </a:pPr>
            <a:r>
              <a:rPr lang="en-GB" dirty="0" smtClean="0">
                <a:cs typeface="Arial" pitchFamily="34" charset="0"/>
              </a:rPr>
              <a:t>E = (3/6 * 0) + (3/6 * 20) = £10 	</a:t>
            </a:r>
          </a:p>
          <a:p>
            <a:pPr>
              <a:buNone/>
            </a:pPr>
            <a:endParaRPr lang="en-GB" dirty="0" smtClean="0">
              <a:cs typeface="Arial" pitchFamily="34" charset="0"/>
            </a:endParaRPr>
          </a:p>
          <a:p>
            <a:pPr>
              <a:buNone/>
            </a:pPr>
            <a:endParaRPr lang="en-GB" dirty="0" smtClean="0">
              <a:cs typeface="Arial" pitchFamily="34" charset="0"/>
            </a:endParaRPr>
          </a:p>
          <a:p>
            <a:pPr>
              <a:buNone/>
            </a:pPr>
            <a:r>
              <a:rPr lang="en-GB" dirty="0" smtClean="0">
                <a:cs typeface="Arial" pitchFamily="34" charset="0"/>
              </a:rPr>
              <a:t>	In this case the game we eventually decide to play depends entirely on our </a:t>
            </a:r>
            <a:r>
              <a:rPr lang="en-GB" b="1" dirty="0" smtClean="0">
                <a:cs typeface="Arial" pitchFamily="34" charset="0"/>
              </a:rPr>
              <a:t>risk preference</a:t>
            </a:r>
            <a:r>
              <a:rPr lang="en-GB" dirty="0" smtClean="0">
                <a:cs typeface="Arial" pitchFamily="34" charset="0"/>
              </a:rPr>
              <a:t>.  	</a:t>
            </a:r>
          </a:p>
          <a:p>
            <a:pPr>
              <a:buNone/>
            </a:pPr>
            <a:endParaRPr lang="en-GB" dirty="0" smtClean="0">
              <a:cs typeface="Arial" pitchFamily="34" charset="0"/>
            </a:endParaRPr>
          </a:p>
          <a:p>
            <a:pPr>
              <a:buNone/>
            </a:pPr>
            <a:endParaRPr lang="en-GB" dirty="0" smtClean="0"/>
          </a:p>
          <a:p>
            <a:pPr>
              <a:buNone/>
            </a:pPr>
            <a:endParaRPr lang="en-GB" dirty="0" smtClean="0"/>
          </a:p>
          <a:p>
            <a:pPr>
              <a:buNone/>
            </a:pPr>
            <a:endParaRPr lang="en-GB" dirty="0" smtClean="0"/>
          </a:p>
        </p:txBody>
      </p:sp>
      <p:sp>
        <p:nvSpPr>
          <p:cNvPr id="6" name="Title 1"/>
          <p:cNvSpPr>
            <a:spLocks noGrp="1"/>
          </p:cNvSpPr>
          <p:nvPr>
            <p:ph type="title"/>
          </p:nvPr>
        </p:nvSpPr>
        <p:spPr>
          <a:xfrm>
            <a:off x="395536" y="116632"/>
            <a:ext cx="8229600" cy="1066800"/>
          </a:xfrm>
        </p:spPr>
        <p:txBody>
          <a:bodyPr>
            <a:normAutofit/>
          </a:bodyPr>
          <a:lstStyle/>
          <a:p>
            <a:pPr algn="l"/>
            <a:r>
              <a:rPr lang="en-GB" sz="3500" b="1" dirty="0" smtClean="0">
                <a:latin typeface="+mn-lt"/>
              </a:rPr>
              <a:t>Decisions under uncertainty</a:t>
            </a:r>
            <a:endParaRPr lang="en-GB" sz="3500" b="1" dirty="0">
              <a:latin typeface="+mn-lt"/>
            </a:endParaRPr>
          </a:p>
        </p:txBody>
      </p:sp>
      <p:pic>
        <p:nvPicPr>
          <p:cNvPr id="52229" name="Picture 5"/>
          <p:cNvPicPr>
            <a:picLocks noChangeAspect="1" noChangeArrowheads="1"/>
          </p:cNvPicPr>
          <p:nvPr/>
        </p:nvPicPr>
        <p:blipFill>
          <a:blip r:embed="rId4" cstate="print"/>
          <a:srcRect/>
          <a:stretch>
            <a:fillRect/>
          </a:stretch>
        </p:blipFill>
        <p:spPr bwMode="auto">
          <a:xfrm>
            <a:off x="7300089" y="337740"/>
            <a:ext cx="1468660" cy="1464428"/>
          </a:xfrm>
          <a:prstGeom prst="rect">
            <a:avLst/>
          </a:prstGeom>
          <a:noFill/>
          <a:ln w="9525">
            <a:noFill/>
            <a:miter lim="800000"/>
            <a:headEnd/>
            <a:tailEnd/>
          </a:ln>
        </p:spPr>
      </p:pic>
      <p:sp>
        <p:nvSpPr>
          <p:cNvPr id="15" name="TextBox 14"/>
          <p:cNvSpPr txBox="1"/>
          <p:nvPr/>
        </p:nvSpPr>
        <p:spPr>
          <a:xfrm>
            <a:off x="3702968" y="3258144"/>
            <a:ext cx="1001212" cy="1754326"/>
          </a:xfrm>
          <a:prstGeom prst="rect">
            <a:avLst/>
          </a:prstGeom>
          <a:noFill/>
          <a:ln>
            <a:solidFill>
              <a:schemeClr val="accent1"/>
            </a:solidFill>
          </a:ln>
        </p:spPr>
        <p:txBody>
          <a:bodyPr wrap="square" rtlCol="0">
            <a:spAutoFit/>
          </a:bodyPr>
          <a:lstStyle/>
          <a:p>
            <a:r>
              <a:rPr lang="en-GB" dirty="0" smtClean="0">
                <a:cs typeface="Arial" pitchFamily="34" charset="0"/>
              </a:rPr>
              <a:t>1 = £0</a:t>
            </a:r>
          </a:p>
          <a:p>
            <a:r>
              <a:rPr lang="en-GB" dirty="0" smtClean="0">
                <a:cs typeface="Arial" pitchFamily="34" charset="0"/>
              </a:rPr>
              <a:t>2 = £0</a:t>
            </a:r>
          </a:p>
          <a:p>
            <a:r>
              <a:rPr lang="en-GB" dirty="0" smtClean="0">
                <a:cs typeface="Arial" pitchFamily="34" charset="0"/>
              </a:rPr>
              <a:t>3 = £0</a:t>
            </a:r>
          </a:p>
          <a:p>
            <a:r>
              <a:rPr lang="en-GB" dirty="0" smtClean="0">
                <a:cs typeface="Arial" pitchFamily="34" charset="0"/>
              </a:rPr>
              <a:t>4 = £0</a:t>
            </a:r>
          </a:p>
          <a:p>
            <a:r>
              <a:rPr lang="en-GB" dirty="0" smtClean="0">
                <a:cs typeface="Arial" pitchFamily="34" charset="0"/>
              </a:rPr>
              <a:t>5 = £0</a:t>
            </a:r>
          </a:p>
          <a:p>
            <a:r>
              <a:rPr lang="en-GB" dirty="0" smtClean="0">
                <a:cs typeface="Arial" pitchFamily="34" charset="0"/>
              </a:rPr>
              <a:t>6 = £60</a:t>
            </a:r>
          </a:p>
        </p:txBody>
      </p:sp>
      <p:sp>
        <p:nvSpPr>
          <p:cNvPr id="16" name="TextBox 15"/>
          <p:cNvSpPr txBox="1"/>
          <p:nvPr/>
        </p:nvSpPr>
        <p:spPr>
          <a:xfrm>
            <a:off x="5791200" y="3258144"/>
            <a:ext cx="963722" cy="1754326"/>
          </a:xfrm>
          <a:prstGeom prst="rect">
            <a:avLst/>
          </a:prstGeom>
          <a:noFill/>
          <a:ln>
            <a:solidFill>
              <a:schemeClr val="accent1"/>
            </a:solidFill>
          </a:ln>
        </p:spPr>
        <p:txBody>
          <a:bodyPr wrap="square" rtlCol="0">
            <a:spAutoFit/>
          </a:bodyPr>
          <a:lstStyle/>
          <a:p>
            <a:r>
              <a:rPr lang="en-GB" dirty="0" smtClean="0">
                <a:cs typeface="Arial" pitchFamily="34" charset="0"/>
              </a:rPr>
              <a:t>1 = £0</a:t>
            </a:r>
          </a:p>
          <a:p>
            <a:r>
              <a:rPr lang="en-GB" dirty="0" smtClean="0">
                <a:cs typeface="Arial" pitchFamily="34" charset="0"/>
              </a:rPr>
              <a:t>2 = £0</a:t>
            </a:r>
          </a:p>
          <a:p>
            <a:r>
              <a:rPr lang="en-GB" dirty="0" smtClean="0">
                <a:cs typeface="Arial" pitchFamily="34" charset="0"/>
              </a:rPr>
              <a:t>3 = £0</a:t>
            </a:r>
          </a:p>
          <a:p>
            <a:r>
              <a:rPr lang="en-GB" dirty="0" smtClean="0">
                <a:cs typeface="Arial" pitchFamily="34" charset="0"/>
              </a:rPr>
              <a:t>4 = £0</a:t>
            </a:r>
          </a:p>
          <a:p>
            <a:r>
              <a:rPr lang="en-GB" dirty="0" smtClean="0">
                <a:cs typeface="Arial" pitchFamily="34" charset="0"/>
              </a:rPr>
              <a:t>5 = £30</a:t>
            </a:r>
          </a:p>
          <a:p>
            <a:r>
              <a:rPr lang="en-GB" dirty="0" smtClean="0">
                <a:cs typeface="Arial" pitchFamily="34" charset="0"/>
              </a:rPr>
              <a:t>6 = £30</a:t>
            </a:r>
          </a:p>
        </p:txBody>
      </p:sp>
      <p:sp>
        <p:nvSpPr>
          <p:cNvPr id="17" name="TextBox 16"/>
          <p:cNvSpPr txBox="1"/>
          <p:nvPr/>
        </p:nvSpPr>
        <p:spPr>
          <a:xfrm>
            <a:off x="7735415" y="3258144"/>
            <a:ext cx="963715" cy="1754326"/>
          </a:xfrm>
          <a:prstGeom prst="rect">
            <a:avLst/>
          </a:prstGeom>
          <a:noFill/>
          <a:ln>
            <a:solidFill>
              <a:schemeClr val="accent1"/>
            </a:solidFill>
          </a:ln>
        </p:spPr>
        <p:txBody>
          <a:bodyPr wrap="square" rtlCol="0">
            <a:spAutoFit/>
          </a:bodyPr>
          <a:lstStyle/>
          <a:p>
            <a:r>
              <a:rPr lang="en-GB" dirty="0" smtClean="0">
                <a:cs typeface="Arial" pitchFamily="34" charset="0"/>
              </a:rPr>
              <a:t>1 = £0</a:t>
            </a:r>
          </a:p>
          <a:p>
            <a:r>
              <a:rPr lang="en-GB" dirty="0" smtClean="0">
                <a:cs typeface="Arial" pitchFamily="34" charset="0"/>
              </a:rPr>
              <a:t>2 = £0</a:t>
            </a:r>
          </a:p>
          <a:p>
            <a:r>
              <a:rPr lang="en-GB" dirty="0" smtClean="0">
                <a:cs typeface="Arial" pitchFamily="34" charset="0"/>
              </a:rPr>
              <a:t>3 = £0</a:t>
            </a:r>
          </a:p>
          <a:p>
            <a:r>
              <a:rPr lang="en-GB" dirty="0" smtClean="0">
                <a:cs typeface="Arial" pitchFamily="34" charset="0"/>
              </a:rPr>
              <a:t>4 = £20</a:t>
            </a:r>
          </a:p>
          <a:p>
            <a:r>
              <a:rPr lang="en-GB" dirty="0" smtClean="0">
                <a:cs typeface="Arial" pitchFamily="34" charset="0"/>
              </a:rPr>
              <a:t>5 </a:t>
            </a:r>
            <a:r>
              <a:rPr lang="en-GB" dirty="0">
                <a:cs typeface="Arial" pitchFamily="34" charset="0"/>
              </a:rPr>
              <a:t>= </a:t>
            </a:r>
            <a:r>
              <a:rPr lang="en-GB" dirty="0" smtClean="0">
                <a:cs typeface="Arial" pitchFamily="34" charset="0"/>
              </a:rPr>
              <a:t>£20</a:t>
            </a:r>
          </a:p>
          <a:p>
            <a:r>
              <a:rPr lang="en-GB" dirty="0" smtClean="0">
                <a:cs typeface="Arial" pitchFamily="34" charset="0"/>
              </a:rPr>
              <a:t>6 = £20</a:t>
            </a:r>
          </a:p>
        </p:txBody>
      </p:sp>
      <p:sp>
        <p:nvSpPr>
          <p:cNvPr id="18" name="TextBox 17"/>
          <p:cNvSpPr txBox="1"/>
          <p:nvPr/>
        </p:nvSpPr>
        <p:spPr>
          <a:xfrm>
            <a:off x="3702968" y="2826096"/>
            <a:ext cx="910827" cy="369332"/>
          </a:xfrm>
          <a:prstGeom prst="rect">
            <a:avLst/>
          </a:prstGeom>
          <a:noFill/>
        </p:spPr>
        <p:txBody>
          <a:bodyPr wrap="none" rtlCol="0">
            <a:spAutoFit/>
          </a:bodyPr>
          <a:lstStyle/>
          <a:p>
            <a:r>
              <a:rPr lang="en-GB" b="1" dirty="0" smtClean="0">
                <a:cs typeface="Arial" pitchFamily="34" charset="0"/>
              </a:rPr>
              <a:t>Game 1</a:t>
            </a:r>
            <a:endParaRPr lang="en-GB" b="1" dirty="0">
              <a:cs typeface="Arial" pitchFamily="34" charset="0"/>
            </a:endParaRPr>
          </a:p>
        </p:txBody>
      </p:sp>
      <p:sp>
        <p:nvSpPr>
          <p:cNvPr id="19" name="TextBox 18"/>
          <p:cNvSpPr txBox="1"/>
          <p:nvPr/>
        </p:nvSpPr>
        <p:spPr>
          <a:xfrm>
            <a:off x="5791200" y="2826096"/>
            <a:ext cx="910827" cy="369332"/>
          </a:xfrm>
          <a:prstGeom prst="rect">
            <a:avLst/>
          </a:prstGeom>
          <a:noFill/>
        </p:spPr>
        <p:txBody>
          <a:bodyPr wrap="none" rtlCol="0">
            <a:spAutoFit/>
          </a:bodyPr>
          <a:lstStyle/>
          <a:p>
            <a:r>
              <a:rPr lang="en-GB" b="1" dirty="0" smtClean="0">
                <a:cs typeface="Arial" pitchFamily="34" charset="0"/>
              </a:rPr>
              <a:t>Game 2</a:t>
            </a:r>
            <a:endParaRPr lang="en-GB" b="1" dirty="0">
              <a:cs typeface="Arial" pitchFamily="34" charset="0"/>
            </a:endParaRPr>
          </a:p>
        </p:txBody>
      </p:sp>
      <p:sp>
        <p:nvSpPr>
          <p:cNvPr id="20" name="TextBox 19"/>
          <p:cNvSpPr txBox="1"/>
          <p:nvPr/>
        </p:nvSpPr>
        <p:spPr>
          <a:xfrm>
            <a:off x="7735416" y="2826096"/>
            <a:ext cx="910827" cy="369332"/>
          </a:xfrm>
          <a:prstGeom prst="rect">
            <a:avLst/>
          </a:prstGeom>
          <a:noFill/>
        </p:spPr>
        <p:txBody>
          <a:bodyPr wrap="none" rtlCol="0">
            <a:spAutoFit/>
          </a:bodyPr>
          <a:lstStyle/>
          <a:p>
            <a:r>
              <a:rPr lang="en-GB" b="1" dirty="0" smtClean="0">
                <a:cs typeface="Arial" pitchFamily="34" charset="0"/>
              </a:rPr>
              <a:t>Game 3</a:t>
            </a:r>
            <a:endParaRPr lang="en-GB" b="1" dirty="0">
              <a:cs typeface="Arial" pitchFamily="34" charset="0"/>
            </a:endParaRPr>
          </a:p>
        </p:txBody>
      </p:sp>
      <p:sp>
        <p:nvSpPr>
          <p:cNvPr id="2" name="Rectangle 1"/>
          <p:cNvSpPr/>
          <p:nvPr/>
        </p:nvSpPr>
        <p:spPr>
          <a:xfrm>
            <a:off x="2418180" y="5410200"/>
            <a:ext cx="4572000" cy="923330"/>
          </a:xfrm>
          <a:prstGeom prst="rect">
            <a:avLst/>
          </a:prstGeom>
        </p:spPr>
        <p:txBody>
          <a:bodyPr>
            <a:spAutoFit/>
          </a:bodyPr>
          <a:lstStyle/>
          <a:p>
            <a:pPr>
              <a:buNone/>
            </a:pPr>
            <a:endParaRPr lang="en-GB" dirty="0">
              <a:cs typeface="Arial" pitchFamily="34" charset="0"/>
            </a:endParaRPr>
          </a:p>
          <a:p>
            <a:pPr>
              <a:buNone/>
            </a:pPr>
            <a:endParaRPr lang="en-GB" dirty="0">
              <a:cs typeface="Arial" pitchFamily="34" charset="0"/>
            </a:endParaRPr>
          </a:p>
          <a:p>
            <a:pPr algn="ctr">
              <a:buNone/>
            </a:pPr>
            <a:r>
              <a:rPr lang="en-GB" b="1" dirty="0">
                <a:cs typeface="Arial" pitchFamily="34" charset="0"/>
              </a:rPr>
              <a:t>But what if we don’t know the probabilities?</a:t>
            </a:r>
          </a:p>
        </p:txBody>
      </p:sp>
      <p:cxnSp>
        <p:nvCxnSpPr>
          <p:cNvPr id="5" name="Straight Connector 4"/>
          <p:cNvCxnSpPr/>
          <p:nvPr/>
        </p:nvCxnSpPr>
        <p:spPr>
          <a:xfrm>
            <a:off x="609600" y="3733800"/>
            <a:ext cx="2362200" cy="121920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24" name="Straight Connector 23"/>
          <p:cNvCxnSpPr/>
          <p:nvPr/>
        </p:nvCxnSpPr>
        <p:spPr>
          <a:xfrm rot="10800000">
            <a:off x="533400" y="3733800"/>
            <a:ext cx="2362200" cy="1219200"/>
          </a:xfrm>
          <a:prstGeom prst="line">
            <a:avLst/>
          </a:prstGeom>
          <a:ln w="38100"/>
          <a:scene3d>
            <a:camera prst="orthographicFront">
              <a:rot lat="0" lon="10799977" rev="0"/>
            </a:camera>
            <a:lightRig rig="threePt" dir="t"/>
          </a:scene3d>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825490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Effect transition="in" filter="fade">
                                      <p:cBhvr>
                                        <p:cTn id="7" dur="500"/>
                                        <p:tgtEl>
                                          <p:spTgt spid="3">
                                            <p:txEl>
                                              <p:pRg st="7" end="7"/>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9" end="9"/>
                                            </p:txEl>
                                          </p:spTgt>
                                        </p:tgtEl>
                                        <p:attrNameLst>
                                          <p:attrName>style.visibility</p:attrName>
                                        </p:attrNameLst>
                                      </p:cBhvr>
                                      <p:to>
                                        <p:strVal val="visible"/>
                                      </p:to>
                                    </p:set>
                                    <p:animEffect transition="in" filter="fade">
                                      <p:cBhvr>
                                        <p:cTn id="10" dur="500"/>
                                        <p:tgtEl>
                                          <p:spTgt spid="3">
                                            <p:txEl>
                                              <p:pRg st="9" end="9"/>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animEffect transition="in" filter="fade">
                                      <p:cBhvr>
                                        <p:cTn id="13" dur="500"/>
                                        <p:tgtEl>
                                          <p:spTgt spid="3">
                                            <p:txEl>
                                              <p:pRg st="10" end="1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11" end="11"/>
                                            </p:txEl>
                                          </p:spTgt>
                                        </p:tgtEl>
                                        <p:attrNameLst>
                                          <p:attrName>style.visibility</p:attrName>
                                        </p:attrNameLst>
                                      </p:cBhvr>
                                      <p:to>
                                        <p:strVal val="visible"/>
                                      </p:to>
                                    </p:set>
                                    <p:animEffect transition="in" filter="fade">
                                      <p:cBhvr>
                                        <p:cTn id="22" dur="500"/>
                                        <p:tgtEl>
                                          <p:spTgt spid="3">
                                            <p:txEl>
                                              <p:pRg st="11" end="1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animEffect transition="in" filter="fade">
                                      <p:cBhvr>
                                        <p:cTn id="27" dur="500"/>
                                        <p:tgtEl>
                                          <p:spTgt spid="3">
                                            <p:txEl>
                                              <p:pRg st="12" end="12"/>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500"/>
                                        <p:tgtEl>
                                          <p:spTgt spid="19"/>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par>
                                <p:cTn id="34" presetID="10" presetClass="entr" presetSubtype="0" fill="hold" nodeType="withEffect">
                                  <p:stCondLst>
                                    <p:cond delay="0"/>
                                  </p:stCondLst>
                                  <p:childTnLst>
                                    <p:set>
                                      <p:cBhvr>
                                        <p:cTn id="35" dur="1" fill="hold">
                                          <p:stCondLst>
                                            <p:cond delay="0"/>
                                          </p:stCondLst>
                                        </p:cTn>
                                        <p:tgtEl>
                                          <p:spTgt spid="3">
                                            <p:txEl>
                                              <p:pRg st="13" end="13"/>
                                            </p:txEl>
                                          </p:spTgt>
                                        </p:tgtEl>
                                        <p:attrNameLst>
                                          <p:attrName>style.visibility</p:attrName>
                                        </p:attrNameLst>
                                      </p:cBhvr>
                                      <p:to>
                                        <p:strVal val="visible"/>
                                      </p:to>
                                    </p:set>
                                    <p:animEffect transition="in" filter="fade">
                                      <p:cBhvr>
                                        <p:cTn id="36" dur="500"/>
                                        <p:tgtEl>
                                          <p:spTgt spid="3">
                                            <p:txEl>
                                              <p:pRg st="13" end="1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
                                            <p:txEl>
                                              <p:pRg st="15" end="15"/>
                                            </p:txEl>
                                          </p:spTgt>
                                        </p:tgtEl>
                                        <p:attrNameLst>
                                          <p:attrName>style.visibility</p:attrName>
                                        </p:attrNameLst>
                                      </p:cBhvr>
                                      <p:to>
                                        <p:strVal val="visible"/>
                                      </p:to>
                                    </p:set>
                                    <p:animEffect transition="in" filter="fade">
                                      <p:cBhvr>
                                        <p:cTn id="41" dur="500"/>
                                        <p:tgtEl>
                                          <p:spTgt spid="3">
                                            <p:txEl>
                                              <p:pRg st="15" end="15"/>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3">
                                            <p:txEl>
                                              <p:pRg st="16" end="16"/>
                                            </p:txEl>
                                          </p:spTgt>
                                        </p:tgtEl>
                                        <p:attrNameLst>
                                          <p:attrName>style.visibility</p:attrName>
                                        </p:attrNameLst>
                                      </p:cBhvr>
                                      <p:to>
                                        <p:strVal val="visible"/>
                                      </p:to>
                                    </p:set>
                                    <p:animEffect transition="in" filter="fade">
                                      <p:cBhvr>
                                        <p:cTn id="44" dur="500"/>
                                        <p:tgtEl>
                                          <p:spTgt spid="3">
                                            <p:txEl>
                                              <p:pRg st="16" end="16"/>
                                            </p:tx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3">
                                            <p:txEl>
                                              <p:pRg st="19" end="19"/>
                                            </p:txEl>
                                          </p:spTgt>
                                        </p:tgtEl>
                                        <p:attrNameLst>
                                          <p:attrName>style.visibility</p:attrName>
                                        </p:attrNameLst>
                                      </p:cBhvr>
                                      <p:to>
                                        <p:strVal val="visible"/>
                                      </p:to>
                                    </p:set>
                                    <p:animEffect transition="in" filter="fade">
                                      <p:cBhvr>
                                        <p:cTn id="55" dur="500"/>
                                        <p:tgtEl>
                                          <p:spTgt spid="3">
                                            <p:txEl>
                                              <p:pRg st="19" end="19"/>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
                                        </p:tgtEl>
                                        <p:attrNameLst>
                                          <p:attrName>style.visibility</p:attrName>
                                        </p:attrNameLst>
                                      </p:cBhvr>
                                      <p:to>
                                        <p:strVal val="visible"/>
                                      </p:to>
                                    </p:set>
                                    <p:animEffect transition="in" filter="fade">
                                      <p:cBhvr>
                                        <p:cTn id="60" dur="500"/>
                                        <p:tgtEl>
                                          <p:spTgt spid="2"/>
                                        </p:tgtEl>
                                      </p:cBhvr>
                                    </p:animEffect>
                                  </p:childTnLst>
                                </p:cTn>
                              </p:par>
                              <p:par>
                                <p:cTn id="61" presetID="10" presetClass="entr" presetSubtype="0" fill="hold" nodeType="with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fade">
                                      <p:cBhvr>
                                        <p:cTn id="63" dur="500"/>
                                        <p:tgtEl>
                                          <p:spTgt spid="24"/>
                                        </p:tgtEl>
                                      </p:cBhvr>
                                    </p:animEffect>
                                  </p:childTnLst>
                                </p:cTn>
                              </p:par>
                              <p:par>
                                <p:cTn id="64" presetID="10" presetClass="entr" presetSubtype="0" fill="hold" nodeType="withEffect">
                                  <p:stCondLst>
                                    <p:cond delay="0"/>
                                  </p:stCondLst>
                                  <p:childTnLst>
                                    <p:set>
                                      <p:cBhvr>
                                        <p:cTn id="65" dur="1" fill="hold">
                                          <p:stCondLst>
                                            <p:cond delay="0"/>
                                          </p:stCondLst>
                                        </p:cTn>
                                        <p:tgtEl>
                                          <p:spTgt spid="5"/>
                                        </p:tgtEl>
                                        <p:attrNameLst>
                                          <p:attrName>style.visibility</p:attrName>
                                        </p:attrNameLst>
                                      </p:cBhvr>
                                      <p:to>
                                        <p:strVal val="visible"/>
                                      </p:to>
                                    </p:set>
                                    <p:animEffect transition="in" filter="fade">
                                      <p:cBhvr>
                                        <p:cTn id="6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p:bldP spid="19" grpId="0"/>
      <p:bldP spid="20" grpId="0"/>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429619" y="983202"/>
            <a:ext cx="8229600" cy="1143000"/>
          </a:xfrm>
        </p:spPr>
        <p:txBody>
          <a:bodyPr>
            <a:normAutofit/>
          </a:bodyPr>
          <a:lstStyle/>
          <a:p>
            <a:r>
              <a:rPr lang="en-US" sz="3500" b="1" dirty="0" smtClean="0"/>
              <a:t>Making adaptation decisions</a:t>
            </a:r>
            <a:endParaRPr lang="en-ZA" sz="35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2743200"/>
            <a:ext cx="7412439" cy="2470813"/>
          </a:xfrm>
          <a:prstGeom prst="rect">
            <a:avLst/>
          </a:prstGeom>
        </p:spPr>
      </p:pic>
    </p:spTree>
    <p:extLst>
      <p:ext uri="{BB962C8B-B14F-4D97-AF65-F5344CB8AC3E}">
        <p14:creationId xmlns:p14="http://schemas.microsoft.com/office/powerpoint/2010/main" val="1225149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19099" y="1371600"/>
            <a:ext cx="8305800" cy="5632311"/>
          </a:xfrm>
          <a:prstGeom prst="rect">
            <a:avLst/>
          </a:prstGeom>
        </p:spPr>
        <p:txBody>
          <a:bodyPr wrap="square">
            <a:spAutoFit/>
          </a:bodyPr>
          <a:lstStyle/>
          <a:p>
            <a:r>
              <a:rPr lang="en-GB" i="0" dirty="0" smtClean="0">
                <a:latin typeface="+mj-lt"/>
              </a:rPr>
              <a:t>Imagine you are part of a decision making team </a:t>
            </a:r>
            <a:r>
              <a:rPr lang="en-GB" dirty="0" smtClean="0">
                <a:latin typeface="+mj-lt"/>
              </a:rPr>
              <a:t>deciding how to </a:t>
            </a:r>
            <a:r>
              <a:rPr lang="en-GB" i="0" dirty="0" smtClean="0">
                <a:latin typeface="+mj-lt"/>
              </a:rPr>
              <a:t>adapt the coastline of a small coastal town in the </a:t>
            </a:r>
            <a:r>
              <a:rPr lang="en-GB" dirty="0" smtClean="0">
                <a:latin typeface="+mj-lt"/>
              </a:rPr>
              <a:t>UK to climate change</a:t>
            </a:r>
            <a:r>
              <a:rPr lang="en-GB" i="0" dirty="0" smtClean="0">
                <a:latin typeface="+mj-lt"/>
              </a:rPr>
              <a:t>. Much of the town lies within a few metres of sea level and t</a:t>
            </a:r>
            <a:r>
              <a:rPr lang="en-GB" dirty="0" smtClean="0"/>
              <a:t>he </a:t>
            </a:r>
            <a:r>
              <a:rPr lang="en-GB" dirty="0"/>
              <a:t>town is </a:t>
            </a:r>
            <a:r>
              <a:rPr lang="en-GB" dirty="0" smtClean="0"/>
              <a:t>largely dependent </a:t>
            </a:r>
            <a:r>
              <a:rPr lang="en-GB" dirty="0"/>
              <a:t>on tourism in the </a:t>
            </a:r>
            <a:r>
              <a:rPr lang="en-GB" dirty="0" smtClean="0"/>
              <a:t>summer, boasting a vibrant sea front and sandy beach. </a:t>
            </a:r>
            <a:r>
              <a:rPr lang="en-GB" b="1" dirty="0" smtClean="0"/>
              <a:t>The team must consider how to address climate and environmental risks with a 50 year decision time horizon.</a:t>
            </a:r>
          </a:p>
          <a:p>
            <a:endParaRPr lang="en-GB" b="1" dirty="0" smtClean="0"/>
          </a:p>
          <a:p>
            <a:endParaRPr lang="en-GB" b="1" dirty="0"/>
          </a:p>
          <a:p>
            <a:endParaRPr lang="en-GB" b="1" dirty="0" smtClean="0"/>
          </a:p>
          <a:p>
            <a:endParaRPr lang="en-GB" b="1" dirty="0"/>
          </a:p>
          <a:p>
            <a:endParaRPr lang="en-GB" b="1" dirty="0" smtClean="0"/>
          </a:p>
          <a:p>
            <a:endParaRPr lang="en-GB" b="1" dirty="0" smtClean="0"/>
          </a:p>
          <a:p>
            <a:endParaRPr lang="en-GB" b="1" dirty="0"/>
          </a:p>
          <a:p>
            <a:endParaRPr lang="en-GB" b="1" dirty="0"/>
          </a:p>
          <a:p>
            <a:r>
              <a:rPr lang="en-GB" b="1" dirty="0" smtClean="0"/>
              <a:t>“</a:t>
            </a:r>
            <a:r>
              <a:rPr lang="en-GB" b="1" i="1" dirty="0" smtClean="0"/>
              <a:t>The sea level is projected to rise between 5 and 65 cm by 2065 and, although the models have questionable reliability, there is projected to be an increase in the number of damaging storm surge events by 20 to 50%.”  </a:t>
            </a:r>
          </a:p>
          <a:p>
            <a:pPr algn="r"/>
            <a:r>
              <a:rPr lang="en-GB" b="1" dirty="0" smtClean="0"/>
              <a:t>UK Met Office (2014)</a:t>
            </a:r>
          </a:p>
          <a:p>
            <a:endParaRPr lang="en-GB" b="1" dirty="0" smtClean="0">
              <a:latin typeface="+mj-lt"/>
            </a:endParaRPr>
          </a:p>
          <a:p>
            <a:pPr marL="342900" indent="-342900">
              <a:buAutoNum type="arabicPeriod"/>
            </a:pPr>
            <a:endParaRPr lang="en-GB" b="1" i="0" dirty="0" smtClean="0">
              <a:latin typeface="+mj-lt"/>
            </a:endParaRPr>
          </a:p>
          <a:p>
            <a:pPr>
              <a:buNone/>
            </a:pPr>
            <a:endParaRPr lang="en-GB" b="1" i="0" dirty="0" smtClean="0">
              <a:latin typeface="+mj-lt"/>
            </a:endParaRPr>
          </a:p>
        </p:txBody>
      </p:sp>
      <p:sp>
        <p:nvSpPr>
          <p:cNvPr id="11" name="Title 1"/>
          <p:cNvSpPr>
            <a:spLocks noGrp="1"/>
          </p:cNvSpPr>
          <p:nvPr>
            <p:ph type="title"/>
          </p:nvPr>
        </p:nvSpPr>
        <p:spPr>
          <a:xfrm>
            <a:off x="380572" y="160338"/>
            <a:ext cx="8229600" cy="1143000"/>
          </a:xfrm>
        </p:spPr>
        <p:txBody>
          <a:bodyPr>
            <a:normAutofit/>
          </a:bodyPr>
          <a:lstStyle/>
          <a:p>
            <a:pPr algn="l"/>
            <a:r>
              <a:rPr lang="en-US" sz="3500" b="1" dirty="0" smtClean="0"/>
              <a:t>Making adaptation decisions</a:t>
            </a:r>
            <a:endParaRPr lang="en-ZA" sz="35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9786" y="3048000"/>
            <a:ext cx="4886325" cy="1628775"/>
          </a:xfrm>
          <a:prstGeom prst="rect">
            <a:avLst/>
          </a:prstGeom>
        </p:spPr>
      </p:pic>
    </p:spTree>
    <p:extLst>
      <p:ext uri="{BB962C8B-B14F-4D97-AF65-F5344CB8AC3E}">
        <p14:creationId xmlns:p14="http://schemas.microsoft.com/office/powerpoint/2010/main" val="2340164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380572" y="160338"/>
            <a:ext cx="8229600" cy="1143000"/>
          </a:xfrm>
        </p:spPr>
        <p:txBody>
          <a:bodyPr>
            <a:normAutofit/>
          </a:bodyPr>
          <a:lstStyle/>
          <a:p>
            <a:pPr algn="l"/>
            <a:r>
              <a:rPr lang="en-US" sz="3500" b="1" dirty="0" smtClean="0"/>
              <a:t>Making adaptation decisions</a:t>
            </a:r>
            <a:endParaRPr lang="en-ZA" sz="3500" b="1" dirty="0"/>
          </a:p>
        </p:txBody>
      </p:sp>
      <p:sp>
        <p:nvSpPr>
          <p:cNvPr id="12" name="Rectangle 11"/>
          <p:cNvSpPr/>
          <p:nvPr/>
        </p:nvSpPr>
        <p:spPr>
          <a:xfrm>
            <a:off x="381000" y="1295400"/>
            <a:ext cx="8610600" cy="1554272"/>
          </a:xfrm>
          <a:prstGeom prst="rect">
            <a:avLst/>
          </a:prstGeom>
        </p:spPr>
        <p:txBody>
          <a:bodyPr wrap="square">
            <a:spAutoFit/>
          </a:bodyPr>
          <a:lstStyle/>
          <a:p>
            <a:r>
              <a:rPr lang="en-GB" b="1" i="0" dirty="0" smtClean="0">
                <a:latin typeface="+mj-lt"/>
              </a:rPr>
              <a:t>Roles include:</a:t>
            </a:r>
          </a:p>
          <a:p>
            <a:endParaRPr lang="en-GB" sz="500" b="1" i="0" dirty="0" smtClean="0">
              <a:latin typeface="+mj-lt"/>
            </a:endParaRPr>
          </a:p>
          <a:p>
            <a:r>
              <a:rPr lang="en-GB" b="1" i="0" dirty="0" smtClean="0">
                <a:latin typeface="+mj-lt"/>
              </a:rPr>
              <a:t>Coastal engineer, city councillor</a:t>
            </a:r>
            <a:r>
              <a:rPr lang="en-GB" b="1" dirty="0" smtClean="0">
                <a:latin typeface="+mj-lt"/>
              </a:rPr>
              <a:t>, </a:t>
            </a:r>
            <a:r>
              <a:rPr lang="en-GB" b="1" dirty="0">
                <a:latin typeface="+mj-lt"/>
              </a:rPr>
              <a:t>l</a:t>
            </a:r>
            <a:r>
              <a:rPr lang="en-GB" b="1" i="0" dirty="0" smtClean="0">
                <a:latin typeface="+mj-lt"/>
              </a:rPr>
              <a:t>ocal resident, l</a:t>
            </a:r>
            <a:r>
              <a:rPr lang="en-GB" b="1" dirty="0" smtClean="0">
                <a:latin typeface="+mj-lt"/>
              </a:rPr>
              <a:t>ocal shop owner, environmental campaigner, climate scientist</a:t>
            </a:r>
          </a:p>
          <a:p>
            <a:pPr marL="342900" indent="-342900">
              <a:buAutoNum type="arabicPeriod"/>
            </a:pPr>
            <a:endParaRPr lang="en-GB" b="1" i="0" dirty="0" smtClean="0">
              <a:latin typeface="+mj-lt"/>
            </a:endParaRPr>
          </a:p>
          <a:p>
            <a:pPr>
              <a:buNone/>
            </a:pPr>
            <a:endParaRPr lang="en-GB" b="1" i="0" dirty="0" smtClean="0">
              <a:latin typeface="+mj-lt"/>
            </a:endParaRPr>
          </a:p>
        </p:txBody>
      </p:sp>
      <p:sp>
        <p:nvSpPr>
          <p:cNvPr id="2" name="Rectangle 1"/>
          <p:cNvSpPr/>
          <p:nvPr/>
        </p:nvSpPr>
        <p:spPr>
          <a:xfrm>
            <a:off x="3086100" y="5578346"/>
            <a:ext cx="5715000" cy="1077218"/>
          </a:xfrm>
          <a:prstGeom prst="rect">
            <a:avLst/>
          </a:prstGeom>
        </p:spPr>
        <p:txBody>
          <a:bodyPr wrap="square">
            <a:spAutoFit/>
          </a:bodyPr>
          <a:lstStyle/>
          <a:p>
            <a:pPr>
              <a:buNone/>
            </a:pPr>
            <a:r>
              <a:rPr lang="en-GB" b="1" dirty="0"/>
              <a:t>Step 1</a:t>
            </a:r>
            <a:r>
              <a:rPr lang="en-GB" b="1" dirty="0" smtClean="0"/>
              <a:t>: </a:t>
            </a:r>
            <a:r>
              <a:rPr lang="en-GB" dirty="0" smtClean="0"/>
              <a:t>Choose a role</a:t>
            </a:r>
          </a:p>
          <a:p>
            <a:pPr>
              <a:buNone/>
            </a:pPr>
            <a:endParaRPr lang="en-GB" sz="500" b="1" dirty="0"/>
          </a:p>
          <a:p>
            <a:pPr>
              <a:buNone/>
            </a:pPr>
            <a:r>
              <a:rPr lang="en-GB" b="1" dirty="0"/>
              <a:t>Step </a:t>
            </a:r>
            <a:r>
              <a:rPr lang="en-GB" b="1" dirty="0" smtClean="0"/>
              <a:t>2: </a:t>
            </a:r>
            <a:r>
              <a:rPr lang="en-GB" dirty="0"/>
              <a:t>Decide on percentage weights for the five </a:t>
            </a:r>
            <a:r>
              <a:rPr lang="en-GB" dirty="0" smtClean="0"/>
              <a:t>criteria.</a:t>
            </a:r>
            <a:endParaRPr lang="en-GB" sz="500" dirty="0" smtClean="0"/>
          </a:p>
          <a:p>
            <a:pPr>
              <a:buNone/>
            </a:pPr>
            <a:r>
              <a:rPr lang="en-GB" sz="500" dirty="0" smtClean="0"/>
              <a:t>  </a:t>
            </a:r>
            <a:endParaRPr lang="en-GB" sz="500" dirty="0"/>
          </a:p>
          <a:p>
            <a:pPr>
              <a:buNone/>
            </a:pPr>
            <a:r>
              <a:rPr lang="en-GB" b="1" dirty="0"/>
              <a:t>Step </a:t>
            </a:r>
            <a:r>
              <a:rPr lang="en-GB" b="1" dirty="0" smtClean="0"/>
              <a:t>3: </a:t>
            </a:r>
            <a:r>
              <a:rPr lang="en-GB" dirty="0"/>
              <a:t>Score each option against the each </a:t>
            </a:r>
            <a:r>
              <a:rPr lang="en-GB" dirty="0" smtClean="0"/>
              <a:t>criterion.</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017" y="2503264"/>
            <a:ext cx="8908783" cy="2906936"/>
          </a:xfrm>
          <a:prstGeom prst="rect">
            <a:avLst/>
          </a:prstGeom>
        </p:spPr>
      </p:pic>
    </p:spTree>
    <p:extLst>
      <p:ext uri="{BB962C8B-B14F-4D97-AF65-F5344CB8AC3E}">
        <p14:creationId xmlns:p14="http://schemas.microsoft.com/office/powerpoint/2010/main" val="1114435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380572" y="160338"/>
            <a:ext cx="8229600" cy="1143000"/>
          </a:xfrm>
        </p:spPr>
        <p:txBody>
          <a:bodyPr>
            <a:normAutofit/>
          </a:bodyPr>
          <a:lstStyle/>
          <a:p>
            <a:pPr algn="l"/>
            <a:r>
              <a:rPr lang="en-US" sz="3500" b="1" dirty="0" smtClean="0"/>
              <a:t>Making adaptation decisions</a:t>
            </a:r>
            <a:endParaRPr lang="en-ZA" sz="3500" b="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1737136"/>
            <a:ext cx="3760302" cy="2069428"/>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1151" y="4648200"/>
            <a:ext cx="4954198" cy="171593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7201" y="1737136"/>
            <a:ext cx="4185585" cy="2069428"/>
          </a:xfrm>
          <a:prstGeom prst="rect">
            <a:avLst/>
          </a:prstGeom>
        </p:spPr>
      </p:pic>
      <p:sp>
        <p:nvSpPr>
          <p:cNvPr id="6" name="Rectangle 5"/>
          <p:cNvSpPr/>
          <p:nvPr/>
        </p:nvSpPr>
        <p:spPr>
          <a:xfrm>
            <a:off x="1449069" y="1367804"/>
            <a:ext cx="1624163" cy="369332"/>
          </a:xfrm>
          <a:prstGeom prst="rect">
            <a:avLst/>
          </a:prstGeom>
        </p:spPr>
        <p:txBody>
          <a:bodyPr wrap="none">
            <a:spAutoFit/>
          </a:bodyPr>
          <a:lstStyle/>
          <a:p>
            <a:pPr algn="r"/>
            <a:r>
              <a:rPr lang="en-GB" b="1" dirty="0" smtClean="0"/>
              <a:t>Artificial dunes</a:t>
            </a:r>
            <a:endParaRPr lang="en-GB" b="1" dirty="0"/>
          </a:p>
        </p:txBody>
      </p:sp>
      <p:sp>
        <p:nvSpPr>
          <p:cNvPr id="9" name="Rectangle 8"/>
          <p:cNvSpPr/>
          <p:nvPr/>
        </p:nvSpPr>
        <p:spPr>
          <a:xfrm>
            <a:off x="6244571" y="1368261"/>
            <a:ext cx="970843" cy="369332"/>
          </a:xfrm>
          <a:prstGeom prst="rect">
            <a:avLst/>
          </a:prstGeom>
        </p:spPr>
        <p:txBody>
          <a:bodyPr wrap="none">
            <a:spAutoFit/>
          </a:bodyPr>
          <a:lstStyle/>
          <a:p>
            <a:pPr algn="r"/>
            <a:r>
              <a:rPr lang="en-GB" b="1" dirty="0" smtClean="0"/>
              <a:t>Sea wall</a:t>
            </a:r>
            <a:endParaRPr lang="en-GB" b="1" dirty="0"/>
          </a:p>
        </p:txBody>
      </p:sp>
      <p:sp>
        <p:nvSpPr>
          <p:cNvPr id="10" name="Rectangle 9"/>
          <p:cNvSpPr/>
          <p:nvPr/>
        </p:nvSpPr>
        <p:spPr>
          <a:xfrm>
            <a:off x="3739835" y="4278868"/>
            <a:ext cx="1996829" cy="369332"/>
          </a:xfrm>
          <a:prstGeom prst="rect">
            <a:avLst/>
          </a:prstGeom>
        </p:spPr>
        <p:txBody>
          <a:bodyPr wrap="none">
            <a:spAutoFit/>
          </a:bodyPr>
          <a:lstStyle/>
          <a:p>
            <a:pPr algn="r"/>
            <a:r>
              <a:rPr lang="en-GB" b="1" dirty="0" smtClean="0"/>
              <a:t>Gravel Beach Berm</a:t>
            </a:r>
            <a:endParaRPr lang="en-GB" b="1" dirty="0"/>
          </a:p>
        </p:txBody>
      </p:sp>
    </p:spTree>
    <p:extLst>
      <p:ext uri="{BB962C8B-B14F-4D97-AF65-F5344CB8AC3E}">
        <p14:creationId xmlns:p14="http://schemas.microsoft.com/office/powerpoint/2010/main" val="1982452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1" name="Picture 3" descr="country climates"/>
          <p:cNvPicPr>
            <a:picLocks noChangeAspect="1" noChangeArrowheads="1"/>
          </p:cNvPicPr>
          <p:nvPr/>
        </p:nvPicPr>
        <p:blipFill>
          <a:blip r:embed="rId3" cstate="print"/>
          <a:srcRect/>
          <a:stretch>
            <a:fillRect/>
          </a:stretch>
        </p:blipFill>
        <p:spPr bwMode="auto">
          <a:xfrm>
            <a:off x="571500" y="762000"/>
            <a:ext cx="7974013" cy="4572000"/>
          </a:xfrm>
          <a:prstGeom prst="rect">
            <a:avLst/>
          </a:prstGeom>
          <a:noFill/>
          <a:ln w="9525">
            <a:noFill/>
            <a:miter lim="800000"/>
            <a:headEnd/>
            <a:tailEnd/>
          </a:ln>
        </p:spPr>
      </p:pic>
      <p:sp>
        <p:nvSpPr>
          <p:cNvPr id="14339" name="Text Box 7"/>
          <p:cNvSpPr txBox="1">
            <a:spLocks noChangeArrowheads="1"/>
          </p:cNvSpPr>
          <p:nvPr/>
        </p:nvSpPr>
        <p:spPr bwMode="auto">
          <a:xfrm>
            <a:off x="467544" y="5211763"/>
            <a:ext cx="8424862" cy="553998"/>
          </a:xfrm>
          <a:prstGeom prst="rect">
            <a:avLst/>
          </a:prstGeom>
          <a:noFill/>
          <a:ln w="9525">
            <a:noFill/>
            <a:miter lim="800000"/>
            <a:headEnd/>
            <a:tailEnd/>
          </a:ln>
        </p:spPr>
        <p:txBody>
          <a:bodyPr>
            <a:spAutoFit/>
          </a:bodyPr>
          <a:lstStyle/>
          <a:p>
            <a:pPr>
              <a:spcBef>
                <a:spcPct val="50000"/>
              </a:spcBef>
            </a:pPr>
            <a:r>
              <a:rPr lang="en-GB" sz="1500" dirty="0">
                <a:latin typeface="Calibri" panose="020F0502020204030204" pitchFamily="34" charset="0"/>
              </a:rPr>
              <a:t>Mitchell, T.D., </a:t>
            </a:r>
            <a:r>
              <a:rPr lang="en-GB" sz="1500" dirty="0" err="1">
                <a:latin typeface="Calibri" panose="020F0502020204030204" pitchFamily="34" charset="0"/>
              </a:rPr>
              <a:t>Hulme</a:t>
            </a:r>
            <a:r>
              <a:rPr lang="en-GB" sz="1500" dirty="0">
                <a:latin typeface="Calibri" panose="020F0502020204030204" pitchFamily="34" charset="0"/>
              </a:rPr>
              <a:t>, M. and New, M., 2002: Climate data for political areas. </a:t>
            </a:r>
            <a:r>
              <a:rPr lang="en-GB" sz="1500" i="1" dirty="0">
                <a:latin typeface="Calibri" panose="020F0502020204030204" pitchFamily="34" charset="0"/>
              </a:rPr>
              <a:t>Area</a:t>
            </a:r>
            <a:r>
              <a:rPr lang="en-GB" sz="1500" dirty="0">
                <a:latin typeface="Calibri" panose="020F0502020204030204" pitchFamily="34" charset="0"/>
              </a:rPr>
              <a:t> </a:t>
            </a:r>
            <a:r>
              <a:rPr lang="en-GB" sz="1500" b="1" dirty="0">
                <a:latin typeface="Calibri" panose="020F0502020204030204" pitchFamily="34" charset="0"/>
              </a:rPr>
              <a:t>34</a:t>
            </a:r>
            <a:r>
              <a:rPr lang="en-GB" sz="1500" dirty="0">
                <a:latin typeface="Calibri" panose="020F0502020204030204" pitchFamily="34" charset="0"/>
              </a:rPr>
              <a:t>, 109-112. </a:t>
            </a:r>
            <a:r>
              <a:rPr lang="en-GB" sz="1500" dirty="0">
                <a:latin typeface="Calibri" panose="020F0502020204030204" pitchFamily="34" charset="0"/>
                <a:hlinkClick r:id="rId4"/>
              </a:rPr>
              <a:t>http://www.cru.uea.ac.uk/~timm/grid/papers/mitchell2002a.pdf</a:t>
            </a:r>
            <a:r>
              <a:rPr lang="en-GB" sz="1500" dirty="0">
                <a:latin typeface="Calibri" panose="020F0502020204030204" pitchFamily="34" charset="0"/>
              </a:rPr>
              <a:t> </a:t>
            </a:r>
          </a:p>
        </p:txBody>
      </p:sp>
      <p:sp>
        <p:nvSpPr>
          <p:cNvPr id="6" name="Title 1"/>
          <p:cNvSpPr txBox="1">
            <a:spLocks/>
          </p:cNvSpPr>
          <p:nvPr/>
        </p:nvSpPr>
        <p:spPr>
          <a:xfrm>
            <a:off x="432033" y="304800"/>
            <a:ext cx="7772400" cy="76676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3500" b="1" smtClean="0">
                <a:latin typeface="Calibri" panose="020F0502020204030204" pitchFamily="34" charset="0"/>
              </a:rPr>
              <a:t>Classifying climate</a:t>
            </a:r>
            <a:endParaRPr lang="en-GB" sz="3500" b="1" dirty="0" smtClean="0">
              <a:latin typeface="Calibri" panose="020F0502020204030204" pitchFamily="34" charset="0"/>
            </a:endParaRPr>
          </a:p>
        </p:txBody>
      </p:sp>
    </p:spTree>
    <p:extLst>
      <p:ext uri="{BB962C8B-B14F-4D97-AF65-F5344CB8AC3E}">
        <p14:creationId xmlns:p14="http://schemas.microsoft.com/office/powerpoint/2010/main" val="3946196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447800"/>
            <a:ext cx="8686800" cy="4572000"/>
          </a:xfrm>
        </p:spPr>
        <p:txBody>
          <a:bodyPr>
            <a:noAutofit/>
          </a:bodyPr>
          <a:lstStyle/>
          <a:p>
            <a:pPr>
              <a:buNone/>
            </a:pPr>
            <a:r>
              <a:rPr lang="en-GB" sz="1800" dirty="0" smtClean="0">
                <a:latin typeface="Calibri" pitchFamily="34" charset="0"/>
                <a:cs typeface="Arial" pitchFamily="34" charset="0"/>
              </a:rPr>
              <a:t>	“Climate risk management is the </a:t>
            </a:r>
            <a:r>
              <a:rPr lang="en-GB" sz="1800" b="1" dirty="0" smtClean="0">
                <a:latin typeface="Calibri" pitchFamily="34" charset="0"/>
                <a:cs typeface="Arial" pitchFamily="34" charset="0"/>
              </a:rPr>
              <a:t>use</a:t>
            </a:r>
            <a:r>
              <a:rPr lang="en-GB" sz="1800" dirty="0" smtClean="0">
                <a:latin typeface="Calibri" pitchFamily="34" charset="0"/>
                <a:cs typeface="Arial" pitchFamily="34" charset="0"/>
              </a:rPr>
              <a:t> of climate information in a </a:t>
            </a:r>
            <a:r>
              <a:rPr lang="en-GB" sz="1800" b="1" dirty="0" smtClean="0">
                <a:latin typeface="Calibri" pitchFamily="34" charset="0"/>
                <a:cs typeface="Arial" pitchFamily="34" charset="0"/>
              </a:rPr>
              <a:t>multidisciplinary</a:t>
            </a:r>
            <a:r>
              <a:rPr lang="en-GB" sz="1800" dirty="0" smtClean="0">
                <a:latin typeface="Calibri" pitchFamily="34" charset="0"/>
                <a:cs typeface="Arial" pitchFamily="34" charset="0"/>
              </a:rPr>
              <a:t> scientific context to cope with climate's impacts on development and resource-management problems. Climate risk management covers a broad range of potential actions, including: early-response systems, strategic diversification, dynamic resource-allocation rules, financial instruments, infrastructure design and capacity building.</a:t>
            </a:r>
          </a:p>
          <a:p>
            <a:pPr>
              <a:buNone/>
            </a:pPr>
            <a:endParaRPr lang="en-GB" sz="1800" dirty="0" smtClean="0">
              <a:latin typeface="Calibri" pitchFamily="34" charset="0"/>
              <a:cs typeface="Arial" pitchFamily="34" charset="0"/>
            </a:endParaRPr>
          </a:p>
          <a:p>
            <a:pPr>
              <a:buNone/>
            </a:pPr>
            <a:endParaRPr lang="en-GB" sz="1800" dirty="0" smtClean="0">
              <a:latin typeface="Calibri" pitchFamily="34" charset="0"/>
              <a:cs typeface="Arial" pitchFamily="34" charset="0"/>
            </a:endParaRPr>
          </a:p>
          <a:p>
            <a:pPr>
              <a:buNone/>
            </a:pPr>
            <a:r>
              <a:rPr lang="en-GB" sz="1800" dirty="0" smtClean="0">
                <a:latin typeface="Calibri" pitchFamily="34" charset="0"/>
                <a:cs typeface="Arial" pitchFamily="34" charset="0"/>
              </a:rPr>
              <a:t>	In addition to avoiding adverse outcomes, climate risk management seeks to </a:t>
            </a:r>
            <a:r>
              <a:rPr lang="en-GB" sz="1800" b="1" dirty="0" smtClean="0">
                <a:latin typeface="Calibri" pitchFamily="34" charset="0"/>
                <a:cs typeface="Arial" pitchFamily="34" charset="0"/>
              </a:rPr>
              <a:t>maximize opportunities </a:t>
            </a:r>
            <a:r>
              <a:rPr lang="en-GB" sz="1800" dirty="0" smtClean="0">
                <a:latin typeface="Calibri" pitchFamily="34" charset="0"/>
                <a:cs typeface="Arial" pitchFamily="34" charset="0"/>
              </a:rPr>
              <a:t>in climate-sensitive economic sectors through improved resource management. It confronts the question of climate change adaptation by focusing on actions that can be taken today, to </a:t>
            </a:r>
            <a:r>
              <a:rPr lang="en-GB" sz="1800" b="1" dirty="0" smtClean="0">
                <a:latin typeface="Calibri" pitchFamily="34" charset="0"/>
                <a:cs typeface="Arial" pitchFamily="34" charset="0"/>
              </a:rPr>
              <a:t>improve outcomes </a:t>
            </a:r>
            <a:r>
              <a:rPr lang="en-GB" sz="1800" dirty="0" smtClean="0">
                <a:latin typeface="Calibri" pitchFamily="34" charset="0"/>
                <a:cs typeface="Arial" pitchFamily="34" charset="0"/>
              </a:rPr>
              <a:t>today and to understand and </a:t>
            </a:r>
            <a:r>
              <a:rPr lang="en-GB" sz="1800" b="1" dirty="0" smtClean="0">
                <a:latin typeface="Calibri" pitchFamily="34" charset="0"/>
                <a:cs typeface="Arial" pitchFamily="34" charset="0"/>
              </a:rPr>
              <a:t>anticipate</a:t>
            </a:r>
            <a:r>
              <a:rPr lang="en-GB" sz="1800" dirty="0" smtClean="0">
                <a:latin typeface="Calibri" pitchFamily="34" charset="0"/>
                <a:cs typeface="Arial" pitchFamily="34" charset="0"/>
              </a:rPr>
              <a:t> the interactions of economic, environmental and social systems with the climate into the future.”	</a:t>
            </a:r>
          </a:p>
          <a:p>
            <a:pPr>
              <a:buNone/>
            </a:pPr>
            <a:r>
              <a:rPr lang="en-GB" sz="1800" dirty="0" smtClean="0">
                <a:latin typeface="Calibri" pitchFamily="34" charset="0"/>
                <a:cs typeface="Arial" pitchFamily="34" charset="0"/>
              </a:rPr>
              <a:t>						</a:t>
            </a:r>
          </a:p>
          <a:p>
            <a:pPr algn="r">
              <a:buNone/>
            </a:pPr>
            <a:r>
              <a:rPr lang="en-GB" sz="1800" dirty="0" smtClean="0">
                <a:latin typeface="Calibri" pitchFamily="34" charset="0"/>
                <a:cs typeface="Arial" pitchFamily="34" charset="0"/>
              </a:rPr>
              <a:t>IRI, Columbia University, NYC</a:t>
            </a:r>
            <a:endParaRPr lang="en-GB" sz="1800" dirty="0">
              <a:latin typeface="Calibri" pitchFamily="34" charset="0"/>
              <a:cs typeface="Arial" pitchFamily="34" charset="0"/>
            </a:endParaRPr>
          </a:p>
        </p:txBody>
      </p:sp>
      <p:sp>
        <p:nvSpPr>
          <p:cNvPr id="5" name="Title 1"/>
          <p:cNvSpPr>
            <a:spLocks noGrp="1"/>
          </p:cNvSpPr>
          <p:nvPr>
            <p:ph type="title"/>
          </p:nvPr>
        </p:nvSpPr>
        <p:spPr>
          <a:xfrm>
            <a:off x="450761" y="274638"/>
            <a:ext cx="8236039" cy="923097"/>
          </a:xfrm>
        </p:spPr>
        <p:txBody>
          <a:bodyPr>
            <a:normAutofit/>
          </a:bodyPr>
          <a:lstStyle/>
          <a:p>
            <a:pPr algn="l"/>
            <a:r>
              <a:rPr lang="en-GB" sz="3500" b="1" dirty="0">
                <a:latin typeface="Calibri" pitchFamily="34" charset="0"/>
              </a:rPr>
              <a:t>C</a:t>
            </a:r>
            <a:r>
              <a:rPr lang="en-GB" sz="3500" b="1" dirty="0" smtClean="0">
                <a:latin typeface="Calibri" pitchFamily="34" charset="0"/>
              </a:rPr>
              <a:t>limate </a:t>
            </a:r>
            <a:r>
              <a:rPr lang="en-GB" sz="3500" b="1" dirty="0">
                <a:latin typeface="Calibri" pitchFamily="34" charset="0"/>
              </a:rPr>
              <a:t>R</a:t>
            </a:r>
            <a:r>
              <a:rPr lang="en-GB" sz="3500" b="1" dirty="0" smtClean="0">
                <a:latin typeface="Calibri" pitchFamily="34" charset="0"/>
              </a:rPr>
              <a:t>isk </a:t>
            </a:r>
            <a:r>
              <a:rPr lang="en-GB" sz="3500" b="1" dirty="0">
                <a:latin typeface="Calibri" pitchFamily="34" charset="0"/>
              </a:rPr>
              <a:t>M</a:t>
            </a:r>
            <a:r>
              <a:rPr lang="en-GB" sz="3500" b="1" dirty="0" smtClean="0">
                <a:latin typeface="Calibri" pitchFamily="34" charset="0"/>
              </a:rPr>
              <a:t>anagement </a:t>
            </a:r>
            <a:endParaRPr lang="en-GB" sz="3500" b="1" dirty="0">
              <a:latin typeface="Calibri" pitchFamily="34" charset="0"/>
            </a:endParaRPr>
          </a:p>
        </p:txBody>
      </p:sp>
    </p:spTree>
    <p:extLst>
      <p:ext uri="{BB962C8B-B14F-4D97-AF65-F5344CB8AC3E}">
        <p14:creationId xmlns:p14="http://schemas.microsoft.com/office/powerpoint/2010/main" val="3072236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432033" y="304800"/>
            <a:ext cx="7772400" cy="766763"/>
          </a:xfrm>
        </p:spPr>
        <p:txBody>
          <a:bodyPr>
            <a:normAutofit/>
          </a:bodyPr>
          <a:lstStyle/>
          <a:p>
            <a:pPr algn="l"/>
            <a:r>
              <a:rPr lang="en-GB" sz="3500" b="1" dirty="0">
                <a:latin typeface="Calibri" panose="020F0502020204030204" pitchFamily="34" charset="0"/>
              </a:rPr>
              <a:t>Classifying climate: </a:t>
            </a:r>
            <a:r>
              <a:rPr lang="en-GB" sz="3500" b="1" dirty="0" err="1" smtClean="0">
                <a:latin typeface="Calibri" panose="020F0502020204030204" pitchFamily="34" charset="0"/>
              </a:rPr>
              <a:t>Köppen</a:t>
            </a:r>
            <a:r>
              <a:rPr lang="en-GB" sz="3500" b="1" dirty="0" smtClean="0">
                <a:latin typeface="Calibri" panose="020F0502020204030204" pitchFamily="34" charset="0"/>
              </a:rPr>
              <a:t>-Geiger</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9687" y="1360503"/>
            <a:ext cx="6786113" cy="4495800"/>
          </a:xfrm>
          <a:prstGeom prst="rect">
            <a:avLst/>
          </a:prstGeom>
        </p:spPr>
      </p:pic>
      <p:sp>
        <p:nvSpPr>
          <p:cNvPr id="3" name="Rectangle 2"/>
          <p:cNvSpPr/>
          <p:nvPr/>
        </p:nvSpPr>
        <p:spPr>
          <a:xfrm>
            <a:off x="2819400" y="6172200"/>
            <a:ext cx="6172200" cy="523220"/>
          </a:xfrm>
          <a:prstGeom prst="rect">
            <a:avLst/>
          </a:prstGeom>
        </p:spPr>
        <p:txBody>
          <a:bodyPr wrap="square">
            <a:spAutoFit/>
          </a:bodyPr>
          <a:lstStyle/>
          <a:p>
            <a:pPr algn="r"/>
            <a:r>
              <a:rPr lang="en-US" sz="1400" dirty="0" smtClean="0"/>
              <a:t>Peel et al (2007) Updated </a:t>
            </a:r>
            <a:r>
              <a:rPr lang="en-US" sz="1400" dirty="0"/>
              <a:t>world map of the </a:t>
            </a:r>
            <a:r>
              <a:rPr lang="en-US" sz="1400" dirty="0" err="1"/>
              <a:t>Köppen</a:t>
            </a:r>
            <a:r>
              <a:rPr lang="en-US" sz="1400" dirty="0"/>
              <a:t>–Geiger climate </a:t>
            </a:r>
            <a:r>
              <a:rPr lang="en-US" sz="1400" dirty="0" smtClean="0"/>
              <a:t>classification. </a:t>
            </a:r>
            <a:r>
              <a:rPr lang="en-US" sz="1400" i="1" dirty="0" err="1"/>
              <a:t>Hydrol</a:t>
            </a:r>
            <a:r>
              <a:rPr lang="en-US" sz="1400" i="1" dirty="0"/>
              <a:t>. Earth Syst. Sci</a:t>
            </a:r>
            <a:r>
              <a:rPr lang="en-US" sz="1400" dirty="0"/>
              <a:t>. </a:t>
            </a:r>
            <a:r>
              <a:rPr lang="en-US" sz="1400" b="1" dirty="0" smtClean="0"/>
              <a:t>11</a:t>
            </a:r>
            <a:r>
              <a:rPr lang="en-US" sz="1400" dirty="0" smtClean="0"/>
              <a:t> 1633–1644</a:t>
            </a:r>
            <a:endParaRPr lang="en-ZA" sz="1400" dirty="0"/>
          </a:p>
        </p:txBody>
      </p:sp>
      <p:sp>
        <p:nvSpPr>
          <p:cNvPr id="4" name="Rectangle 3"/>
          <p:cNvSpPr/>
          <p:nvPr/>
        </p:nvSpPr>
        <p:spPr>
          <a:xfrm>
            <a:off x="141168" y="2819400"/>
            <a:ext cx="2556405" cy="1815882"/>
          </a:xfrm>
          <a:prstGeom prst="rect">
            <a:avLst/>
          </a:prstGeom>
        </p:spPr>
        <p:txBody>
          <a:bodyPr wrap="none">
            <a:spAutoFit/>
          </a:bodyPr>
          <a:lstStyle/>
          <a:p>
            <a:pPr marL="342900" indent="-342900">
              <a:buAutoNum type="alphaUcParenR"/>
            </a:pPr>
            <a:r>
              <a:rPr lang="en-ZA" sz="1600" b="1" dirty="0" smtClean="0"/>
              <a:t>Tropical</a:t>
            </a:r>
          </a:p>
          <a:p>
            <a:pPr marL="342900" indent="-342900">
              <a:buAutoNum type="alphaUcParenR"/>
            </a:pPr>
            <a:r>
              <a:rPr lang="en-US" sz="1600" b="1" dirty="0" smtClean="0"/>
              <a:t>Dry (arid and semi-arid)</a:t>
            </a:r>
          </a:p>
          <a:p>
            <a:pPr marL="342900" indent="-342900">
              <a:buAutoNum type="alphaUcParenR"/>
            </a:pPr>
            <a:r>
              <a:rPr lang="en-US" sz="1600" b="1" dirty="0" smtClean="0"/>
              <a:t>Temperate</a:t>
            </a:r>
          </a:p>
          <a:p>
            <a:pPr marL="342900" indent="-342900">
              <a:buAutoNum type="alphaUcParenR"/>
            </a:pPr>
            <a:r>
              <a:rPr lang="en-US" sz="1600" b="1" dirty="0" smtClean="0"/>
              <a:t>Continental</a:t>
            </a:r>
          </a:p>
          <a:p>
            <a:pPr marL="342900" indent="-342900">
              <a:buAutoNum type="alphaUcParenR"/>
            </a:pPr>
            <a:r>
              <a:rPr lang="en-US" sz="1600" b="1" dirty="0"/>
              <a:t>Polar and alpine </a:t>
            </a:r>
            <a:endParaRPr lang="en-US" sz="1600" b="1" dirty="0" smtClean="0"/>
          </a:p>
          <a:p>
            <a:pPr marL="342900" indent="-342900">
              <a:buAutoNum type="alphaUcParenR"/>
            </a:pPr>
            <a:endParaRPr lang="en-ZA" sz="1600" b="1" dirty="0" smtClean="0"/>
          </a:p>
          <a:p>
            <a:endParaRPr lang="en-ZA" sz="1600" b="1" dirty="0"/>
          </a:p>
        </p:txBody>
      </p:sp>
    </p:spTree>
    <p:extLst>
      <p:ext uri="{BB962C8B-B14F-4D97-AF65-F5344CB8AC3E}">
        <p14:creationId xmlns:p14="http://schemas.microsoft.com/office/powerpoint/2010/main" val="3152773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432033" y="304800"/>
            <a:ext cx="7772400" cy="766763"/>
          </a:xfrm>
        </p:spPr>
        <p:txBody>
          <a:bodyPr>
            <a:normAutofit/>
          </a:bodyPr>
          <a:lstStyle/>
          <a:p>
            <a:pPr algn="l"/>
            <a:r>
              <a:rPr lang="en-GB" sz="3500" b="1" dirty="0">
                <a:latin typeface="Calibri" panose="020F0502020204030204" pitchFamily="34" charset="0"/>
              </a:rPr>
              <a:t>Classifying climate: </a:t>
            </a:r>
            <a:r>
              <a:rPr lang="en-GB" sz="3500" b="1" dirty="0" err="1" smtClean="0">
                <a:latin typeface="Calibri" panose="020F0502020204030204" pitchFamily="34" charset="0"/>
              </a:rPr>
              <a:t>Köppen</a:t>
            </a:r>
            <a:r>
              <a:rPr lang="en-GB" sz="3500" b="1" dirty="0" smtClean="0">
                <a:latin typeface="Calibri" panose="020F0502020204030204" pitchFamily="34" charset="0"/>
              </a:rPr>
              <a:t>-Geiger</a:t>
            </a:r>
          </a:p>
        </p:txBody>
      </p:sp>
      <p:sp>
        <p:nvSpPr>
          <p:cNvPr id="3" name="Rectangle 2"/>
          <p:cNvSpPr/>
          <p:nvPr/>
        </p:nvSpPr>
        <p:spPr>
          <a:xfrm>
            <a:off x="2819400" y="6172200"/>
            <a:ext cx="6172200" cy="523220"/>
          </a:xfrm>
          <a:prstGeom prst="rect">
            <a:avLst/>
          </a:prstGeom>
        </p:spPr>
        <p:txBody>
          <a:bodyPr wrap="square">
            <a:spAutoFit/>
          </a:bodyPr>
          <a:lstStyle/>
          <a:p>
            <a:pPr algn="r"/>
            <a:r>
              <a:rPr lang="en-US" sz="1400" dirty="0" smtClean="0"/>
              <a:t>Peel et al (2007) Updated </a:t>
            </a:r>
            <a:r>
              <a:rPr lang="en-US" sz="1400" dirty="0"/>
              <a:t>world map of the </a:t>
            </a:r>
            <a:r>
              <a:rPr lang="en-US" sz="1400" dirty="0" err="1"/>
              <a:t>Köppen</a:t>
            </a:r>
            <a:r>
              <a:rPr lang="en-US" sz="1400" dirty="0"/>
              <a:t>–Geiger climate </a:t>
            </a:r>
            <a:r>
              <a:rPr lang="en-US" sz="1400" dirty="0" smtClean="0"/>
              <a:t>classification. </a:t>
            </a:r>
            <a:r>
              <a:rPr lang="en-US" sz="1400" i="1" dirty="0" err="1"/>
              <a:t>Hydrol</a:t>
            </a:r>
            <a:r>
              <a:rPr lang="en-US" sz="1400" i="1" dirty="0"/>
              <a:t>. Earth Syst. Sci</a:t>
            </a:r>
            <a:r>
              <a:rPr lang="en-US" sz="1400" dirty="0"/>
              <a:t>. </a:t>
            </a:r>
            <a:r>
              <a:rPr lang="en-US" sz="1400" b="1" dirty="0" smtClean="0"/>
              <a:t>11</a:t>
            </a:r>
            <a:r>
              <a:rPr lang="en-US" sz="1400" dirty="0" smtClean="0"/>
              <a:t> 1633–1644</a:t>
            </a:r>
            <a:endParaRPr lang="en-ZA" sz="14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3600" y="1447800"/>
            <a:ext cx="6019800" cy="4512089"/>
          </a:xfrm>
          <a:prstGeom prst="rect">
            <a:avLst/>
          </a:prstGeom>
        </p:spPr>
      </p:pic>
      <p:sp>
        <p:nvSpPr>
          <p:cNvPr id="5" name="Rectangle 4"/>
          <p:cNvSpPr/>
          <p:nvPr/>
        </p:nvSpPr>
        <p:spPr>
          <a:xfrm>
            <a:off x="304800" y="1149658"/>
            <a:ext cx="4572000" cy="923330"/>
          </a:xfrm>
          <a:prstGeom prst="rect">
            <a:avLst/>
          </a:prstGeom>
          <a:solidFill>
            <a:schemeClr val="bg1"/>
          </a:solidFill>
          <a:ln>
            <a:solidFill>
              <a:schemeClr val="tx1"/>
            </a:solidFill>
          </a:ln>
        </p:spPr>
        <p:txBody>
          <a:bodyPr>
            <a:spAutoFit/>
          </a:bodyPr>
          <a:lstStyle/>
          <a:p>
            <a:r>
              <a:rPr lang="en-US" i="1" dirty="0" err="1" smtClean="0"/>
              <a:t>Cfb</a:t>
            </a:r>
            <a:r>
              <a:rPr lang="en-US" dirty="0" smtClean="0"/>
              <a:t>: </a:t>
            </a:r>
            <a:r>
              <a:rPr lang="en-US" dirty="0"/>
              <a:t>Maritime temperate </a:t>
            </a:r>
            <a:r>
              <a:rPr lang="en-US" dirty="0" smtClean="0"/>
              <a:t>climate - dominated </a:t>
            </a:r>
            <a:r>
              <a:rPr lang="en-US" dirty="0"/>
              <a:t>all year round by the polar front, leading to changeable, often overcast weather</a:t>
            </a:r>
            <a:endParaRPr lang="en-ZA" dirty="0"/>
          </a:p>
        </p:txBody>
      </p:sp>
    </p:spTree>
    <p:extLst>
      <p:ext uri="{BB962C8B-B14F-4D97-AF65-F5344CB8AC3E}">
        <p14:creationId xmlns:p14="http://schemas.microsoft.com/office/powerpoint/2010/main" val="1423151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432033" y="304800"/>
            <a:ext cx="7772400" cy="76676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3500" b="1" dirty="0" smtClean="0">
                <a:latin typeface="Calibri" panose="020F0502020204030204" pitchFamily="34" charset="0"/>
              </a:rPr>
              <a:t>(Bio)Geoengineering</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0" y="483581"/>
            <a:ext cx="2209800" cy="3097819"/>
          </a:xfrm>
          <a:prstGeom prst="rect">
            <a:avLst/>
          </a:prstGeom>
        </p:spPr>
      </p:pic>
      <p:sp>
        <p:nvSpPr>
          <p:cNvPr id="3" name="Rectangle 2"/>
          <p:cNvSpPr/>
          <p:nvPr/>
        </p:nvSpPr>
        <p:spPr>
          <a:xfrm>
            <a:off x="545977" y="1752600"/>
            <a:ext cx="5562600" cy="923330"/>
          </a:xfrm>
          <a:prstGeom prst="rect">
            <a:avLst/>
          </a:prstGeom>
        </p:spPr>
        <p:txBody>
          <a:bodyPr wrap="square">
            <a:spAutoFit/>
          </a:bodyPr>
          <a:lstStyle/>
          <a:p>
            <a:r>
              <a:rPr lang="en-US" dirty="0" smtClean="0"/>
              <a:t>“</a:t>
            </a:r>
            <a:r>
              <a:rPr lang="en-US" i="1" dirty="0" smtClean="0"/>
              <a:t>the deliberate </a:t>
            </a:r>
            <a:r>
              <a:rPr lang="en-US" i="1" dirty="0"/>
              <a:t>large-scale intervention in the Earth’s </a:t>
            </a:r>
            <a:r>
              <a:rPr lang="en-US" i="1" dirty="0" smtClean="0"/>
              <a:t>climate system</a:t>
            </a:r>
            <a:r>
              <a:rPr lang="en-US" i="1" dirty="0"/>
              <a:t>, in order to moderate global </a:t>
            </a:r>
            <a:r>
              <a:rPr lang="en-US" i="1" dirty="0" smtClean="0"/>
              <a:t>warming</a:t>
            </a:r>
            <a:r>
              <a:rPr lang="en-US" dirty="0" smtClean="0"/>
              <a:t>” (Royal Society, 2009)</a:t>
            </a:r>
            <a:endParaRPr lang="en-US" dirty="0"/>
          </a:p>
        </p:txBody>
      </p:sp>
      <p:sp>
        <p:nvSpPr>
          <p:cNvPr id="5" name="Rectangle 4"/>
          <p:cNvSpPr/>
          <p:nvPr/>
        </p:nvSpPr>
        <p:spPr>
          <a:xfrm>
            <a:off x="554854" y="3581400"/>
            <a:ext cx="8458200" cy="2031325"/>
          </a:xfrm>
          <a:prstGeom prst="rect">
            <a:avLst/>
          </a:prstGeom>
        </p:spPr>
        <p:txBody>
          <a:bodyPr wrap="square">
            <a:spAutoFit/>
          </a:bodyPr>
          <a:lstStyle/>
          <a:p>
            <a:pPr marL="609600" indent="-609600">
              <a:buFont typeface="Wingdings" pitchFamily="2" charset="2"/>
              <a:buNone/>
            </a:pPr>
            <a:r>
              <a:rPr lang="en-US" dirty="0" smtClean="0">
                <a:cs typeface="Times New Roman" pitchFamily="18" charset="0"/>
              </a:rPr>
              <a:t>Requirements of any geoengineering solution:</a:t>
            </a:r>
            <a:endParaRPr lang="en-US" dirty="0">
              <a:cs typeface="Times New Roman" pitchFamily="18" charset="0"/>
            </a:endParaRPr>
          </a:p>
          <a:p>
            <a:pPr marL="609600" indent="-609600">
              <a:buFont typeface="Wingdings" pitchFamily="2" charset="2"/>
              <a:buNone/>
            </a:pPr>
            <a:endParaRPr lang="en-US" dirty="0">
              <a:cs typeface="Times New Roman" pitchFamily="18" charset="0"/>
            </a:endParaRPr>
          </a:p>
          <a:p>
            <a:pPr marL="609600" indent="-609600">
              <a:buFont typeface="Wingdings" pitchFamily="2" charset="2"/>
              <a:buAutoNum type="arabicParenR"/>
            </a:pPr>
            <a:r>
              <a:rPr lang="en-US" dirty="0">
                <a:cs typeface="Times New Roman" pitchFamily="18" charset="0"/>
              </a:rPr>
              <a:t>The idea has to work (i.e. reduce global warming)</a:t>
            </a:r>
            <a:endParaRPr lang="en-GB" dirty="0">
              <a:cs typeface="Times New Roman" pitchFamily="18" charset="0"/>
            </a:endParaRPr>
          </a:p>
          <a:p>
            <a:pPr marL="609600" indent="-609600">
              <a:buFont typeface="Wingdings" pitchFamily="2" charset="2"/>
              <a:buAutoNum type="arabicParenR"/>
            </a:pPr>
            <a:r>
              <a:rPr lang="en-US" dirty="0">
                <a:cs typeface="Times New Roman" pitchFamily="18" charset="0"/>
              </a:rPr>
              <a:t>The side effects need to be minimal.</a:t>
            </a:r>
            <a:endParaRPr lang="en-GB" dirty="0">
              <a:cs typeface="Times New Roman" pitchFamily="18" charset="0"/>
            </a:endParaRPr>
          </a:p>
          <a:p>
            <a:pPr marL="609600" indent="-609600">
              <a:buFont typeface="Wingdings" pitchFamily="2" charset="2"/>
              <a:buAutoNum type="arabicParenR"/>
            </a:pPr>
            <a:r>
              <a:rPr lang="en-US" dirty="0">
                <a:cs typeface="Times New Roman" pitchFamily="18" charset="0"/>
              </a:rPr>
              <a:t>It has to keep up with an increasing forcing from ever higher greenhouse gas levels.</a:t>
            </a:r>
            <a:endParaRPr lang="en-GB" dirty="0">
              <a:cs typeface="Times New Roman" pitchFamily="18" charset="0"/>
            </a:endParaRPr>
          </a:p>
          <a:p>
            <a:pPr marL="609600" indent="-609600">
              <a:buFont typeface="Wingdings" pitchFamily="2" charset="2"/>
              <a:buAutoNum type="arabicParenR"/>
            </a:pPr>
            <a:r>
              <a:rPr lang="en-US" dirty="0">
                <a:cs typeface="Times New Roman" pitchFamily="18" charset="0"/>
              </a:rPr>
              <a:t>It has to be cheaper than simply reducing emissions at the source.</a:t>
            </a:r>
            <a:endParaRPr lang="en-GB" dirty="0">
              <a:cs typeface="Times New Roman" pitchFamily="18" charset="0"/>
            </a:endParaRPr>
          </a:p>
        </p:txBody>
      </p:sp>
    </p:spTree>
    <p:extLst>
      <p:ext uri="{BB962C8B-B14F-4D97-AF65-F5344CB8AC3E}">
        <p14:creationId xmlns:p14="http://schemas.microsoft.com/office/powerpoint/2010/main" val="3898187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normAutofit/>
          </a:bodyPr>
          <a:lstStyle/>
          <a:p>
            <a:pPr algn="l"/>
            <a:r>
              <a:rPr lang="en-GB" sz="3500" b="1" dirty="0" smtClean="0"/>
              <a:t>Two classes of geoengineering solutions</a:t>
            </a:r>
            <a:endParaRPr lang="en-ZA" sz="3500" dirty="0"/>
          </a:p>
        </p:txBody>
      </p:sp>
      <p:sp>
        <p:nvSpPr>
          <p:cNvPr id="3" name="Rounded Rectangle 2"/>
          <p:cNvSpPr/>
          <p:nvPr/>
        </p:nvSpPr>
        <p:spPr>
          <a:xfrm>
            <a:off x="228600" y="1371600"/>
            <a:ext cx="3962400" cy="629444"/>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0"/>
              </a:spcBef>
              <a:buClrTx/>
              <a:buSzTx/>
              <a:buFontTx/>
              <a:buNone/>
              <a:defRPr/>
            </a:pPr>
            <a:endParaRPr kumimoji="0" lang="en-GB" sz="1800" i="0" dirty="0">
              <a:solidFill>
                <a:srgbClr val="FFFFFF"/>
              </a:solidFill>
            </a:endParaRPr>
          </a:p>
        </p:txBody>
      </p:sp>
      <p:sp>
        <p:nvSpPr>
          <p:cNvPr id="4" name="Rounded Rectangle 3"/>
          <p:cNvSpPr/>
          <p:nvPr/>
        </p:nvSpPr>
        <p:spPr>
          <a:xfrm>
            <a:off x="4876800" y="1372299"/>
            <a:ext cx="3962400" cy="62944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0"/>
              </a:spcBef>
              <a:buClrTx/>
              <a:buSzTx/>
              <a:buFontTx/>
              <a:buNone/>
              <a:defRPr/>
            </a:pPr>
            <a:endParaRPr kumimoji="0" lang="en-GB" sz="1800" i="0" dirty="0">
              <a:solidFill>
                <a:srgbClr val="FFFFFF"/>
              </a:solidFill>
            </a:endParaRPr>
          </a:p>
        </p:txBody>
      </p:sp>
      <p:sp>
        <p:nvSpPr>
          <p:cNvPr id="5" name="TextBox 5"/>
          <p:cNvSpPr txBox="1">
            <a:spLocks noChangeArrowheads="1"/>
          </p:cNvSpPr>
          <p:nvPr/>
        </p:nvSpPr>
        <p:spPr bwMode="auto">
          <a:xfrm>
            <a:off x="457200" y="1487487"/>
            <a:ext cx="3505200" cy="369332"/>
          </a:xfrm>
          <a:prstGeom prst="rect">
            <a:avLst/>
          </a:prstGeom>
          <a:noFill/>
          <a:ln w="9525">
            <a:noFill/>
            <a:miter lim="800000"/>
            <a:headEnd/>
            <a:tailEnd/>
          </a:ln>
        </p:spPr>
        <p:txBody>
          <a:bodyPr>
            <a:spAutoFit/>
          </a:bodyPr>
          <a:lstStyle/>
          <a:p>
            <a:pPr algn="ctr">
              <a:spcBef>
                <a:spcPct val="0"/>
              </a:spcBef>
              <a:buClrTx/>
              <a:buSzTx/>
              <a:buFontTx/>
              <a:buNone/>
            </a:pPr>
            <a:r>
              <a:rPr kumimoji="0" lang="en-GB" i="0" dirty="0">
                <a:solidFill>
                  <a:srgbClr val="000000"/>
                </a:solidFill>
              </a:rPr>
              <a:t>Carbon Dioxide Removal </a:t>
            </a:r>
            <a:r>
              <a:rPr kumimoji="0" lang="en-GB" i="0" dirty="0" smtClean="0">
                <a:solidFill>
                  <a:srgbClr val="000000"/>
                </a:solidFill>
              </a:rPr>
              <a:t>(CDR)</a:t>
            </a:r>
            <a:endParaRPr kumimoji="0" lang="en-GB" i="0" dirty="0">
              <a:solidFill>
                <a:srgbClr val="000000"/>
              </a:solidFill>
            </a:endParaRPr>
          </a:p>
        </p:txBody>
      </p:sp>
      <p:sp>
        <p:nvSpPr>
          <p:cNvPr id="6" name="TextBox 6"/>
          <p:cNvSpPr txBox="1">
            <a:spLocks noChangeArrowheads="1"/>
          </p:cNvSpPr>
          <p:nvPr/>
        </p:nvSpPr>
        <p:spPr bwMode="auto">
          <a:xfrm>
            <a:off x="4953000" y="1488186"/>
            <a:ext cx="3810000" cy="369332"/>
          </a:xfrm>
          <a:prstGeom prst="rect">
            <a:avLst/>
          </a:prstGeom>
          <a:noFill/>
          <a:ln w="9525">
            <a:noFill/>
            <a:miter lim="800000"/>
            <a:headEnd/>
            <a:tailEnd/>
          </a:ln>
        </p:spPr>
        <p:txBody>
          <a:bodyPr>
            <a:spAutoFit/>
          </a:bodyPr>
          <a:lstStyle/>
          <a:p>
            <a:pPr algn="ctr">
              <a:spcBef>
                <a:spcPct val="0"/>
              </a:spcBef>
              <a:buClrTx/>
              <a:buSzTx/>
              <a:buFontTx/>
              <a:buNone/>
            </a:pPr>
            <a:r>
              <a:rPr kumimoji="0" lang="en-GB" i="0" dirty="0">
                <a:solidFill>
                  <a:srgbClr val="000000"/>
                </a:solidFill>
              </a:rPr>
              <a:t>Solar Radiation Management </a:t>
            </a:r>
            <a:r>
              <a:rPr kumimoji="0" lang="en-GB" i="0" dirty="0" smtClean="0">
                <a:solidFill>
                  <a:srgbClr val="000000"/>
                </a:solidFill>
              </a:rPr>
              <a:t>(SRM)</a:t>
            </a:r>
            <a:endParaRPr kumimoji="0" lang="en-GB" i="0" dirty="0">
              <a:solidFill>
                <a:srgbClr val="000000"/>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00" y="2362200"/>
            <a:ext cx="5562076" cy="3944018"/>
          </a:xfrm>
          <a:prstGeom prst="rect">
            <a:avLst/>
          </a:prstGeom>
        </p:spPr>
      </p:pic>
    </p:spTree>
    <p:extLst>
      <p:ext uri="{BB962C8B-B14F-4D97-AF65-F5344CB8AC3E}">
        <p14:creationId xmlns:p14="http://schemas.microsoft.com/office/powerpoint/2010/main" val="3844347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458" y="179294"/>
            <a:ext cx="8229600" cy="1143000"/>
          </a:xfrm>
        </p:spPr>
        <p:txBody>
          <a:bodyPr>
            <a:normAutofit/>
          </a:bodyPr>
          <a:lstStyle/>
          <a:p>
            <a:pPr algn="l"/>
            <a:r>
              <a:rPr lang="en-US" sz="3500" b="1" dirty="0" smtClean="0"/>
              <a:t>Relative effectiveness</a:t>
            </a:r>
            <a:endParaRPr lang="en-ZA" sz="3500"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1219200"/>
            <a:ext cx="7871305" cy="4726641"/>
          </a:xfrm>
          <a:prstGeom prst="rect">
            <a:avLst/>
          </a:prstGeom>
        </p:spPr>
      </p:pic>
      <p:sp>
        <p:nvSpPr>
          <p:cNvPr id="4" name="Rectangle 3"/>
          <p:cNvSpPr/>
          <p:nvPr/>
        </p:nvSpPr>
        <p:spPr>
          <a:xfrm>
            <a:off x="1676400" y="6172200"/>
            <a:ext cx="7391400" cy="523220"/>
          </a:xfrm>
          <a:prstGeom prst="rect">
            <a:avLst/>
          </a:prstGeom>
        </p:spPr>
        <p:txBody>
          <a:bodyPr wrap="square">
            <a:spAutoFit/>
          </a:bodyPr>
          <a:lstStyle/>
          <a:p>
            <a:pPr algn="r"/>
            <a:r>
              <a:rPr lang="en-US" sz="1400" b="1" dirty="0"/>
              <a:t>Figure 5.1. Preliminary overall evaluation of the geoengineering techniques considered in Chapters 2 and </a:t>
            </a:r>
            <a:r>
              <a:rPr lang="en-US" sz="1400" b="1" dirty="0" smtClean="0"/>
              <a:t>3 (Royal Society 2009)</a:t>
            </a:r>
            <a:endParaRPr lang="en-US" sz="1400" b="1" dirty="0"/>
          </a:p>
        </p:txBody>
      </p:sp>
    </p:spTree>
    <p:extLst>
      <p:ext uri="{BB962C8B-B14F-4D97-AF65-F5344CB8AC3E}">
        <p14:creationId xmlns:p14="http://schemas.microsoft.com/office/powerpoint/2010/main" val="2842117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274638"/>
            <a:ext cx="6970713" cy="1249362"/>
          </a:xfrm>
          <a:noFill/>
        </p:spPr>
        <p:txBody>
          <a:bodyPr>
            <a:normAutofit/>
          </a:bodyPr>
          <a:lstStyle/>
          <a:p>
            <a:pPr algn="l"/>
            <a:r>
              <a:rPr lang="en-GB" sz="3500" b="1" dirty="0" smtClean="0"/>
              <a:t>Social, political and </a:t>
            </a:r>
            <a:r>
              <a:rPr lang="en-GB" sz="3500" b="1" dirty="0"/>
              <a:t>l</a:t>
            </a:r>
            <a:r>
              <a:rPr lang="en-GB" sz="3500" b="1" dirty="0" smtClean="0"/>
              <a:t>egal </a:t>
            </a:r>
            <a:r>
              <a:rPr lang="en-GB" sz="3500" b="1" dirty="0"/>
              <a:t>i</a:t>
            </a:r>
            <a:r>
              <a:rPr lang="en-GB" sz="3500" b="1" dirty="0" smtClean="0"/>
              <a:t>ssues</a:t>
            </a:r>
          </a:p>
        </p:txBody>
      </p:sp>
      <p:sp>
        <p:nvSpPr>
          <p:cNvPr id="13315" name="Rectangle 3"/>
          <p:cNvSpPr>
            <a:spLocks noGrp="1" noChangeArrowheads="1"/>
          </p:cNvSpPr>
          <p:nvPr>
            <p:ph type="body" idx="1"/>
          </p:nvPr>
        </p:nvSpPr>
        <p:spPr>
          <a:xfrm>
            <a:off x="457200" y="1524000"/>
            <a:ext cx="8229600" cy="5065713"/>
          </a:xfrm>
          <a:noFill/>
        </p:spPr>
        <p:txBody>
          <a:bodyPr/>
          <a:lstStyle/>
          <a:p>
            <a:pPr>
              <a:lnSpc>
                <a:spcPct val="90000"/>
              </a:lnSpc>
              <a:buFont typeface="Wingdings" pitchFamily="2" charset="2"/>
              <a:buNone/>
            </a:pPr>
            <a:endParaRPr lang="en-GB" sz="1800" dirty="0" smtClean="0">
              <a:cs typeface="Times New Roman" pitchFamily="18" charset="0"/>
            </a:endParaRPr>
          </a:p>
          <a:p>
            <a:pPr>
              <a:lnSpc>
                <a:spcPct val="90000"/>
              </a:lnSpc>
              <a:buFontTx/>
              <a:buChar char="•"/>
            </a:pPr>
            <a:r>
              <a:rPr lang="en-US" sz="1800" b="1" dirty="0" smtClean="0">
                <a:cs typeface="Times New Roman" pitchFamily="18" charset="0"/>
              </a:rPr>
              <a:t>Who controls the thermostat? </a:t>
            </a:r>
            <a:r>
              <a:rPr lang="en-US" sz="1800" dirty="0" smtClean="0">
                <a:cs typeface="Times New Roman" pitchFamily="18" charset="0"/>
              </a:rPr>
              <a:t>There are a number of issues regardin</a:t>
            </a:r>
            <a:r>
              <a:rPr lang="en-US" sz="1800" dirty="0">
                <a:cs typeface="Times New Roman" pitchFamily="18" charset="0"/>
              </a:rPr>
              <a:t>g</a:t>
            </a:r>
            <a:r>
              <a:rPr lang="en-US" sz="1800" dirty="0" smtClean="0">
                <a:cs typeface="Times New Roman" pitchFamily="18" charset="0"/>
              </a:rPr>
              <a:t> to conflicts of interests. For example, if one country is experiencing a colder winter, who gets to adjust the mirrors?</a:t>
            </a:r>
          </a:p>
          <a:p>
            <a:pPr>
              <a:lnSpc>
                <a:spcPct val="90000"/>
              </a:lnSpc>
              <a:buFontTx/>
              <a:buNone/>
            </a:pPr>
            <a:endParaRPr lang="en-GB" sz="1800" dirty="0" smtClean="0">
              <a:cs typeface="Times New Roman" pitchFamily="18" charset="0"/>
            </a:endParaRPr>
          </a:p>
          <a:p>
            <a:pPr>
              <a:lnSpc>
                <a:spcPct val="90000"/>
              </a:lnSpc>
              <a:buFontTx/>
              <a:buChar char="•"/>
            </a:pPr>
            <a:r>
              <a:rPr lang="en-US" sz="1800" b="1" dirty="0" smtClean="0">
                <a:cs typeface="Times New Roman" pitchFamily="18" charset="0"/>
              </a:rPr>
              <a:t>Such schemes may weaken the resolve to reduce CO</a:t>
            </a:r>
            <a:r>
              <a:rPr lang="en-US" sz="1800" b="1" baseline="-25000" dirty="0" smtClean="0">
                <a:cs typeface="Times New Roman" pitchFamily="18" charset="0"/>
              </a:rPr>
              <a:t>2 </a:t>
            </a:r>
            <a:r>
              <a:rPr lang="en-US" sz="1800" b="1" dirty="0" smtClean="0">
                <a:cs typeface="Times New Roman" pitchFamily="18" charset="0"/>
              </a:rPr>
              <a:t>emissions </a:t>
            </a:r>
            <a:r>
              <a:rPr lang="en-US" sz="1800" dirty="0" smtClean="0">
                <a:cs typeface="Times New Roman" pitchFamily="18" charset="0"/>
              </a:rPr>
              <a:t>and therefore increase the atmospheric concentration further and do nothing to address the acidification of the oceans.</a:t>
            </a:r>
          </a:p>
          <a:p>
            <a:pPr>
              <a:lnSpc>
                <a:spcPct val="90000"/>
              </a:lnSpc>
              <a:buFontTx/>
              <a:buChar char="•"/>
            </a:pPr>
            <a:endParaRPr lang="en-US" sz="1800" dirty="0" smtClean="0">
              <a:cs typeface="Times New Roman" pitchFamily="18" charset="0"/>
            </a:endParaRPr>
          </a:p>
          <a:p>
            <a:pPr>
              <a:lnSpc>
                <a:spcPct val="90000"/>
              </a:lnSpc>
              <a:buFontTx/>
              <a:buChar char="•"/>
            </a:pPr>
            <a:r>
              <a:rPr lang="en-US" sz="1800" b="1" dirty="0" smtClean="0">
                <a:cs typeface="Times New Roman" pitchFamily="18" charset="0"/>
              </a:rPr>
              <a:t>Lessens the motivation to abandon fossil fuels </a:t>
            </a:r>
            <a:r>
              <a:rPr lang="en-US" sz="1800" dirty="0" smtClean="0">
                <a:cs typeface="Times New Roman" pitchFamily="18" charset="0"/>
              </a:rPr>
              <a:t>which are a non-renewable and finite energy resource.</a:t>
            </a:r>
          </a:p>
          <a:p>
            <a:pPr>
              <a:lnSpc>
                <a:spcPct val="90000"/>
              </a:lnSpc>
              <a:buFontTx/>
              <a:buChar char="•"/>
            </a:pPr>
            <a:endParaRPr lang="en-US" sz="1800" dirty="0">
              <a:cs typeface="Times New Roman" pitchFamily="18" charset="0"/>
            </a:endParaRPr>
          </a:p>
          <a:p>
            <a:pPr>
              <a:lnSpc>
                <a:spcPct val="90000"/>
              </a:lnSpc>
              <a:buFontTx/>
              <a:buChar char="•"/>
            </a:pPr>
            <a:r>
              <a:rPr lang="en-US" sz="1800" b="1" dirty="0">
                <a:cs typeface="Times New Roman" pitchFamily="18" charset="0"/>
              </a:rPr>
              <a:t>There is also a potential legal impediment. </a:t>
            </a:r>
            <a:r>
              <a:rPr lang="en-US" sz="1800" dirty="0">
                <a:cs typeface="Times New Roman" pitchFamily="18" charset="0"/>
              </a:rPr>
              <a:t>The 1978 UN “Convention on the Prohibition of Military or any Other Hostile Use of Environmental Modification Techniques.” would need to be amended before implementation.</a:t>
            </a:r>
          </a:p>
          <a:p>
            <a:pPr>
              <a:lnSpc>
                <a:spcPct val="90000"/>
              </a:lnSpc>
              <a:buClr>
                <a:schemeClr val="accent1"/>
              </a:buClr>
              <a:buFontTx/>
              <a:buChar char="•"/>
            </a:pPr>
            <a:endParaRPr lang="en-GB" sz="1800" b="1" dirty="0" smtClean="0">
              <a:cs typeface="Times New Roman" pitchFamily="18" charset="0"/>
            </a:endParaRPr>
          </a:p>
        </p:txBody>
      </p:sp>
    </p:spTree>
    <p:extLst>
      <p:ext uri="{BB962C8B-B14F-4D97-AF65-F5344CB8AC3E}">
        <p14:creationId xmlns:p14="http://schemas.microsoft.com/office/powerpoint/2010/main" val="2755808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500" b="1" dirty="0" smtClean="0"/>
              <a:t>Latest Science</a:t>
            </a:r>
            <a:endParaRPr lang="en-ZA" sz="3500" b="1" dirty="0"/>
          </a:p>
        </p:txBody>
      </p:sp>
      <p:sp>
        <p:nvSpPr>
          <p:cNvPr id="3" name="Rectangle 2"/>
          <p:cNvSpPr/>
          <p:nvPr/>
        </p:nvSpPr>
        <p:spPr>
          <a:xfrm>
            <a:off x="457200" y="1905000"/>
            <a:ext cx="8382000" cy="3416320"/>
          </a:xfrm>
          <a:prstGeom prst="rect">
            <a:avLst/>
          </a:prstGeom>
        </p:spPr>
        <p:txBody>
          <a:bodyPr wrap="square">
            <a:spAutoFit/>
          </a:bodyPr>
          <a:lstStyle/>
          <a:p>
            <a:r>
              <a:rPr lang="en-US" dirty="0"/>
              <a:t>Although all the simulations showed that blocking the Sun's rays - or solar radiation management, as it is called - did reduce the global temperature, the models revealed profound changes to precipitation including disrupting the Indian Monsoon.</a:t>
            </a:r>
          </a:p>
          <a:p>
            <a:endParaRPr lang="en-US" dirty="0"/>
          </a:p>
          <a:p>
            <a:r>
              <a:rPr lang="en-US" dirty="0"/>
              <a:t>Prof Piers Forster of Leeds University said: "We have found that between 1.2 and 4.1 billion people could be adversely affected by changes in rainfall patterns.</a:t>
            </a:r>
          </a:p>
          <a:p>
            <a:endParaRPr lang="en-US" dirty="0"/>
          </a:p>
          <a:p>
            <a:r>
              <a:rPr lang="en-US" dirty="0"/>
              <a:t>"The most striking example of a downside would be the complete drying-out of the Sahel region of Africa - that would be very difficult to adapt to for those substantial populations - and that happens across all the scenarios</a:t>
            </a:r>
            <a:r>
              <a:rPr lang="en-US" dirty="0" smtClean="0"/>
              <a:t>.“</a:t>
            </a:r>
          </a:p>
          <a:p>
            <a:endParaRPr lang="en-US" dirty="0"/>
          </a:p>
          <a:p>
            <a:pPr algn="r"/>
            <a:r>
              <a:rPr lang="en-US" sz="1400" b="1" dirty="0"/>
              <a:t>BBC News, “Geo-engineering: Climate fixes 'could harm </a:t>
            </a:r>
            <a:r>
              <a:rPr lang="en-US" sz="1400" b="1" dirty="0" smtClean="0"/>
              <a:t>billions’ ” 26 Nov 2014</a:t>
            </a:r>
            <a:endParaRPr lang="en-ZA" sz="1400" b="1" dirty="0"/>
          </a:p>
        </p:txBody>
      </p:sp>
    </p:spTree>
    <p:extLst>
      <p:ext uri="{BB962C8B-B14F-4D97-AF65-F5344CB8AC3E}">
        <p14:creationId xmlns:p14="http://schemas.microsoft.com/office/powerpoint/2010/main" val="893746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500" b="1" dirty="0" smtClean="0"/>
              <a:t>Latest Science</a:t>
            </a:r>
            <a:endParaRPr lang="en-ZA" sz="3500" b="1" dirty="0"/>
          </a:p>
        </p:txBody>
      </p:sp>
      <p:sp>
        <p:nvSpPr>
          <p:cNvPr id="3" name="Rectangle 2"/>
          <p:cNvSpPr/>
          <p:nvPr/>
        </p:nvSpPr>
        <p:spPr>
          <a:xfrm>
            <a:off x="479612" y="1447800"/>
            <a:ext cx="8382000" cy="2585323"/>
          </a:xfrm>
          <a:prstGeom prst="rect">
            <a:avLst/>
          </a:prstGeom>
        </p:spPr>
        <p:txBody>
          <a:bodyPr wrap="square">
            <a:spAutoFit/>
          </a:bodyPr>
          <a:lstStyle/>
          <a:p>
            <a:r>
              <a:rPr lang="en-US" b="1" dirty="0"/>
              <a:t>SPICE (Stratospheric Particle Injection for Climate Engineering) is a project investigating the feasibility of putting particles into the stratosphere in order to affect global temperatures.</a:t>
            </a:r>
          </a:p>
          <a:p>
            <a:endParaRPr lang="en-US" b="1" dirty="0"/>
          </a:p>
          <a:p>
            <a:r>
              <a:rPr lang="en-US" dirty="0" smtClean="0"/>
              <a:t>The </a:t>
            </a:r>
            <a:r>
              <a:rPr lang="en-US" dirty="0"/>
              <a:t>inspiration for </a:t>
            </a:r>
            <a:r>
              <a:rPr lang="en-US" dirty="0" smtClean="0"/>
              <a:t>solar </a:t>
            </a:r>
            <a:r>
              <a:rPr lang="en-US" dirty="0"/>
              <a:t>radiation management using stratospheric aerosols </a:t>
            </a:r>
            <a:r>
              <a:rPr lang="en-US" dirty="0" smtClean="0"/>
              <a:t>is </a:t>
            </a:r>
            <a:r>
              <a:rPr lang="en-US" dirty="0"/>
              <a:t>the observed natural </a:t>
            </a:r>
            <a:r>
              <a:rPr lang="en-US" dirty="0" err="1"/>
              <a:t>behaviour</a:t>
            </a:r>
            <a:r>
              <a:rPr lang="en-US" dirty="0"/>
              <a:t> of volcanoes which can inject significant quantities of particles into the stratosphere, having an overall cooling effect on global temperatures. </a:t>
            </a:r>
            <a:endParaRPr lang="en-US" dirty="0" smtClean="0"/>
          </a:p>
          <a:p>
            <a:endParaRPr lang="en-US" dirty="0" smtClean="0"/>
          </a:p>
          <a:p>
            <a:r>
              <a:rPr lang="en-US" dirty="0" smtClean="0"/>
              <a:t>The </a:t>
            </a:r>
            <a:r>
              <a:rPr lang="en-US" dirty="0"/>
              <a:t>Principal Investigator of the SPICE project is </a:t>
            </a:r>
            <a:r>
              <a:rPr lang="en-US" dirty="0" err="1"/>
              <a:t>Dr</a:t>
            </a:r>
            <a:r>
              <a:rPr lang="en-US" dirty="0"/>
              <a:t> Matthew Watson (Bristol University).</a:t>
            </a:r>
            <a:endParaRPr lang="en-ZA"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8156" y="4303059"/>
            <a:ext cx="4784912" cy="2011838"/>
          </a:xfrm>
          <a:prstGeom prst="rect">
            <a:avLst/>
          </a:prstGeom>
        </p:spPr>
      </p:pic>
    </p:spTree>
    <p:extLst>
      <p:ext uri="{BB962C8B-B14F-4D97-AF65-F5344CB8AC3E}">
        <p14:creationId xmlns:p14="http://schemas.microsoft.com/office/powerpoint/2010/main" val="464567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704193" y="115888"/>
            <a:ext cx="7107895" cy="1143000"/>
          </a:xfrm>
        </p:spPr>
        <p:txBody>
          <a:bodyPr/>
          <a:lstStyle/>
          <a:p>
            <a:pPr algn="l" eaLnBrk="1" hangingPunct="1"/>
            <a:r>
              <a:rPr lang="en-GB" sz="4000" b="1" dirty="0" smtClean="0"/>
              <a:t>Summary</a:t>
            </a:r>
          </a:p>
        </p:txBody>
      </p:sp>
      <p:sp>
        <p:nvSpPr>
          <p:cNvPr id="44035" name="Rectangle 3"/>
          <p:cNvSpPr>
            <a:spLocks noGrp="1" noChangeArrowheads="1"/>
          </p:cNvSpPr>
          <p:nvPr>
            <p:ph type="body" idx="4294967295"/>
          </p:nvPr>
        </p:nvSpPr>
        <p:spPr>
          <a:xfrm>
            <a:off x="0" y="1333500"/>
            <a:ext cx="8839200" cy="4762500"/>
          </a:xfrm>
          <a:prstGeom prst="rect">
            <a:avLst/>
          </a:prstGeom>
          <a:ln>
            <a:noFill/>
          </a:ln>
        </p:spPr>
        <p:txBody>
          <a:bodyPr>
            <a:normAutofit fontScale="77500" lnSpcReduction="20000"/>
          </a:bodyPr>
          <a:lstStyle/>
          <a:p>
            <a:pPr lvl="1">
              <a:lnSpc>
                <a:spcPct val="110000"/>
              </a:lnSpc>
              <a:buFont typeface="Arial" panose="020B0604020202020204" pitchFamily="34" charset="0"/>
              <a:buChar char="•"/>
            </a:pPr>
            <a:r>
              <a:rPr lang="en-GB" sz="2200" b="1" dirty="0" smtClean="0"/>
              <a:t>Adaptation to climate and environmental variability is nothing new climate change brings a new set of challenges that humans need to address </a:t>
            </a:r>
          </a:p>
          <a:p>
            <a:pPr lvl="1">
              <a:lnSpc>
                <a:spcPct val="110000"/>
              </a:lnSpc>
              <a:buFont typeface="Arial" panose="020B0604020202020204" pitchFamily="34" charset="0"/>
              <a:buChar char="•"/>
            </a:pPr>
            <a:endParaRPr lang="en-GB" sz="2200" b="1" dirty="0" smtClean="0"/>
          </a:p>
          <a:p>
            <a:pPr lvl="1">
              <a:lnSpc>
                <a:spcPct val="110000"/>
              </a:lnSpc>
              <a:buFont typeface="Arial" panose="020B0604020202020204" pitchFamily="34" charset="0"/>
              <a:buChar char="•"/>
            </a:pPr>
            <a:r>
              <a:rPr lang="en-GB" sz="2200" b="1" dirty="0" smtClean="0"/>
              <a:t>Planned adaptation responses can be framed in different ways: from science prescriptive (top down) to policy prescriptive (bottom up)</a:t>
            </a:r>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r>
              <a:rPr lang="en-GB" sz="2200" b="1" dirty="0" smtClean="0"/>
              <a:t>Making adaptation decisions requires </a:t>
            </a:r>
            <a:r>
              <a:rPr lang="en-GB" sz="2200" b="1" dirty="0" err="1" smtClean="0"/>
              <a:t>tradeoffs</a:t>
            </a:r>
            <a:r>
              <a:rPr lang="en-GB" sz="2200" b="1" dirty="0" smtClean="0"/>
              <a:t> and acknowledgement of different attitudes to risk</a:t>
            </a:r>
          </a:p>
          <a:p>
            <a:pPr lvl="1">
              <a:lnSpc>
                <a:spcPct val="110000"/>
              </a:lnSpc>
              <a:buFont typeface="Arial" panose="020B0604020202020204" pitchFamily="34" charset="0"/>
              <a:buChar char="•"/>
            </a:pPr>
            <a:endParaRPr lang="en-GB" sz="2200" b="1" dirty="0"/>
          </a:p>
          <a:p>
            <a:pPr marL="457200" lvl="1" indent="0">
              <a:lnSpc>
                <a:spcPct val="110000"/>
              </a:lnSpc>
              <a:buNone/>
            </a:pPr>
            <a:r>
              <a:rPr lang="en-GB" sz="2200" b="1" dirty="0" smtClean="0"/>
              <a:t>	And…</a:t>
            </a:r>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r>
              <a:rPr lang="en-GB" sz="2200" b="1" dirty="0" smtClean="0"/>
              <a:t>Climate can be classified using the </a:t>
            </a:r>
            <a:r>
              <a:rPr lang="en-GB" sz="2200" b="1" dirty="0" err="1" smtClean="0"/>
              <a:t>Köppen</a:t>
            </a:r>
            <a:r>
              <a:rPr lang="en-GB" sz="2200" b="1" dirty="0" smtClean="0"/>
              <a:t>-Geiger classification</a:t>
            </a:r>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r>
              <a:rPr lang="en-GB" sz="2200" b="1" dirty="0" smtClean="0"/>
              <a:t>Geoengineering is emerging as a serious area of research (especially at Bristol) but the implementation of geoengineering solutions could have widespread unintended consequences</a:t>
            </a:r>
            <a:endParaRPr lang="en-GB" sz="2200" b="1" dirty="0"/>
          </a:p>
          <a:p>
            <a:pPr lvl="1">
              <a:lnSpc>
                <a:spcPct val="110000"/>
              </a:lnSpc>
              <a:buFont typeface="Arial" panose="020B0604020202020204" pitchFamily="34" charset="0"/>
              <a:buChar char="•"/>
            </a:pPr>
            <a:endParaRPr lang="en-GB" sz="2200" b="1" dirty="0" smtClean="0"/>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endParaRPr lang="en-GB" sz="2200" b="1" dirty="0" smtClean="0"/>
          </a:p>
          <a:p>
            <a:pPr lvl="1">
              <a:lnSpc>
                <a:spcPct val="110000"/>
              </a:lnSpc>
              <a:buFont typeface="Arial" panose="020B0604020202020204" pitchFamily="34" charset="0"/>
              <a:buChar char="•"/>
            </a:pPr>
            <a:endParaRPr lang="en-GB" sz="2200" b="1" dirty="0" smtClean="0"/>
          </a:p>
        </p:txBody>
      </p:sp>
    </p:spTree>
    <p:extLst>
      <p:ext uri="{BB962C8B-B14F-4D97-AF65-F5344CB8AC3E}">
        <p14:creationId xmlns:p14="http://schemas.microsoft.com/office/powerpoint/2010/main" val="1362738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468313" y="274638"/>
            <a:ext cx="8218487" cy="1143000"/>
          </a:xfrm>
          <a:prstGeom prst="rect">
            <a:avLst/>
          </a:prstGeom>
          <a:noFill/>
          <a:ln w="9525">
            <a:noFill/>
            <a:miter lim="800000"/>
            <a:headEnd/>
            <a:tailEnd/>
          </a:ln>
        </p:spPr>
        <p:txBody>
          <a:bodyPr anchor="ctr"/>
          <a:lstStyle/>
          <a:p>
            <a:pPr algn="l" eaLnBrk="1" hangingPunct="1"/>
            <a:r>
              <a:rPr lang="en-US" sz="3500" b="1" dirty="0" smtClean="0">
                <a:latin typeface="Calibri" pitchFamily="34" charset="0"/>
              </a:rPr>
              <a:t>Readings and additional </a:t>
            </a:r>
            <a:r>
              <a:rPr lang="en-US" sz="3500" b="1" dirty="0">
                <a:latin typeface="Calibri" pitchFamily="34" charset="0"/>
              </a:rPr>
              <a:t>resources</a:t>
            </a:r>
          </a:p>
        </p:txBody>
      </p:sp>
      <p:sp>
        <p:nvSpPr>
          <p:cNvPr id="5" name="Rectangle 3"/>
          <p:cNvSpPr txBox="1">
            <a:spLocks noChangeArrowheads="1"/>
          </p:cNvSpPr>
          <p:nvPr/>
        </p:nvSpPr>
        <p:spPr bwMode="auto">
          <a:xfrm>
            <a:off x="381000" y="1773238"/>
            <a:ext cx="8229600" cy="4086225"/>
          </a:xfrm>
          <a:prstGeom prst="rect">
            <a:avLst/>
          </a:prstGeom>
          <a:noFill/>
          <a:ln w="9525">
            <a:noFill/>
            <a:miter lim="800000"/>
            <a:headEnd/>
            <a:tailEnd/>
          </a:ln>
        </p:spPr>
        <p:txBody>
          <a:bodyPr>
            <a:normAutofit fontScale="92500" lnSpcReduction="20000"/>
          </a:bodyPr>
          <a:lstStyle/>
          <a:p>
            <a:pPr marL="457200" indent="-457200" algn="l" eaLnBrk="1" hangingPunct="1">
              <a:spcBef>
                <a:spcPct val="20000"/>
              </a:spcBef>
              <a:spcAft>
                <a:spcPct val="20000"/>
              </a:spcAft>
              <a:buFont typeface="+mj-lt"/>
              <a:buAutoNum type="arabicPeriod"/>
            </a:pPr>
            <a:r>
              <a:rPr lang="en-GB" sz="2200" dirty="0">
                <a:latin typeface="Calibri" pitchFamily="34" charset="0"/>
              </a:rPr>
              <a:t>Successful adaptation climate change across scales (</a:t>
            </a:r>
            <a:r>
              <a:rPr lang="en-GB" sz="2200" dirty="0" err="1">
                <a:latin typeface="Calibri" pitchFamily="34" charset="0"/>
              </a:rPr>
              <a:t>Adger</a:t>
            </a:r>
            <a:r>
              <a:rPr lang="en-GB" sz="2200" dirty="0">
                <a:latin typeface="Calibri" pitchFamily="34" charset="0"/>
              </a:rPr>
              <a:t> et al, 2005)</a:t>
            </a:r>
          </a:p>
          <a:p>
            <a:pPr marL="457200" indent="-457200" algn="l" eaLnBrk="1" hangingPunct="1">
              <a:spcBef>
                <a:spcPct val="20000"/>
              </a:spcBef>
              <a:spcAft>
                <a:spcPct val="20000"/>
              </a:spcAft>
              <a:buFont typeface="+mj-lt"/>
              <a:buAutoNum type="arabicPeriod"/>
            </a:pPr>
            <a:r>
              <a:rPr lang="en-GB" sz="2200" dirty="0">
                <a:latin typeface="Calibri" pitchFamily="34" charset="0"/>
              </a:rPr>
              <a:t>Participatory Learning and Action 60: Community-based adaptation (2009)</a:t>
            </a:r>
          </a:p>
          <a:p>
            <a:pPr marL="457200" indent="-457200" algn="l" eaLnBrk="1" hangingPunct="1">
              <a:spcBef>
                <a:spcPct val="20000"/>
              </a:spcBef>
              <a:spcAft>
                <a:spcPct val="20000"/>
              </a:spcAft>
              <a:buFont typeface="+mj-lt"/>
              <a:buAutoNum type="arabicPeriod"/>
            </a:pPr>
            <a:r>
              <a:rPr lang="en-GB" sz="2200" dirty="0">
                <a:latin typeface="Calibri" pitchFamily="34" charset="0"/>
              </a:rPr>
              <a:t>OECD Policy Guidance on Integration Climate Change Adaptation into Development Cooperation (2009)</a:t>
            </a:r>
          </a:p>
          <a:p>
            <a:pPr marL="457200" indent="-457200" algn="l" eaLnBrk="1" hangingPunct="1">
              <a:spcBef>
                <a:spcPct val="20000"/>
              </a:spcBef>
              <a:spcAft>
                <a:spcPct val="20000"/>
              </a:spcAft>
              <a:buFont typeface="+mj-lt"/>
              <a:buAutoNum type="arabicPeriod"/>
            </a:pPr>
            <a:r>
              <a:rPr lang="en-GB" sz="2200" dirty="0">
                <a:latin typeface="Calibri" pitchFamily="34" charset="0"/>
              </a:rPr>
              <a:t>Adaptation to Global Warming: Do Climate Models Tell Us What We Need to Know? (</a:t>
            </a:r>
            <a:r>
              <a:rPr lang="en-GB" sz="2200" dirty="0" err="1">
                <a:latin typeface="Calibri" pitchFamily="34" charset="0"/>
              </a:rPr>
              <a:t>Orskes</a:t>
            </a:r>
            <a:r>
              <a:rPr lang="en-GB" sz="2200" dirty="0">
                <a:latin typeface="Calibri" pitchFamily="34" charset="0"/>
              </a:rPr>
              <a:t> et al, 2010)</a:t>
            </a:r>
          </a:p>
          <a:p>
            <a:pPr marL="457200" indent="-457200" algn="l" eaLnBrk="1" hangingPunct="1">
              <a:spcBef>
                <a:spcPct val="20000"/>
              </a:spcBef>
              <a:spcAft>
                <a:spcPct val="20000"/>
              </a:spcAft>
              <a:buFont typeface="+mj-lt"/>
              <a:buAutoNum type="arabicPeriod"/>
            </a:pPr>
            <a:r>
              <a:rPr lang="en-GB" sz="2200" dirty="0">
                <a:latin typeface="Calibri" pitchFamily="34" charset="0"/>
              </a:rPr>
              <a:t>Designing Climate Change Adaptation Initiatives: A UNDP Toolkit for Practitioners (2010</a:t>
            </a:r>
            <a:r>
              <a:rPr lang="en-GB" sz="2200" dirty="0" smtClean="0">
                <a:latin typeface="Calibri" pitchFamily="34" charset="0"/>
              </a:rPr>
              <a:t>)</a:t>
            </a:r>
          </a:p>
          <a:p>
            <a:pPr marL="457200" indent="-457200" algn="l" eaLnBrk="1" hangingPunct="1">
              <a:spcBef>
                <a:spcPct val="20000"/>
              </a:spcBef>
              <a:spcAft>
                <a:spcPct val="20000"/>
              </a:spcAft>
              <a:buFont typeface="+mj-lt"/>
              <a:buAutoNum type="arabicPeriod"/>
            </a:pPr>
            <a:r>
              <a:rPr lang="en-GB" sz="2000" dirty="0" smtClean="0">
                <a:latin typeface="Calibri" pitchFamily="34" charset="0"/>
              </a:rPr>
              <a:t>UK Climate Impacts Programme Adaptation Wizard </a:t>
            </a:r>
            <a:r>
              <a:rPr lang="en-GB" sz="2000" dirty="0" smtClean="0">
                <a:latin typeface="Calibri" pitchFamily="34" charset="0"/>
                <a:hlinkClick r:id="rId3"/>
              </a:rPr>
              <a:t>http://www.ukcip.org.uk/wizard/</a:t>
            </a:r>
            <a:r>
              <a:rPr lang="en-GB" sz="2000" dirty="0" smtClean="0">
                <a:latin typeface="Calibri" pitchFamily="34" charset="0"/>
              </a:rPr>
              <a:t> </a:t>
            </a:r>
          </a:p>
          <a:p>
            <a:pPr marL="457200" indent="-457200" algn="l" eaLnBrk="1" hangingPunct="1">
              <a:spcBef>
                <a:spcPct val="20000"/>
              </a:spcBef>
              <a:spcAft>
                <a:spcPct val="20000"/>
              </a:spcAft>
              <a:buFont typeface="+mj-lt"/>
              <a:buAutoNum type="arabicPeriod"/>
            </a:pPr>
            <a:r>
              <a:rPr lang="en-GB" sz="2000" dirty="0" smtClean="0">
                <a:latin typeface="Calibri" pitchFamily="34" charset="0"/>
              </a:rPr>
              <a:t>SEI </a:t>
            </a:r>
            <a:r>
              <a:rPr lang="en-GB" sz="2000" dirty="0" err="1" smtClean="0">
                <a:latin typeface="Calibri" pitchFamily="34" charset="0"/>
              </a:rPr>
              <a:t>weAdapt</a:t>
            </a:r>
            <a:r>
              <a:rPr lang="en-GB" sz="2000" dirty="0" smtClean="0">
                <a:latin typeface="Calibri" pitchFamily="34" charset="0"/>
              </a:rPr>
              <a:t> platform </a:t>
            </a:r>
            <a:r>
              <a:rPr lang="en-GB" sz="2000" dirty="0" smtClean="0">
                <a:latin typeface="Calibri" pitchFamily="34" charset="0"/>
                <a:hlinkClick r:id="rId4"/>
              </a:rPr>
              <a:t>http://weadapt.org/</a:t>
            </a:r>
            <a:r>
              <a:rPr lang="en-GB" sz="2000" dirty="0" smtClean="0">
                <a:latin typeface="Calibri" pitchFamily="34" charset="0"/>
              </a:rPr>
              <a:t> </a:t>
            </a:r>
          </a:p>
          <a:p>
            <a:pPr marL="342900" indent="-342900" algn="l" eaLnBrk="1" hangingPunct="1">
              <a:spcBef>
                <a:spcPct val="20000"/>
              </a:spcBef>
              <a:spcAft>
                <a:spcPct val="20000"/>
              </a:spcAft>
              <a:buFont typeface="Arial" pitchFamily="34" charset="0"/>
              <a:buChar char="•"/>
            </a:pPr>
            <a:endParaRPr lang="en-GB" sz="2200" dirty="0">
              <a:latin typeface="Calibri" pitchFamily="34" charset="0"/>
            </a:endParaRPr>
          </a:p>
        </p:txBody>
      </p:sp>
    </p:spTree>
    <p:extLst>
      <p:ext uri="{BB962C8B-B14F-4D97-AF65-F5344CB8AC3E}">
        <p14:creationId xmlns:p14="http://schemas.microsoft.com/office/powerpoint/2010/main" val="360402158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1"/>
          </p:nvPr>
        </p:nvSpPr>
        <p:spPr>
          <a:xfrm>
            <a:off x="228599" y="1447800"/>
            <a:ext cx="8458201" cy="5043152"/>
          </a:xfrm>
        </p:spPr>
        <p:txBody>
          <a:bodyPr>
            <a:normAutofit/>
          </a:bodyPr>
          <a:lstStyle/>
          <a:p>
            <a:pPr>
              <a:buNone/>
            </a:pPr>
            <a:r>
              <a:rPr lang="en-GB" sz="1800" dirty="0" smtClean="0">
                <a:latin typeface="Calibri" pitchFamily="34" charset="0"/>
                <a:cs typeface="Arial" pitchFamily="34" charset="0"/>
              </a:rPr>
              <a:t>	In climate change discourse, the two primary responses to manage climate risk are categorised as:</a:t>
            </a:r>
          </a:p>
          <a:p>
            <a:pPr>
              <a:buNone/>
            </a:pPr>
            <a:r>
              <a:rPr lang="en-GB" sz="1800" dirty="0" smtClean="0">
                <a:latin typeface="Calibri" pitchFamily="34" charset="0"/>
                <a:cs typeface="Arial" pitchFamily="34" charset="0"/>
              </a:rPr>
              <a:t>				</a:t>
            </a:r>
            <a:r>
              <a:rPr lang="en-GB" sz="1800" b="1" dirty="0" smtClean="0">
                <a:latin typeface="Calibri" pitchFamily="34" charset="0"/>
                <a:cs typeface="Arial" pitchFamily="34" charset="0"/>
              </a:rPr>
              <a:t>Mitigation </a:t>
            </a:r>
            <a:r>
              <a:rPr lang="en-GB" sz="1800" dirty="0" smtClean="0">
                <a:latin typeface="Calibri" pitchFamily="34" charset="0"/>
                <a:cs typeface="Arial" pitchFamily="34" charset="0"/>
              </a:rPr>
              <a:t>   and</a:t>
            </a:r>
            <a:r>
              <a:rPr lang="en-GB" sz="1800" dirty="0">
                <a:latin typeface="Calibri" pitchFamily="34" charset="0"/>
                <a:cs typeface="Arial" pitchFamily="34" charset="0"/>
              </a:rPr>
              <a:t> </a:t>
            </a:r>
            <a:r>
              <a:rPr lang="en-GB" sz="1800" dirty="0" smtClean="0">
                <a:latin typeface="Calibri" pitchFamily="34" charset="0"/>
                <a:cs typeface="Arial" pitchFamily="34" charset="0"/>
              </a:rPr>
              <a:t>  </a:t>
            </a:r>
            <a:r>
              <a:rPr lang="en-GB" sz="1800" b="1" dirty="0" smtClean="0">
                <a:latin typeface="Calibri" pitchFamily="34" charset="0"/>
                <a:cs typeface="Arial" pitchFamily="34" charset="0"/>
              </a:rPr>
              <a:t>Adaptation</a:t>
            </a:r>
          </a:p>
          <a:p>
            <a:pPr>
              <a:buNone/>
            </a:pPr>
            <a:endParaRPr lang="en-GB" sz="1800" dirty="0" smtClean="0">
              <a:latin typeface="Calibri" pitchFamily="34" charset="0"/>
              <a:cs typeface="Arial" pitchFamily="34" charset="0"/>
            </a:endParaRPr>
          </a:p>
          <a:p>
            <a:pPr>
              <a:buNone/>
            </a:pPr>
            <a:r>
              <a:rPr lang="en-GB" sz="1800" dirty="0" smtClean="0">
                <a:latin typeface="Calibri" pitchFamily="34" charset="0"/>
                <a:cs typeface="Arial" pitchFamily="34" charset="0"/>
              </a:rPr>
              <a:t>	Enacting mitigation/adaptation policies and decisions requires consideration of a number of risk management steps:</a:t>
            </a:r>
          </a:p>
          <a:p>
            <a:pPr>
              <a:buNone/>
            </a:pPr>
            <a:endParaRPr lang="en-GB" sz="1800" dirty="0" smtClean="0">
              <a:latin typeface="Calibri" pitchFamily="34" charset="0"/>
              <a:cs typeface="Arial" pitchFamily="34" charset="0"/>
            </a:endParaRPr>
          </a:p>
          <a:p>
            <a:pPr lvl="1">
              <a:buFont typeface="Wingdings" panose="05000000000000000000" pitchFamily="2" charset="2"/>
              <a:buChar char="§"/>
            </a:pPr>
            <a:r>
              <a:rPr lang="en-GB" sz="1800" dirty="0" smtClean="0">
                <a:latin typeface="Calibri" pitchFamily="34" charset="0"/>
                <a:cs typeface="Arial" pitchFamily="34" charset="0"/>
              </a:rPr>
              <a:t>Determine stakeholder objectives and values</a:t>
            </a:r>
          </a:p>
          <a:p>
            <a:pPr lvl="1">
              <a:buFont typeface="Wingdings" panose="05000000000000000000" pitchFamily="2" charset="2"/>
              <a:buChar char="§"/>
            </a:pPr>
            <a:r>
              <a:rPr lang="en-GB" sz="1800" dirty="0" smtClean="0">
                <a:latin typeface="Calibri" pitchFamily="34" charset="0"/>
                <a:cs typeface="Arial" pitchFamily="34" charset="0"/>
              </a:rPr>
              <a:t>Scope risk factors/variables</a:t>
            </a:r>
          </a:p>
          <a:p>
            <a:pPr lvl="1">
              <a:buFont typeface="Wingdings" panose="05000000000000000000" pitchFamily="2" charset="2"/>
              <a:buChar char="§"/>
            </a:pPr>
            <a:r>
              <a:rPr lang="en-GB" sz="1800" dirty="0" smtClean="0">
                <a:latin typeface="Calibri" pitchFamily="34" charset="0"/>
                <a:cs typeface="Arial" pitchFamily="34" charset="0"/>
              </a:rPr>
              <a:t>Establish baseline climate risk</a:t>
            </a:r>
          </a:p>
          <a:p>
            <a:pPr lvl="1">
              <a:buFont typeface="Wingdings" panose="05000000000000000000" pitchFamily="2" charset="2"/>
              <a:buChar char="§"/>
            </a:pPr>
            <a:r>
              <a:rPr lang="en-GB" sz="1800" dirty="0" smtClean="0">
                <a:latin typeface="Calibri" pitchFamily="34" charset="0"/>
                <a:cs typeface="Arial" pitchFamily="34" charset="0"/>
              </a:rPr>
              <a:t>Understand future climate risk</a:t>
            </a:r>
          </a:p>
          <a:p>
            <a:pPr lvl="1">
              <a:buFont typeface="Wingdings" panose="05000000000000000000" pitchFamily="2" charset="2"/>
              <a:buChar char="§"/>
            </a:pPr>
            <a:r>
              <a:rPr lang="en-GB" sz="1800" dirty="0" smtClean="0">
                <a:latin typeface="Calibri" pitchFamily="34" charset="0"/>
                <a:cs typeface="Arial" pitchFamily="34" charset="0"/>
              </a:rPr>
              <a:t>Identify policy response options </a:t>
            </a:r>
          </a:p>
          <a:p>
            <a:pPr lvl="1">
              <a:buFont typeface="Wingdings" panose="05000000000000000000" pitchFamily="2" charset="2"/>
              <a:buChar char="§"/>
            </a:pPr>
            <a:r>
              <a:rPr lang="en-GB" sz="1800" dirty="0" smtClean="0">
                <a:latin typeface="Calibri" pitchFamily="34" charset="0"/>
                <a:cs typeface="Arial" pitchFamily="34" charset="0"/>
              </a:rPr>
              <a:t>Identify tools and methodologies to consider outcomes of policy interventions</a:t>
            </a:r>
          </a:p>
          <a:p>
            <a:pPr lvl="1">
              <a:buNone/>
            </a:pPr>
            <a:endParaRPr lang="en-GB" sz="1800" dirty="0" smtClean="0">
              <a:latin typeface="Calibri" pitchFamily="34" charset="0"/>
            </a:endParaRPr>
          </a:p>
          <a:p>
            <a:pPr lvl="1"/>
            <a:endParaRPr lang="en-GB" sz="1800" dirty="0" smtClean="0">
              <a:latin typeface="Calibri" pitchFamily="34" charset="0"/>
            </a:endParaRPr>
          </a:p>
          <a:p>
            <a:endParaRPr lang="en-GB" sz="1800" dirty="0" smtClean="0">
              <a:latin typeface="Calibri" pitchFamily="34" charset="0"/>
            </a:endParaRPr>
          </a:p>
          <a:p>
            <a:endParaRPr lang="en-GB" sz="1800" dirty="0">
              <a:latin typeface="Calibri" pitchFamily="34" charset="0"/>
            </a:endParaRPr>
          </a:p>
        </p:txBody>
      </p:sp>
      <p:sp>
        <p:nvSpPr>
          <p:cNvPr id="5" name="Title 1"/>
          <p:cNvSpPr txBox="1">
            <a:spLocks/>
          </p:cNvSpPr>
          <p:nvPr/>
        </p:nvSpPr>
        <p:spPr>
          <a:xfrm>
            <a:off x="450761" y="274638"/>
            <a:ext cx="8236039" cy="92309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3500" b="1" smtClean="0">
                <a:latin typeface="Calibri" pitchFamily="34" charset="0"/>
              </a:rPr>
              <a:t>Climate Risk Management </a:t>
            </a:r>
            <a:endParaRPr lang="en-GB" sz="3500" b="1" dirty="0">
              <a:latin typeface="Calibri" pitchFamily="34" charset="0"/>
            </a:endParaRPr>
          </a:p>
        </p:txBody>
      </p:sp>
    </p:spTree>
    <p:extLst>
      <p:ext uri="{BB962C8B-B14F-4D97-AF65-F5344CB8AC3E}">
        <p14:creationId xmlns:p14="http://schemas.microsoft.com/office/powerpoint/2010/main" val="1537385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fade">
                                      <p:cBhvr>
                                        <p:cTn id="7" dur="500"/>
                                        <p:tgtEl>
                                          <p:spTgt spid="6">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5" end="5"/>
                                            </p:txEl>
                                          </p:spTgt>
                                        </p:tgtEl>
                                        <p:attrNameLst>
                                          <p:attrName>style.visibility</p:attrName>
                                        </p:attrNameLst>
                                      </p:cBhvr>
                                      <p:to>
                                        <p:strVal val="visible"/>
                                      </p:to>
                                    </p:set>
                                    <p:animEffect transition="in" filter="fade">
                                      <p:cBhvr>
                                        <p:cTn id="10" dur="500"/>
                                        <p:tgtEl>
                                          <p:spTgt spid="6">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6" end="6"/>
                                            </p:txEl>
                                          </p:spTgt>
                                        </p:tgtEl>
                                        <p:attrNameLst>
                                          <p:attrName>style.visibility</p:attrName>
                                        </p:attrNameLst>
                                      </p:cBhvr>
                                      <p:to>
                                        <p:strVal val="visible"/>
                                      </p:to>
                                    </p:set>
                                    <p:animEffect transition="in" filter="fade">
                                      <p:cBhvr>
                                        <p:cTn id="13" dur="500"/>
                                        <p:tgtEl>
                                          <p:spTgt spid="6">
                                            <p:txEl>
                                              <p:pRg st="6" end="6"/>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
                                            <p:txEl>
                                              <p:pRg st="7" end="7"/>
                                            </p:txEl>
                                          </p:spTgt>
                                        </p:tgtEl>
                                        <p:attrNameLst>
                                          <p:attrName>style.visibility</p:attrName>
                                        </p:attrNameLst>
                                      </p:cBhvr>
                                      <p:to>
                                        <p:strVal val="visible"/>
                                      </p:to>
                                    </p:set>
                                    <p:animEffect transition="in" filter="fade">
                                      <p:cBhvr>
                                        <p:cTn id="16" dur="500"/>
                                        <p:tgtEl>
                                          <p:spTgt spid="6">
                                            <p:txEl>
                                              <p:pRg st="7" end="7"/>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6">
                                            <p:txEl>
                                              <p:pRg st="8" end="8"/>
                                            </p:txEl>
                                          </p:spTgt>
                                        </p:tgtEl>
                                        <p:attrNameLst>
                                          <p:attrName>style.visibility</p:attrName>
                                        </p:attrNameLst>
                                      </p:cBhvr>
                                      <p:to>
                                        <p:strVal val="visible"/>
                                      </p:to>
                                    </p:set>
                                    <p:animEffect transition="in" filter="fade">
                                      <p:cBhvr>
                                        <p:cTn id="19" dur="500"/>
                                        <p:tgtEl>
                                          <p:spTgt spid="6">
                                            <p:txEl>
                                              <p:pRg st="8" end="8"/>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6">
                                            <p:txEl>
                                              <p:pRg st="9" end="9"/>
                                            </p:txEl>
                                          </p:spTgt>
                                        </p:tgtEl>
                                        <p:attrNameLst>
                                          <p:attrName>style.visibility</p:attrName>
                                        </p:attrNameLst>
                                      </p:cBhvr>
                                      <p:to>
                                        <p:strVal val="visible"/>
                                      </p:to>
                                    </p:set>
                                    <p:animEffect transition="in" filter="fade">
                                      <p:cBhvr>
                                        <p:cTn id="22" dur="500"/>
                                        <p:tgtEl>
                                          <p:spTgt spid="6">
                                            <p:txEl>
                                              <p:pRg st="9" end="9"/>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6">
                                            <p:txEl>
                                              <p:pRg st="10" end="10"/>
                                            </p:txEl>
                                          </p:spTgt>
                                        </p:tgtEl>
                                        <p:attrNameLst>
                                          <p:attrName>style.visibility</p:attrName>
                                        </p:attrNameLst>
                                      </p:cBhvr>
                                      <p:to>
                                        <p:strVal val="visible"/>
                                      </p:to>
                                    </p:set>
                                    <p:animEffect transition="in" filter="fade">
                                      <p:cBhvr>
                                        <p:cTn id="25" dur="500"/>
                                        <p:tgtEl>
                                          <p:spTgt spid="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256" y="2590800"/>
            <a:ext cx="8849228" cy="3428999"/>
          </a:xfrm>
        </p:spPr>
        <p:txBody>
          <a:bodyPr>
            <a:normAutofit/>
          </a:bodyPr>
          <a:lstStyle/>
          <a:p>
            <a:pPr algn="ctr">
              <a:buNone/>
            </a:pPr>
            <a:r>
              <a:rPr lang="en-ZA" sz="3500" b="1" dirty="0" smtClean="0">
                <a:latin typeface="Calibri" pitchFamily="34" charset="0"/>
              </a:rPr>
              <a:t>Defining (climate (change)) adaptation</a:t>
            </a:r>
            <a:endParaRPr lang="en-ZA" sz="3500" b="1" dirty="0">
              <a:latin typeface="Calibri" pitchFamily="34" charset="0"/>
            </a:endParaRPr>
          </a:p>
        </p:txBody>
      </p:sp>
    </p:spTree>
    <p:extLst>
      <p:ext uri="{BB962C8B-B14F-4D97-AF65-F5344CB8AC3E}">
        <p14:creationId xmlns:p14="http://schemas.microsoft.com/office/powerpoint/2010/main" val="1330735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5"/>
          <p:cNvSpPr txBox="1">
            <a:spLocks noChangeArrowheads="1"/>
          </p:cNvSpPr>
          <p:nvPr/>
        </p:nvSpPr>
        <p:spPr bwMode="auto">
          <a:xfrm>
            <a:off x="533400" y="1371600"/>
            <a:ext cx="8347435" cy="4524315"/>
          </a:xfrm>
          <a:prstGeom prst="rect">
            <a:avLst/>
          </a:prstGeom>
          <a:noFill/>
          <a:ln w="9525">
            <a:noFill/>
            <a:miter lim="800000"/>
            <a:headEnd/>
            <a:tailEnd/>
          </a:ln>
          <a:effectLst/>
        </p:spPr>
        <p:txBody>
          <a:bodyPr wrap="square">
            <a:spAutoFit/>
          </a:bodyPr>
          <a:lstStyle/>
          <a:p>
            <a:pPr algn="l">
              <a:spcBef>
                <a:spcPct val="50000"/>
              </a:spcBef>
            </a:pPr>
            <a:r>
              <a:rPr lang="en-US" sz="1800" dirty="0" smtClean="0">
                <a:latin typeface="Calibri" pitchFamily="34" charset="0"/>
              </a:rPr>
              <a:t>“Reacting to changes in the climate” </a:t>
            </a:r>
          </a:p>
          <a:p>
            <a:pPr algn="l">
              <a:spcBef>
                <a:spcPct val="50000"/>
              </a:spcBef>
            </a:pPr>
            <a:r>
              <a:rPr lang="en-US" sz="1500" dirty="0" smtClean="0">
                <a:latin typeface="Calibri" pitchFamily="34" charset="0"/>
              </a:rPr>
              <a:t>(</a:t>
            </a:r>
            <a:r>
              <a:rPr lang="en-US" sz="1500" dirty="0" err="1" smtClean="0">
                <a:latin typeface="Calibri" pitchFamily="34" charset="0"/>
              </a:rPr>
              <a:t>Dessler</a:t>
            </a:r>
            <a:r>
              <a:rPr lang="en-US" sz="1500" dirty="0" smtClean="0">
                <a:latin typeface="Calibri" pitchFamily="34" charset="0"/>
              </a:rPr>
              <a:t> and Parson, 2006)</a:t>
            </a:r>
          </a:p>
          <a:p>
            <a:pPr algn="l">
              <a:spcBef>
                <a:spcPct val="50000"/>
              </a:spcBef>
            </a:pPr>
            <a:endParaRPr lang="en-US" sz="500" dirty="0" smtClean="0">
              <a:latin typeface="Calibri" pitchFamily="34" charset="0"/>
            </a:endParaRPr>
          </a:p>
          <a:p>
            <a:pPr algn="l">
              <a:spcBef>
                <a:spcPct val="50000"/>
              </a:spcBef>
            </a:pPr>
            <a:r>
              <a:rPr lang="en-US" sz="1800" dirty="0" smtClean="0">
                <a:latin typeface="Calibri" pitchFamily="34" charset="0"/>
              </a:rPr>
              <a:t>"</a:t>
            </a:r>
            <a:r>
              <a:rPr lang="en-US" sz="1800" dirty="0">
                <a:latin typeface="Calibri" pitchFamily="34" charset="0"/>
              </a:rPr>
              <a:t>adjustments in natural or human systems in response to actual or expected climatic stimuli </a:t>
            </a:r>
            <a:r>
              <a:rPr lang="en-US" sz="1800" dirty="0" smtClean="0">
                <a:latin typeface="Calibri" pitchFamily="34" charset="0"/>
              </a:rPr>
              <a:t>or their </a:t>
            </a:r>
            <a:r>
              <a:rPr lang="en-US" sz="1800" dirty="0">
                <a:latin typeface="Calibri" pitchFamily="34" charset="0"/>
              </a:rPr>
              <a:t>effects, which moderate harm or exploit beneficial </a:t>
            </a:r>
            <a:r>
              <a:rPr lang="en-US" sz="1800" dirty="0" smtClean="0">
                <a:latin typeface="Calibri" pitchFamily="34" charset="0"/>
              </a:rPr>
              <a:t>opportunities“ </a:t>
            </a:r>
          </a:p>
          <a:p>
            <a:pPr algn="l">
              <a:spcBef>
                <a:spcPct val="50000"/>
              </a:spcBef>
            </a:pPr>
            <a:r>
              <a:rPr lang="en-US" sz="1500" dirty="0" smtClean="0">
                <a:latin typeface="Calibri" pitchFamily="34" charset="0"/>
              </a:rPr>
              <a:t>(</a:t>
            </a:r>
            <a:r>
              <a:rPr lang="en-US" sz="1500" dirty="0">
                <a:latin typeface="Calibri" pitchFamily="34" charset="0"/>
              </a:rPr>
              <a:t>IPCC, 2001</a:t>
            </a:r>
            <a:r>
              <a:rPr lang="en-US" sz="1500" dirty="0" smtClean="0">
                <a:latin typeface="Calibri" pitchFamily="34" charset="0"/>
              </a:rPr>
              <a:t>)</a:t>
            </a:r>
          </a:p>
          <a:p>
            <a:pPr algn="l">
              <a:spcBef>
                <a:spcPct val="50000"/>
              </a:spcBef>
            </a:pPr>
            <a:endParaRPr lang="en-US" sz="500" dirty="0" smtClean="0">
              <a:latin typeface="Calibri" pitchFamily="34" charset="0"/>
            </a:endParaRPr>
          </a:p>
          <a:p>
            <a:pPr algn="l">
              <a:spcBef>
                <a:spcPct val="50000"/>
              </a:spcBef>
            </a:pPr>
            <a:r>
              <a:rPr lang="en-US" sz="1800" dirty="0" smtClean="0">
                <a:latin typeface="Calibri" pitchFamily="34" charset="0"/>
              </a:rPr>
              <a:t>“</a:t>
            </a:r>
            <a:r>
              <a:rPr lang="en-US" sz="1800" dirty="0">
                <a:latin typeface="Calibri" pitchFamily="34" charset="0"/>
              </a:rPr>
              <a:t>A process by which strategies to moderate, cope with and take advantage </a:t>
            </a:r>
            <a:r>
              <a:rPr lang="en-US" sz="1800" dirty="0" smtClean="0">
                <a:latin typeface="Calibri" pitchFamily="34" charset="0"/>
              </a:rPr>
              <a:t>of </a:t>
            </a:r>
            <a:r>
              <a:rPr lang="en-US" sz="1800" dirty="0">
                <a:latin typeface="Calibri" pitchFamily="34" charset="0"/>
              </a:rPr>
              <a:t>the</a:t>
            </a:r>
            <a:br>
              <a:rPr lang="en-US" sz="1800" dirty="0">
                <a:latin typeface="Calibri" pitchFamily="34" charset="0"/>
              </a:rPr>
            </a:br>
            <a:r>
              <a:rPr lang="en-US" sz="1800" dirty="0">
                <a:latin typeface="Calibri" pitchFamily="34" charset="0"/>
              </a:rPr>
              <a:t>consequences of climatic events are enhanced, developed </a:t>
            </a:r>
            <a:r>
              <a:rPr lang="en-US" sz="1800" dirty="0" smtClean="0">
                <a:latin typeface="Calibri" pitchFamily="34" charset="0"/>
              </a:rPr>
              <a:t>and implemented” </a:t>
            </a:r>
          </a:p>
          <a:p>
            <a:pPr algn="l">
              <a:spcBef>
                <a:spcPct val="50000"/>
              </a:spcBef>
            </a:pPr>
            <a:r>
              <a:rPr lang="en-US" sz="1500" dirty="0" smtClean="0">
                <a:latin typeface="Calibri" pitchFamily="34" charset="0"/>
              </a:rPr>
              <a:t>(</a:t>
            </a:r>
            <a:r>
              <a:rPr lang="en-US" sz="1500" dirty="0">
                <a:latin typeface="Calibri" pitchFamily="34" charset="0"/>
              </a:rPr>
              <a:t>UNDP, 2005</a:t>
            </a:r>
            <a:r>
              <a:rPr lang="en-US" sz="1500" dirty="0" smtClean="0">
                <a:latin typeface="Calibri" pitchFamily="34" charset="0"/>
              </a:rPr>
              <a:t>)</a:t>
            </a:r>
          </a:p>
          <a:p>
            <a:pPr algn="l">
              <a:spcBef>
                <a:spcPct val="50000"/>
              </a:spcBef>
            </a:pPr>
            <a:endParaRPr lang="en-US" sz="500" dirty="0" smtClean="0">
              <a:latin typeface="Calibri" pitchFamily="34" charset="0"/>
            </a:endParaRPr>
          </a:p>
          <a:p>
            <a:pPr algn="l">
              <a:spcBef>
                <a:spcPct val="50000"/>
              </a:spcBef>
            </a:pPr>
            <a:r>
              <a:rPr lang="en-US" sz="1800" dirty="0" smtClean="0">
                <a:latin typeface="Calibri" pitchFamily="34" charset="0"/>
              </a:rPr>
              <a:t>“Adaptation </a:t>
            </a:r>
            <a:r>
              <a:rPr lang="en-US" sz="1800" dirty="0">
                <a:latin typeface="Calibri" pitchFamily="34" charset="0"/>
              </a:rPr>
              <a:t>involves adjustments to enhance the viability of social and economic</a:t>
            </a:r>
            <a:br>
              <a:rPr lang="en-US" sz="1800" dirty="0">
                <a:latin typeface="Calibri" pitchFamily="34" charset="0"/>
              </a:rPr>
            </a:br>
            <a:r>
              <a:rPr lang="en-US" sz="1800" dirty="0">
                <a:latin typeface="Calibri" pitchFamily="34" charset="0"/>
              </a:rPr>
              <a:t>activities and to reduce their vulnerability to climate, including its current </a:t>
            </a:r>
            <a:r>
              <a:rPr lang="en-US" sz="1800" dirty="0" smtClean="0">
                <a:latin typeface="Calibri" pitchFamily="34" charset="0"/>
              </a:rPr>
              <a:t>variability and </a:t>
            </a:r>
            <a:r>
              <a:rPr lang="en-US" sz="1800" dirty="0">
                <a:latin typeface="Calibri" pitchFamily="34" charset="0"/>
              </a:rPr>
              <a:t>extreme events as well as longer term climate </a:t>
            </a:r>
            <a:r>
              <a:rPr lang="en-US" sz="1800" dirty="0" smtClean="0">
                <a:latin typeface="Calibri" pitchFamily="34" charset="0"/>
              </a:rPr>
              <a:t>change” </a:t>
            </a:r>
          </a:p>
          <a:p>
            <a:pPr algn="l">
              <a:spcBef>
                <a:spcPct val="50000"/>
              </a:spcBef>
            </a:pPr>
            <a:r>
              <a:rPr lang="en-US" sz="1500" dirty="0" smtClean="0">
                <a:latin typeface="Calibri" pitchFamily="34" charset="0"/>
              </a:rPr>
              <a:t>(</a:t>
            </a:r>
            <a:r>
              <a:rPr lang="en-US" sz="1500" dirty="0" err="1" smtClean="0">
                <a:latin typeface="Calibri" pitchFamily="34" charset="0"/>
              </a:rPr>
              <a:t>Smit</a:t>
            </a:r>
            <a:r>
              <a:rPr lang="en-US" sz="1500" dirty="0">
                <a:latin typeface="Calibri" pitchFamily="34" charset="0"/>
              </a:rPr>
              <a:t>, </a:t>
            </a:r>
            <a:r>
              <a:rPr lang="en-US" sz="1500" dirty="0" smtClean="0">
                <a:latin typeface="Calibri" pitchFamily="34" charset="0"/>
              </a:rPr>
              <a:t>1993)</a:t>
            </a:r>
            <a:endParaRPr lang="en-GB" sz="1500" dirty="0">
              <a:latin typeface="Calibri" pitchFamily="34" charset="0"/>
            </a:endParaRPr>
          </a:p>
        </p:txBody>
      </p:sp>
      <p:sp>
        <p:nvSpPr>
          <p:cNvPr id="6" name="Rectangle 2"/>
          <p:cNvSpPr txBox="1">
            <a:spLocks noChangeArrowheads="1"/>
          </p:cNvSpPr>
          <p:nvPr/>
        </p:nvSpPr>
        <p:spPr bwMode="auto">
          <a:xfrm>
            <a:off x="468313" y="274638"/>
            <a:ext cx="8218487" cy="1143000"/>
          </a:xfrm>
          <a:prstGeom prst="rect">
            <a:avLst/>
          </a:prstGeom>
          <a:noFill/>
          <a:ln w="9525">
            <a:noFill/>
            <a:miter lim="800000"/>
            <a:headEnd/>
            <a:tailEnd/>
          </a:ln>
        </p:spPr>
        <p:txBody>
          <a:bodyPr anchor="ctr"/>
          <a:lstStyle/>
          <a:p>
            <a:pPr algn="l" eaLnBrk="1" hangingPunct="1"/>
            <a:r>
              <a:rPr lang="en-US" sz="3500" b="1" dirty="0" smtClean="0">
                <a:latin typeface="Calibri" pitchFamily="34" charset="0"/>
              </a:rPr>
              <a:t>Adaptation is…</a:t>
            </a:r>
            <a:endParaRPr lang="en-US" sz="3500" b="1" dirty="0">
              <a:latin typeface="Calibri" pitchFamily="34" charset="0"/>
            </a:endParaRPr>
          </a:p>
        </p:txBody>
      </p:sp>
    </p:spTree>
    <p:extLst>
      <p:ext uri="{BB962C8B-B14F-4D97-AF65-F5344CB8AC3E}">
        <p14:creationId xmlns:p14="http://schemas.microsoft.com/office/powerpoint/2010/main" val="2394762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42260" y="5604270"/>
            <a:ext cx="8059479" cy="307777"/>
          </a:xfrm>
          <a:prstGeom prst="rect">
            <a:avLst/>
          </a:prstGeom>
        </p:spPr>
        <p:txBody>
          <a:bodyPr wrap="square">
            <a:spAutoFit/>
          </a:bodyPr>
          <a:lstStyle/>
          <a:p>
            <a:pPr eaLnBrk="1" hangingPunct="1"/>
            <a:r>
              <a:rPr lang="en-US" sz="1400" dirty="0" err="1" smtClean="0">
                <a:latin typeface="Calibri" pitchFamily="34" charset="0"/>
              </a:rPr>
              <a:t>Kates</a:t>
            </a:r>
            <a:r>
              <a:rPr lang="en-US" sz="1400" dirty="0" smtClean="0">
                <a:latin typeface="Calibri" pitchFamily="34" charset="0"/>
              </a:rPr>
              <a:t>, R W (1985) </a:t>
            </a:r>
            <a:r>
              <a:rPr lang="en-US" sz="1400" i="1" dirty="0" smtClean="0">
                <a:latin typeface="Calibri" pitchFamily="34" charset="0"/>
              </a:rPr>
              <a:t>Chapter 1: The Interaction of Climate and Society</a:t>
            </a:r>
            <a:r>
              <a:rPr lang="en-US" sz="1400" dirty="0" smtClean="0">
                <a:latin typeface="Calibri" pitchFamily="34" charset="0"/>
              </a:rPr>
              <a:t>, In: Climate Impact Assessment</a:t>
            </a:r>
            <a:endParaRPr lang="en-US" sz="1400" dirty="0">
              <a:latin typeface="Calibri" pitchFamily="34" charset="0"/>
            </a:endParaRPr>
          </a:p>
        </p:txBody>
      </p:sp>
      <p:sp>
        <p:nvSpPr>
          <p:cNvPr id="4" name="Rectangle 2"/>
          <p:cNvSpPr txBox="1">
            <a:spLocks noChangeArrowheads="1"/>
          </p:cNvSpPr>
          <p:nvPr/>
        </p:nvSpPr>
        <p:spPr bwMode="auto">
          <a:xfrm>
            <a:off x="468313" y="274638"/>
            <a:ext cx="8218487" cy="1143000"/>
          </a:xfrm>
          <a:prstGeom prst="rect">
            <a:avLst/>
          </a:prstGeom>
          <a:noFill/>
          <a:ln w="9525">
            <a:noFill/>
            <a:miter lim="800000"/>
            <a:headEnd/>
            <a:tailEnd/>
          </a:ln>
        </p:spPr>
        <p:txBody>
          <a:bodyPr anchor="ctr"/>
          <a:lstStyle/>
          <a:p>
            <a:pPr algn="l" eaLnBrk="1" hangingPunct="1"/>
            <a:r>
              <a:rPr lang="en-US" sz="3500" b="1" dirty="0" smtClean="0">
                <a:latin typeface="Calibri" pitchFamily="34" charset="0"/>
              </a:rPr>
              <a:t>Adaptation is not new </a:t>
            </a:r>
            <a:endParaRPr lang="en-US" sz="3500" b="1" dirty="0">
              <a:latin typeface="Calibri"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0027" y="1417638"/>
            <a:ext cx="5803610" cy="3935412"/>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3375" y="2309812"/>
            <a:ext cx="8477250" cy="2238375"/>
          </a:xfrm>
          <a:prstGeom prst="rect">
            <a:avLst/>
          </a:prstGeom>
        </p:spPr>
      </p:pic>
    </p:spTree>
    <p:extLst>
      <p:ext uri="{BB962C8B-B14F-4D97-AF65-F5344CB8AC3E}">
        <p14:creationId xmlns:p14="http://schemas.microsoft.com/office/powerpoint/2010/main" val="314319928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xit" presetSubtype="0" fill="hold" nodeType="withEffect">
                                  <p:stCondLst>
                                    <p:cond delay="0"/>
                                  </p:stCondLst>
                                  <p:childTnLst>
                                    <p:animEffect transition="out" filter="fade">
                                      <p:cBhvr>
                                        <p:cTn id="9" dur="500"/>
                                        <p:tgtEl>
                                          <p:spTgt spid="2"/>
                                        </p:tgtEl>
                                      </p:cBhvr>
                                    </p:animEffect>
                                    <p:set>
                                      <p:cBhvr>
                                        <p:cTn id="10"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
          <p:cNvSpPr txBox="1">
            <a:spLocks noChangeArrowheads="1"/>
          </p:cNvSpPr>
          <p:nvPr/>
        </p:nvSpPr>
        <p:spPr bwMode="auto">
          <a:xfrm>
            <a:off x="344921" y="1417638"/>
            <a:ext cx="8465270" cy="3031599"/>
          </a:xfrm>
          <a:prstGeom prst="rect">
            <a:avLst/>
          </a:prstGeom>
          <a:noFill/>
          <a:ln w="9525">
            <a:noFill/>
            <a:miter lim="800000"/>
            <a:headEnd/>
            <a:tailEnd/>
          </a:ln>
          <a:effectLst/>
        </p:spPr>
        <p:txBody>
          <a:bodyPr wrap="square">
            <a:spAutoFit/>
          </a:bodyPr>
          <a:lstStyle/>
          <a:p>
            <a:pPr algn="l">
              <a:lnSpc>
                <a:spcPct val="110000"/>
              </a:lnSpc>
              <a:buFontTx/>
              <a:buNone/>
            </a:pPr>
            <a:r>
              <a:rPr lang="en-US" sz="2000" dirty="0" smtClean="0">
                <a:latin typeface="Calibri" pitchFamily="34" charset="0"/>
              </a:rPr>
              <a:t>“Adaptation to climate variability and change has been necessary for the continued existence of human and other species ever since life began. Climate varies on </a:t>
            </a:r>
            <a:r>
              <a:rPr lang="en-US" sz="2000" dirty="0" err="1" smtClean="0">
                <a:latin typeface="Calibri" pitchFamily="34" charset="0"/>
              </a:rPr>
              <a:t>interannual</a:t>
            </a:r>
            <a:r>
              <a:rPr lang="en-US" sz="2000" dirty="0" smtClean="0">
                <a:latin typeface="Calibri" pitchFamily="34" charset="0"/>
              </a:rPr>
              <a:t>, </a:t>
            </a:r>
            <a:r>
              <a:rPr lang="en-US" sz="2000" dirty="0" err="1" smtClean="0">
                <a:latin typeface="Calibri" pitchFamily="34" charset="0"/>
              </a:rPr>
              <a:t>interdecadal</a:t>
            </a:r>
            <a:r>
              <a:rPr lang="en-US" sz="2000" dirty="0" smtClean="0">
                <a:latin typeface="Calibri" pitchFamily="34" charset="0"/>
              </a:rPr>
              <a:t> and longer timescales, so that even within a supposedly “constant” climate, spatial and temporal variations in the weather create conditions to which we must adapt or perish.” </a:t>
            </a:r>
            <a:endParaRPr lang="en-US" sz="2000" dirty="0">
              <a:latin typeface="Calibri" pitchFamily="34" charset="0"/>
            </a:endParaRPr>
          </a:p>
          <a:p>
            <a:pPr algn="l"/>
            <a:endParaRPr lang="en-US" sz="1800" dirty="0" smtClean="0">
              <a:latin typeface="Calibri" pitchFamily="34" charset="0"/>
            </a:endParaRPr>
          </a:p>
          <a:p>
            <a:pPr algn="r"/>
            <a:r>
              <a:rPr lang="en-US" sz="1800" dirty="0" err="1" smtClean="0">
                <a:latin typeface="Calibri" pitchFamily="34" charset="0"/>
              </a:rPr>
              <a:t>Pittock</a:t>
            </a:r>
            <a:r>
              <a:rPr lang="en-US" sz="1800" dirty="0" smtClean="0">
                <a:latin typeface="Calibri" pitchFamily="34" charset="0"/>
              </a:rPr>
              <a:t>, A. B. and R. N. Jones 2000 Adaptation to what and why? </a:t>
            </a:r>
            <a:r>
              <a:rPr lang="en-US" sz="1800" i="1" dirty="0" smtClean="0">
                <a:latin typeface="Calibri" pitchFamily="34" charset="0"/>
              </a:rPr>
              <a:t>Environmental Monitoring and Assessment</a:t>
            </a:r>
            <a:r>
              <a:rPr lang="en-US" sz="1800" dirty="0" smtClean="0">
                <a:latin typeface="Calibri" pitchFamily="34" charset="0"/>
              </a:rPr>
              <a:t> </a:t>
            </a:r>
            <a:r>
              <a:rPr lang="en-US" sz="1800" b="1" dirty="0" smtClean="0">
                <a:latin typeface="Calibri" pitchFamily="34" charset="0"/>
              </a:rPr>
              <a:t>61</a:t>
            </a:r>
            <a:r>
              <a:rPr lang="en-US" sz="1800" dirty="0" smtClean="0">
                <a:latin typeface="Calibri" pitchFamily="34" charset="0"/>
              </a:rPr>
              <a:t>, 9-35</a:t>
            </a:r>
            <a:endParaRPr lang="en-ZA" sz="1800" dirty="0">
              <a:latin typeface="Calibri" pitchFamily="34" charset="0"/>
            </a:endParaRPr>
          </a:p>
          <a:p>
            <a:pPr algn="l">
              <a:spcBef>
                <a:spcPct val="50000"/>
              </a:spcBef>
            </a:pPr>
            <a:r>
              <a:rPr lang="en-US" sz="1800" dirty="0" smtClean="0">
                <a:latin typeface="Calibri" pitchFamily="34" charset="0"/>
              </a:rPr>
              <a:t> </a:t>
            </a:r>
          </a:p>
        </p:txBody>
      </p:sp>
      <p:sp>
        <p:nvSpPr>
          <p:cNvPr id="6" name="Rectangle 2"/>
          <p:cNvSpPr txBox="1">
            <a:spLocks noChangeArrowheads="1"/>
          </p:cNvSpPr>
          <p:nvPr/>
        </p:nvSpPr>
        <p:spPr bwMode="auto">
          <a:xfrm>
            <a:off x="468313" y="274638"/>
            <a:ext cx="8218487" cy="1143000"/>
          </a:xfrm>
          <a:prstGeom prst="rect">
            <a:avLst/>
          </a:prstGeom>
          <a:noFill/>
          <a:ln w="9525">
            <a:noFill/>
            <a:miter lim="800000"/>
            <a:headEnd/>
            <a:tailEnd/>
          </a:ln>
        </p:spPr>
        <p:txBody>
          <a:bodyPr anchor="ctr"/>
          <a:lstStyle/>
          <a:p>
            <a:pPr algn="l" eaLnBrk="1" hangingPunct="1"/>
            <a:r>
              <a:rPr lang="en-US" sz="3500" b="1" dirty="0" smtClean="0">
                <a:latin typeface="Calibri" pitchFamily="34" charset="0"/>
              </a:rPr>
              <a:t>Adaptation is not new </a:t>
            </a:r>
            <a:endParaRPr lang="en-US" sz="3500" b="1" dirty="0">
              <a:latin typeface="Calibri" pitchFamily="34"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99032" y="4294448"/>
            <a:ext cx="2971800" cy="2407534"/>
          </a:xfrm>
          <a:prstGeom prst="rect">
            <a:avLst/>
          </a:prstGeom>
        </p:spPr>
      </p:pic>
      <p:sp>
        <p:nvSpPr>
          <p:cNvPr id="7" name="Rectangle 6"/>
          <p:cNvSpPr/>
          <p:nvPr/>
        </p:nvSpPr>
        <p:spPr>
          <a:xfrm>
            <a:off x="505303" y="4300439"/>
            <a:ext cx="4313232" cy="646331"/>
          </a:xfrm>
          <a:prstGeom prst="rect">
            <a:avLst/>
          </a:prstGeom>
        </p:spPr>
        <p:txBody>
          <a:bodyPr wrap="none">
            <a:spAutoFit/>
          </a:bodyPr>
          <a:lstStyle/>
          <a:p>
            <a:r>
              <a:rPr lang="en-ZA" b="1" dirty="0"/>
              <a:t>Chand </a:t>
            </a:r>
            <a:r>
              <a:rPr lang="en-ZA" b="1" dirty="0" err="1" smtClean="0"/>
              <a:t>Baori</a:t>
            </a:r>
            <a:endParaRPr lang="en-ZA" b="1" dirty="0" smtClean="0"/>
          </a:p>
          <a:p>
            <a:r>
              <a:rPr lang="en-US" dirty="0" smtClean="0"/>
              <a:t>Built in 800AD in Rajasthan, northwest India</a:t>
            </a:r>
            <a:endParaRPr lang="en-ZA" dirty="0"/>
          </a:p>
        </p:txBody>
      </p:sp>
    </p:spTree>
    <p:extLst>
      <p:ext uri="{BB962C8B-B14F-4D97-AF65-F5344CB8AC3E}">
        <p14:creationId xmlns:p14="http://schemas.microsoft.com/office/powerpoint/2010/main" val="7771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nclimate1716-f1.jpg"/>
          <p:cNvPicPr>
            <a:picLocks noChangeAspect="1"/>
          </p:cNvPicPr>
          <p:nvPr/>
        </p:nvPicPr>
        <p:blipFill rotWithShape="1">
          <a:blip r:embed="rId3" cstate="print"/>
          <a:srcRect l="40316"/>
          <a:stretch/>
        </p:blipFill>
        <p:spPr>
          <a:xfrm>
            <a:off x="1752600" y="1524000"/>
            <a:ext cx="5261994" cy="3737183"/>
          </a:xfrm>
          <a:prstGeom prst="rect">
            <a:avLst/>
          </a:prstGeom>
          <a:effectLst/>
        </p:spPr>
      </p:pic>
      <p:sp>
        <p:nvSpPr>
          <p:cNvPr id="3" name="Oval 2"/>
          <p:cNvSpPr/>
          <p:nvPr/>
        </p:nvSpPr>
        <p:spPr bwMode="auto">
          <a:xfrm rot="19295322">
            <a:off x="3867576" y="3657542"/>
            <a:ext cx="631596" cy="405352"/>
          </a:xfrm>
          <a:prstGeom prst="ellipse">
            <a:avLst/>
          </a:prstGeom>
          <a:noFill/>
          <a:ln w="25400" cap="flat" cmpd="sng" algn="ctr">
            <a:solidFill>
              <a:schemeClr val="tx1">
                <a:lumMod val="95000"/>
                <a:lumOff val="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ZA" sz="2400" b="0" i="0" u="none" strike="noStrike" cap="none" normalizeH="0" baseline="0" smtClean="0">
              <a:ln>
                <a:noFill/>
              </a:ln>
              <a:solidFill>
                <a:schemeClr val="tx1"/>
              </a:solidFill>
              <a:effectLst/>
              <a:latin typeface="Times New Roman" pitchFamily="18" charset="0"/>
            </a:endParaRPr>
          </a:p>
        </p:txBody>
      </p:sp>
      <p:sp>
        <p:nvSpPr>
          <p:cNvPr id="7" name="Rectangle 2"/>
          <p:cNvSpPr txBox="1">
            <a:spLocks noChangeArrowheads="1"/>
          </p:cNvSpPr>
          <p:nvPr/>
        </p:nvSpPr>
        <p:spPr bwMode="auto">
          <a:xfrm>
            <a:off x="468313" y="274638"/>
            <a:ext cx="8218487" cy="1143000"/>
          </a:xfrm>
          <a:prstGeom prst="rect">
            <a:avLst/>
          </a:prstGeom>
          <a:noFill/>
          <a:ln w="9525">
            <a:noFill/>
            <a:miter lim="800000"/>
            <a:headEnd/>
            <a:tailEnd/>
          </a:ln>
        </p:spPr>
        <p:txBody>
          <a:bodyPr anchor="ctr"/>
          <a:lstStyle/>
          <a:p>
            <a:pPr algn="l" eaLnBrk="1" hangingPunct="1"/>
            <a:r>
              <a:rPr lang="en-US" sz="3500" b="1" dirty="0" smtClean="0">
                <a:latin typeface="Calibri" pitchFamily="34" charset="0"/>
              </a:rPr>
              <a:t>Adaptation is not optional</a:t>
            </a:r>
            <a:endParaRPr lang="en-US" sz="3500" b="1" dirty="0">
              <a:latin typeface="Calibri" pitchFamily="34" charset="0"/>
            </a:endParaRPr>
          </a:p>
        </p:txBody>
      </p:sp>
    </p:spTree>
    <p:extLst>
      <p:ext uri="{BB962C8B-B14F-4D97-AF65-F5344CB8AC3E}">
        <p14:creationId xmlns:p14="http://schemas.microsoft.com/office/powerpoint/2010/main" val="126240894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1743</TotalTime>
  <Words>2222</Words>
  <Application>Microsoft Office PowerPoint</Application>
  <PresentationFormat>On-screen Show (4:3)</PresentationFormat>
  <Paragraphs>424</Paragraphs>
  <Slides>39</Slides>
  <Notes>21</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GEOGM1405  Climate Change: Science and Impacts</vt:lpstr>
      <vt:lpstr>Aims of Today’s Lecture</vt:lpstr>
      <vt:lpstr>Climate Risk Management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Planned Adaptation vs Autonomous Adaptation</vt:lpstr>
      <vt:lpstr>Planned adaptation</vt:lpstr>
      <vt:lpstr>PowerPoint Presentation</vt:lpstr>
      <vt:lpstr>PowerPoint Presentation</vt:lpstr>
      <vt:lpstr>Community based adaptation </vt:lpstr>
      <vt:lpstr>What’s your risk appetite?</vt:lpstr>
      <vt:lpstr>What’s your risk appetite?</vt:lpstr>
      <vt:lpstr>What’s your risk appetite?</vt:lpstr>
      <vt:lpstr>Decisions under uncertainty</vt:lpstr>
      <vt:lpstr>Making adaptation decisions</vt:lpstr>
      <vt:lpstr>Making adaptation decisions</vt:lpstr>
      <vt:lpstr>Making adaptation decisions</vt:lpstr>
      <vt:lpstr>Making adaptation decisions</vt:lpstr>
      <vt:lpstr>PowerPoint Presentation</vt:lpstr>
      <vt:lpstr>Classifying climate: Köppen-Geiger</vt:lpstr>
      <vt:lpstr>Classifying climate: Köppen-Geiger</vt:lpstr>
      <vt:lpstr>PowerPoint Presentation</vt:lpstr>
      <vt:lpstr>Two classes of geoengineering solutions</vt:lpstr>
      <vt:lpstr>Relative effectiveness</vt:lpstr>
      <vt:lpstr>Social, political and legal issues</vt:lpstr>
      <vt:lpstr>Latest Science</vt:lpstr>
      <vt:lpstr>Latest Science</vt:lpstr>
      <vt:lpstr>Summary</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GEOGM1405  Climate Change: Science and Impacts</dc:title>
  <dc:creator>jdaron</dc:creator>
  <cp:lastModifiedBy>jdaron</cp:lastModifiedBy>
  <cp:revision>120</cp:revision>
  <dcterms:created xsi:type="dcterms:W3CDTF">2014-10-13T14:29:56Z</dcterms:created>
  <dcterms:modified xsi:type="dcterms:W3CDTF">2014-12-09T11:40:09Z</dcterms:modified>
</cp:coreProperties>
</file>