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D11E9-3131-4546-850C-26C96B09FAB0}" type="datetimeFigureOut">
              <a:rPr lang="en-GB" smtClean="0"/>
              <a:t>05/11/2012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7435A-4AAD-404A-AFF4-1C6C8CD33DF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01E63-1527-4697-A798-D36DA039E8F7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A4346-D5A6-439D-8455-510FF4CE54CD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7435A-4AAD-404A-AFF4-1C6C8CD33DF6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4F559B-E678-47B1-86F8-FDE0DE7867A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959F31-0776-4942-ACAF-4B483C01BF1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B8CA3-C140-4A64-AFC2-A7845C89E71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CSAG </a:t>
            </a:r>
            <a:r>
              <a:rPr lang="en-GB" dirty="0" err="1" smtClean="0"/>
              <a:t>Postgrad</a:t>
            </a:r>
            <a:r>
              <a:rPr lang="en-GB" dirty="0" smtClean="0"/>
              <a:t> student meeting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6 November 2012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Dave 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8001000" cy="1470025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Synoptics</a:t>
            </a:r>
            <a:r>
              <a:rPr lang="en-US" sz="2800" dirty="0" smtClean="0"/>
              <a:t> circulations that characterize a particular season show significantly increasing trends in their frequency of occurrence in the preceding season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752600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Relationship exists between:</a:t>
            </a:r>
          </a:p>
          <a:p>
            <a:pPr>
              <a:buSzPct val="100000"/>
              <a:buFont typeface="Calibri" pitchFamily="34" charset="0"/>
              <a:buChar char="•"/>
            </a:pPr>
            <a:r>
              <a:rPr lang="en-US" sz="2000" dirty="0" smtClean="0"/>
              <a:t>SON – DJF (including extreme rainfall </a:t>
            </a:r>
            <a:r>
              <a:rPr lang="en-US" sz="2000" dirty="0" err="1" smtClean="0"/>
              <a:t>synoptics</a:t>
            </a:r>
            <a:r>
              <a:rPr lang="en-US" sz="2000" dirty="0" smtClean="0"/>
              <a:t>, nodes 36 and 37)</a:t>
            </a:r>
          </a:p>
          <a:p>
            <a:pPr>
              <a:buSzPct val="100000"/>
              <a:buFont typeface="Calibri" pitchFamily="34" charset="0"/>
              <a:buChar char="•"/>
            </a:pPr>
            <a:r>
              <a:rPr lang="en-US" sz="2000" dirty="0" smtClean="0"/>
              <a:t>JJA – SON</a:t>
            </a:r>
          </a:p>
          <a:p>
            <a:pPr>
              <a:buSzPct val="100000"/>
              <a:buFont typeface="Calibri" pitchFamily="34" charset="0"/>
              <a:buChar char="•"/>
            </a:pPr>
            <a:r>
              <a:rPr lang="en-US" sz="2000" dirty="0" smtClean="0"/>
              <a:t>MAM – JJA</a:t>
            </a:r>
          </a:p>
        </p:txBody>
      </p:sp>
      <p:pic>
        <p:nvPicPr>
          <p:cNvPr id="5" name="Picture 4" descr="son_djf_relationsh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1600199"/>
            <a:ext cx="5426660" cy="5173229"/>
          </a:xfrm>
          <a:prstGeom prst="rect">
            <a:avLst/>
          </a:prstGeom>
        </p:spPr>
      </p:pic>
      <p:pic>
        <p:nvPicPr>
          <p:cNvPr id="6" name="Picture 5" descr="hows_resear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42212" y="1524000"/>
            <a:ext cx="5096988" cy="1905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4191000"/>
            <a:ext cx="3276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Apart from the SON-DJF relationship, most cases cannot be linked to extreme rainfall</a:t>
            </a:r>
          </a:p>
          <a:p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5410200" y="5867400"/>
            <a:ext cx="1371600" cy="838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15000" y="1524000"/>
            <a:ext cx="1219200" cy="685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err="1" smtClean="0"/>
              <a:t>Arlindo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rlind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1620"/>
            <a:ext cx="9144000" cy="647475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143000"/>
          </a:xfrm>
        </p:spPr>
        <p:txBody>
          <a:bodyPr/>
          <a:lstStyle/>
          <a:p>
            <a:r>
              <a:rPr lang="en-GB" dirty="0" smtClean="0"/>
              <a:t>Zoe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04800"/>
            <a:ext cx="6019800" cy="636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64741"/>
            <a:ext cx="4419600" cy="6464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228600"/>
            <a:ext cx="4419600" cy="6339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26766"/>
            <a:ext cx="4343400" cy="663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err="1" smtClean="0"/>
              <a:t>Teboho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/>
          <a:lstStyle/>
          <a:p>
            <a:r>
              <a:rPr lang="en-GB" dirty="0" err="1" smtClean="0"/>
              <a:t>Hussen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200E796-0514-4E29-9235-3D1C26582E52}" type="slidenum">
              <a:t>20</a:t>
            </a:fld>
            <a:endParaRPr lang="en-Z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406389" y="3428908"/>
            <a:ext cx="3047918" cy="342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338657" y="228594"/>
            <a:ext cx="3047918" cy="342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4297564" y="803888"/>
            <a:ext cx="3762485" cy="52919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/>
          <p:cNvSpPr txBox="1">
            <a:spLocks noGrp="1"/>
          </p:cNvSpPr>
          <p:nvPr>
            <p:ph type="title" idx="4294967295"/>
          </p:nvPr>
        </p:nvSpPr>
        <p:spPr>
          <a:xfrm>
            <a:off x="541852" y="-1905"/>
            <a:ext cx="8229039" cy="611488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ZA"/>
              <a:t>Teboho Nchaba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3287" y="912088"/>
            <a:ext cx="528006" cy="29708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ZA" sz="1400" b="1" i="0" u="none" strike="noStrike" kern="1200">
                <a:ln>
                  <a:noFill/>
                </a:ln>
                <a:latin typeface="Liberation Sans" pitchFamily="18"/>
                <a:ea typeface="WenQuanYi Micro Hei" pitchFamily="2"/>
                <a:cs typeface="Lohit Hindi" pitchFamily="2"/>
              </a:rPr>
              <a:t>JFM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8240" y="1295365"/>
            <a:ext cx="1127530" cy="473804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ZA" sz="1300" b="0" i="0" u="none" strike="noStrike" kern="1200">
                <a:ln>
                  <a:noFill/>
                </a:ln>
                <a:latin typeface="Liberation Sans" pitchFamily="18"/>
                <a:ea typeface="WenQuanYi Micro Hei" pitchFamily="2"/>
                <a:cs typeface="Lohit Hindi" pitchFamily="2"/>
              </a:rPr>
              <a:t>Cor   = 0.3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ZA" sz="1300" b="0" i="0" u="none" strike="noStrike" kern="1200">
                <a:ln>
                  <a:noFill/>
                </a:ln>
                <a:latin typeface="Liberation Sans" pitchFamily="18"/>
                <a:ea typeface="WenQuanYi Micro Hei" pitchFamily="2"/>
                <a:cs typeface="Lohit Hindi" pitchFamily="2"/>
              </a:rPr>
              <a:t>MAE = 1.47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6899" y="4114689"/>
            <a:ext cx="1125414" cy="355951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ZA" sz="1800" b="0" i="0" u="none" strike="noStrike" kern="1200">
                <a:ln>
                  <a:noFill/>
                </a:ln>
                <a:latin typeface="Liberation Sans" pitchFamily="18"/>
                <a:ea typeface="WenQuanYi Micro Hei" pitchFamily="2"/>
                <a:cs typeface="Lohit Hindi" pitchFamily="2"/>
              </a:rPr>
              <a:t>Limpopo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18520" y="1674068"/>
            <a:ext cx="1322391" cy="29708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ZA" sz="1400" b="1" i="0" u="none" strike="noStrike" kern="1200">
                <a:ln>
                  <a:noFill/>
                </a:ln>
                <a:latin typeface="Liberation Sans" pitchFamily="18"/>
                <a:ea typeface="WenQuanYi Micro Hei" pitchFamily="2"/>
                <a:cs typeface="Lohit Hindi" pitchFamily="2"/>
              </a:rPr>
              <a:t>OND 500 hPa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185738"/>
            <a:ext cx="8639175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/>
          <a:lstStyle/>
          <a:p>
            <a:r>
              <a:rPr lang="en-GB" dirty="0" smtClean="0"/>
              <a:t>Julio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381000"/>
          <a:ext cx="8699684" cy="2355790"/>
        </p:xfrm>
        <a:graphic>
          <a:graphicData uri="http://schemas.openxmlformats.org/drawingml/2006/table">
            <a:tbl>
              <a:tblPr/>
              <a:tblGrid>
                <a:gridCol w="586645"/>
                <a:gridCol w="553312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  <a:gridCol w="106663"/>
                <a:gridCol w="219992"/>
                <a:gridCol w="219992"/>
                <a:gridCol w="219992"/>
              </a:tblGrid>
              <a:tr h="132347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Phenological Stages</a:t>
                      </a:r>
                    </a:p>
                  </a:txBody>
                  <a:tcPr marL="6618" marR="6618" marT="6618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Parameters</a:t>
                      </a:r>
                    </a:p>
                  </a:txBody>
                  <a:tcPr marL="6618" marR="6618" marT="6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PPT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TMP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TMN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TMX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DTR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VAP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CLD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WET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PET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2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3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Dormancy</a:t>
                      </a:r>
                    </a:p>
                  </a:txBody>
                  <a:tcPr marL="6618" marR="6618" marT="661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May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Jun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Jul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0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Aug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Budding</a:t>
                      </a:r>
                    </a:p>
                  </a:txBody>
                  <a:tcPr marL="6618" marR="6618" marT="661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Sep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0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Oct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672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Blooming</a:t>
                      </a:r>
                    </a:p>
                  </a:txBody>
                  <a:tcPr marL="6618" marR="6618" marT="661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Nov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0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Dec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6723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Ripening &amp; Harvest</a:t>
                      </a:r>
                    </a:p>
                  </a:txBody>
                  <a:tcPr marL="6618" marR="6618" marT="661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Jan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672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Feb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672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Apr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</a:p>
                  </a:txBody>
                  <a:tcPr marL="6618" marR="6618" marT="6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3048000"/>
            <a:ext cx="79248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b="1" dirty="0"/>
              <a:t>Table#. </a:t>
            </a:r>
            <a:r>
              <a:rPr lang="en-US" sz="1100" dirty="0"/>
              <a:t>A comparison of the impacts of monthly climatic condition on grape yield groups at Robertson (R), Olifants River (O) and Stellenbosch (S). The climatic condition is </a:t>
            </a:r>
            <a:r>
              <a:rPr lang="en-US" sz="1100" dirty="0" err="1"/>
              <a:t>characterised</a:t>
            </a:r>
            <a:r>
              <a:rPr lang="en-US" sz="1100" dirty="0"/>
              <a:t> with precipitation (PPT), mean temperature (TMP), minimum temperature (TMN), maximum temperature (TMX), daily temperature range (DTR), water </a:t>
            </a:r>
            <a:r>
              <a:rPr lang="en-US" sz="1100" dirty="0" err="1"/>
              <a:t>vapour</a:t>
            </a:r>
            <a:r>
              <a:rPr lang="en-US" sz="1100" dirty="0"/>
              <a:t> (VAP), cloud cover (CLD), frost (FRS), and number of wet days (WET). The blue shading implies that 1 grape yield group shows a significant positive significant (+) or a negative (-) coupling with the climate variable. The green shading implies that 2 grape yield groups show significant coupling with the climate variable; the positive sign (+) means that both groups agree on positive coupling while the negative sign (-) means that both groups agree on negative coupling.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err="1" smtClean="0"/>
              <a:t>Lawal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228600" y="4549775"/>
            <a:ext cx="86868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 4. Annual variations of surface air temperature variables over LMP from a small sample of the simulations for the month of July.</a:t>
            </a:r>
            <a:r>
              <a:rPr lang="en-ZA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Panel a: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annual mean anomalies of ensemble members (the black dots); </a:t>
            </a:r>
            <a:r>
              <a:rPr lang="en-ZA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panel b: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percentile plots of panel a, of which the upper and lower curves are the 90</a:t>
            </a:r>
            <a:r>
              <a:rPr lang="en-ZA" i="1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10</a:t>
            </a:r>
            <a:r>
              <a:rPr lang="en-ZA" i="1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percentiles respectively, the space between them is referred to as domain of possibility (DoP); </a:t>
            </a:r>
            <a:r>
              <a:rPr lang="en-ZA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panel c: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time series plot of ensemble spreads as measured by standard deviations (StdDev) of panel a; </a:t>
            </a:r>
            <a:r>
              <a:rPr lang="en-ZA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panel d: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time series plot of ensemble spreads as measured by the difference between the 90</a:t>
            </a:r>
            <a:r>
              <a:rPr lang="en-ZA" i="1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10</a:t>
            </a:r>
            <a:r>
              <a:rPr lang="en-ZA" i="1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percentiles on panel b, this is known as range of possibility (RoP).</a:t>
            </a:r>
            <a:endParaRPr lang="en-ZA">
              <a:ea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228600"/>
          <a:ext cx="9143997" cy="4419600"/>
        </p:xfrm>
        <a:graphic>
          <a:graphicData uri="http://schemas.openxmlformats.org/drawingml/2006/table">
            <a:tbl>
              <a:tblPr/>
              <a:tblGrid>
                <a:gridCol w="984449"/>
                <a:gridCol w="675757"/>
                <a:gridCol w="672789"/>
                <a:gridCol w="676747"/>
                <a:gridCol w="695546"/>
                <a:gridCol w="684662"/>
                <a:gridCol w="700492"/>
                <a:gridCol w="676747"/>
                <a:gridCol w="657949"/>
                <a:gridCol w="688619"/>
                <a:gridCol w="672789"/>
                <a:gridCol w="672789"/>
                <a:gridCol w="684662"/>
              </a:tblGrid>
              <a:tr h="3548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Dec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Jan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Feb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Mar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Apr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May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Jun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Jul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Aug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Sep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Oct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Nov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FSP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GGP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LMP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MLP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NWP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 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**ECP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**KZP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Calibri"/>
                          <a:cs typeface="Calibri"/>
                        </a:rPr>
                        <a:t>**NCP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Times New Roman"/>
                          <a:ea typeface="Calibri"/>
                          <a:cs typeface="Calibri"/>
                        </a:rPr>
                        <a:t>**</a:t>
                      </a:r>
                      <a:r>
                        <a:rPr lang="en-GB" sz="1800" b="1" dirty="0" err="1">
                          <a:latin typeface="Times New Roman"/>
                          <a:ea typeface="Calibri"/>
                          <a:cs typeface="Calibri"/>
                        </a:rPr>
                        <a:t>WCP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205" name="Rectangle 1"/>
          <p:cNvSpPr>
            <a:spLocks noChangeArrowheads="1"/>
          </p:cNvSpPr>
          <p:nvPr/>
        </p:nvSpPr>
        <p:spPr bwMode="auto">
          <a:xfrm>
            <a:off x="228600" y="4648200"/>
            <a:ext cx="8686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n-GB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 11. Provincial monthly mathematical signs of trends of ensemble spreads as produced by RoP and StdDev respectively for precipitation. Coastal provinces are prefixed with asterisk signs (**). Negative signs indicate narrowing of the range of possible monthly values from the forecasts (i.e. the width of the ensemble spread), lesser uncertainty from the forecasts and </a:t>
            </a:r>
            <a:r>
              <a:rPr lang="en-ZA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reduction in the internal noise of the model that produces the forecasts. Positive signs indicate the opposite.</a:t>
            </a:r>
            <a:r>
              <a:rPr lang="en-GB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Simultaneous presence of positive and negative signs indicates lack of unison by metrics of scale.</a:t>
            </a:r>
            <a:endParaRPr lang="en-GB">
              <a:ea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304800"/>
          <a:ext cx="8763002" cy="5867397"/>
        </p:xfrm>
        <a:graphic>
          <a:graphicData uri="http://schemas.openxmlformats.org/drawingml/2006/table">
            <a:tbl>
              <a:tblPr/>
              <a:tblGrid>
                <a:gridCol w="929742"/>
                <a:gridCol w="649721"/>
                <a:gridCol w="647891"/>
                <a:gridCol w="650637"/>
                <a:gridCol w="661618"/>
                <a:gridCol w="656127"/>
                <a:gridCol w="665278"/>
                <a:gridCol w="650637"/>
                <a:gridCol w="639655"/>
                <a:gridCol w="657957"/>
                <a:gridCol w="648806"/>
                <a:gridCol w="648806"/>
                <a:gridCol w="656127"/>
              </a:tblGrid>
              <a:tr h="4711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Dec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Jan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Feb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Mar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Apr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May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Jun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Jul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Aug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Sep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Oct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Nov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FSP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 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GGP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LMP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MLP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NWP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**ECP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**KZP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**NCP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9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**WCP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+ +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Calibri"/>
                        </a:rPr>
                        <a:t>- -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229" name="Rectangle 1"/>
          <p:cNvSpPr>
            <a:spLocks noChangeArrowheads="1"/>
          </p:cNvSpPr>
          <p:nvPr/>
        </p:nvSpPr>
        <p:spPr bwMode="auto">
          <a:xfrm>
            <a:off x="838200" y="6354763"/>
            <a:ext cx="7696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n-GB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 14: Same as in figure 11, but for surface air temperature.</a:t>
            </a:r>
            <a:endParaRPr lang="en-GB">
              <a:ea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1186</Words>
  <Application>Microsoft Office PowerPoint</Application>
  <PresentationFormat>On-screen Show (4:3)</PresentationFormat>
  <Paragraphs>793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CSAG Postgrad student meeting</vt:lpstr>
      <vt:lpstr>Hussen</vt:lpstr>
      <vt:lpstr>Slide 3</vt:lpstr>
      <vt:lpstr>Julio</vt:lpstr>
      <vt:lpstr>Slide 5</vt:lpstr>
      <vt:lpstr>Lawal</vt:lpstr>
      <vt:lpstr>Slide 7</vt:lpstr>
      <vt:lpstr>Slide 8</vt:lpstr>
      <vt:lpstr>Slide 9</vt:lpstr>
      <vt:lpstr>Dave M</vt:lpstr>
      <vt:lpstr>Synoptics circulations that characterize a particular season show significantly increasing trends in their frequency of occurrence in the preceding season</vt:lpstr>
      <vt:lpstr>Arlindo</vt:lpstr>
      <vt:lpstr>Slide 13</vt:lpstr>
      <vt:lpstr>Zoe</vt:lpstr>
      <vt:lpstr>Slide 15</vt:lpstr>
      <vt:lpstr>Slide 16</vt:lpstr>
      <vt:lpstr>Slide 17</vt:lpstr>
      <vt:lpstr>Slide 18</vt:lpstr>
      <vt:lpstr>Teboho</vt:lpstr>
      <vt:lpstr>Teboho Nchaba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CSAG Postgrad student meeting</dc:title>
  <dc:creator>joseph</dc:creator>
  <cp:lastModifiedBy>joseph</cp:lastModifiedBy>
  <cp:revision>1</cp:revision>
  <dcterms:created xsi:type="dcterms:W3CDTF">2006-08-16T00:00:00Z</dcterms:created>
  <dcterms:modified xsi:type="dcterms:W3CDTF">2012-11-05T13:45:04Z</dcterms:modified>
</cp:coreProperties>
</file>